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449" r:id="rId3"/>
    <p:sldId id="592" r:id="rId4"/>
    <p:sldId id="574" r:id="rId5"/>
    <p:sldId id="593" r:id="rId6"/>
    <p:sldId id="596" r:id="rId7"/>
    <p:sldId id="597" r:id="rId8"/>
    <p:sldId id="598" r:id="rId9"/>
    <p:sldId id="602" r:id="rId10"/>
    <p:sldId id="604" r:id="rId11"/>
    <p:sldId id="624" r:id="rId12"/>
    <p:sldId id="625" r:id="rId13"/>
    <p:sldId id="600" r:id="rId14"/>
    <p:sldId id="626" r:id="rId15"/>
    <p:sldId id="628" r:id="rId16"/>
    <p:sldId id="629" r:id="rId17"/>
    <p:sldId id="627" r:id="rId18"/>
    <p:sldId id="582" r:id="rId19"/>
    <p:sldId id="484" r:id="rId20"/>
    <p:sldId id="583" r:id="rId21"/>
    <p:sldId id="555" r:id="rId22"/>
    <p:sldId id="557" r:id="rId23"/>
    <p:sldId id="618" r:id="rId24"/>
    <p:sldId id="608" r:id="rId25"/>
    <p:sldId id="620" r:id="rId26"/>
    <p:sldId id="621" r:id="rId27"/>
    <p:sldId id="622" r:id="rId28"/>
    <p:sldId id="623" r:id="rId29"/>
    <p:sldId id="635" r:id="rId30"/>
    <p:sldId id="636" r:id="rId31"/>
    <p:sldId id="637" r:id="rId32"/>
    <p:sldId id="638" r:id="rId33"/>
    <p:sldId id="639" r:id="rId34"/>
    <p:sldId id="609" r:id="rId35"/>
    <p:sldId id="610" r:id="rId36"/>
    <p:sldId id="611" r:id="rId37"/>
    <p:sldId id="612" r:id="rId38"/>
    <p:sldId id="580" r:id="rId39"/>
    <p:sldId id="581" r:id="rId40"/>
    <p:sldId id="561" r:id="rId41"/>
    <p:sldId id="562" r:id="rId42"/>
    <p:sldId id="565" r:id="rId43"/>
    <p:sldId id="568" r:id="rId44"/>
    <p:sldId id="606" r:id="rId45"/>
    <p:sldId id="607" r:id="rId46"/>
    <p:sldId id="463" r:id="rId47"/>
    <p:sldId id="482" r:id="rId48"/>
    <p:sldId id="431" r:id="rId49"/>
    <p:sldId id="552" r:id="rId50"/>
    <p:sldId id="603" r:id="rId51"/>
    <p:sldId id="601" r:id="rId52"/>
    <p:sldId id="614" r:id="rId53"/>
    <p:sldId id="615" r:id="rId54"/>
    <p:sldId id="613" r:id="rId55"/>
    <p:sldId id="577" r:id="rId56"/>
    <p:sldId id="576" r:id="rId57"/>
    <p:sldId id="560" r:id="rId58"/>
    <p:sldId id="564" r:id="rId59"/>
    <p:sldId id="566" r:id="rId60"/>
    <p:sldId id="578" r:id="rId61"/>
    <p:sldId id="569" r:id="rId62"/>
    <p:sldId id="571" r:id="rId63"/>
    <p:sldId id="572" r:id="rId64"/>
    <p:sldId id="570" r:id="rId6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6492"/>
    <a:srgbClr val="FFFFFF"/>
    <a:srgbClr val="2E2EDE"/>
    <a:srgbClr val="3333FF"/>
    <a:srgbClr val="7F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8740" autoAdjust="0"/>
    <p:restoredTop sz="94558" autoAdjust="0"/>
  </p:normalViewPr>
  <p:slideViewPr>
    <p:cSldViewPr>
      <p:cViewPr varScale="1">
        <p:scale>
          <a:sx n="213" d="100"/>
          <a:sy n="213" d="100"/>
        </p:scale>
        <p:origin x="192" y="5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AC0E-D046-4208-B8FC-9056EA6EA36D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AE8BE-7973-4F74-A7C8-FAC71FD6E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4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AE8BE-7973-4F74-A7C8-FAC71FD6E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E8F-3F54-43FC-B894-A1BC5C01E93B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1.2 - September 4,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1074-56E3-433D-B7E9-B62EA0E8A0C7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1.2 - September 4,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DAA2-F300-4897-83DA-E9948DD8A674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1.2 - September 4,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3F85-6FDE-4687-B8E8-6274195E3ABD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1.2 - September 4,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BD44-0195-4B27-8CB1-A4427D782853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1.2 - September 4,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E11E-5D92-47AA-985F-66FCD9099F8D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1.2 - September 4,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7067-CC70-4875-AA6A-80F27B161600}" type="datetime1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1.2 - September 4, 2013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192-AFD0-473A-ADB4-D27AD2011CFA}" type="datetime1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1.2 - September 4, 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EB79-20D1-4CD2-892D-33B0E4F0FC01}" type="datetime1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1.2 - September 4,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24C3-5F3E-4044-B821-281C87733ABF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1.2 - September 4,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E191-24EA-43A4-8E28-429A8BF5FD81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1.2 - September 4,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9541554-FEC6-4819-BEC6-7E59612BB7B6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Version 1.2 - September 4,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ST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g21.link/lwg308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lfjack/ryu/issues/102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ingle-precision_floating-point_format" TargetMode="External"/><Relationship Id="rId3" Type="http://schemas.openxmlformats.org/officeDocument/2006/relationships/hyperlink" Target="https://github.com/ulfjack/ryu" TargetMode="External"/><Relationship Id="rId7" Type="http://schemas.openxmlformats.org/officeDocument/2006/relationships/hyperlink" Target="https://www.exploringbinary.com/" TargetMode="External"/><Relationship Id="rId2" Type="http://schemas.openxmlformats.org/officeDocument/2006/relationships/hyperlink" Target="https://github.com/microsoft/ST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-std.org/jtc1/sc22/wg14/www/docs/n1570.pdf" TargetMode="External"/><Relationship Id="rId5" Type="http://schemas.openxmlformats.org/officeDocument/2006/relationships/hyperlink" Target="https://wg21.link/standard" TargetMode="External"/><Relationship Id="rId4" Type="http://schemas.openxmlformats.org/officeDocument/2006/relationships/hyperlink" Target="https://youtu.be/kw-U6smcLzk" TargetMode="External"/><Relationship Id="rId9" Type="http://schemas.openxmlformats.org/officeDocument/2006/relationships/hyperlink" Target="https://en.wikipedia.org/wiki/Double-precision_floating-point_format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g21.link/lwg2403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cap="none" dirty="0"/>
              <a:t>Floating-Point </a:t>
            </a:r>
            <a:r>
              <a:rPr lang="en-US" sz="3600" cap="none" dirty="0">
                <a:latin typeface="Consolas" panose="020B0609020204030204" pitchFamily="49" charset="0"/>
              </a:rPr>
              <a:t>&lt;charconv&gt;</a:t>
            </a:r>
            <a:r>
              <a:rPr lang="en-US" sz="3600" cap="none" dirty="0"/>
              <a:t>:</a:t>
            </a:r>
            <a:br>
              <a:rPr lang="en-US" sz="3600" cap="none" dirty="0"/>
            </a:br>
            <a:r>
              <a:rPr lang="en-US" sz="3600" cap="none" dirty="0"/>
              <a:t>Making Your Code 10x Faster</a:t>
            </a:r>
            <a:br>
              <a:rPr lang="en-US" sz="3600" cap="none" dirty="0"/>
            </a:br>
            <a:r>
              <a:rPr lang="en-US" sz="3600" cap="none" dirty="0"/>
              <a:t>With C++17's Final Boss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848600" cy="21526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Stephan T. Lavavej 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 err="1">
                <a:solidFill>
                  <a:srgbClr val="0070C0"/>
                </a:solidFill>
              </a:rPr>
              <a:t>Steh</a:t>
            </a:r>
            <a:r>
              <a:rPr lang="en-US" dirty="0">
                <a:solidFill>
                  <a:srgbClr val="0070C0"/>
                </a:solidFill>
              </a:rPr>
              <a:t>-fin </a:t>
            </a:r>
            <a:r>
              <a:rPr lang="en-US" dirty="0" err="1">
                <a:solidFill>
                  <a:srgbClr val="0070C0"/>
                </a:solidFill>
              </a:rPr>
              <a:t>Lah</a:t>
            </a:r>
            <a:r>
              <a:rPr lang="en-US" dirty="0">
                <a:solidFill>
                  <a:srgbClr val="0070C0"/>
                </a:solidFill>
              </a:rPr>
              <a:t>-wah-wade"</a:t>
            </a:r>
          </a:p>
          <a:p>
            <a:r>
              <a:rPr lang="en-US" dirty="0">
                <a:solidFill>
                  <a:schemeClr val="tx1"/>
                </a:solidFill>
              </a:rPr>
              <a:t>Principal Software Engineer, Visual C++ Libraries</a:t>
            </a:r>
          </a:p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stl@microsoft.com</a:t>
            </a:r>
          </a:p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StephanTLavavej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September 19,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6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ACB7-244E-4876-AAB8-8490072D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Round-Trip Conversions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63399-6220-42A7-8F30-7F47AF73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7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555D-3D12-4A40-862D-14795E32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() Format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C396-A277-4885-8A6D-FA523EAE8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%f</a:t>
            </a:r>
            <a:r>
              <a:rPr lang="en-US" dirty="0"/>
              <a:t> – fixed notation, like </a:t>
            </a:r>
            <a:r>
              <a:rPr lang="en-US" dirty="0">
                <a:latin typeface="Consolas" panose="020B0609020204030204" pitchFamily="49" charset="0"/>
              </a:rPr>
              <a:t>"1729.531250"</a:t>
            </a:r>
          </a:p>
          <a:p>
            <a:pPr lvl="1"/>
            <a:r>
              <a:rPr lang="en-US" dirty="0"/>
              <a:t>Precision = digits after decimal point, default 6</a:t>
            </a:r>
          </a:p>
          <a:p>
            <a:r>
              <a:rPr lang="en-US" dirty="0">
                <a:latin typeface="Consolas" panose="020B0609020204030204" pitchFamily="49" charset="0"/>
              </a:rPr>
              <a:t>%e</a:t>
            </a:r>
            <a:r>
              <a:rPr lang="en-US" dirty="0"/>
              <a:t> – scientific notation, like </a:t>
            </a:r>
            <a:r>
              <a:rPr lang="en-US" dirty="0">
                <a:latin typeface="Consolas" panose="020B0609020204030204" pitchFamily="49" charset="0"/>
              </a:rPr>
              <a:t>"1.729531e+03"</a:t>
            </a:r>
          </a:p>
          <a:p>
            <a:pPr lvl="1"/>
            <a:r>
              <a:rPr lang="en-US" dirty="0"/>
              <a:t>Precision = digits after decimal point, default 6</a:t>
            </a:r>
          </a:p>
          <a:p>
            <a:r>
              <a:rPr lang="en-US" dirty="0">
                <a:latin typeface="Consolas" panose="020B0609020204030204" pitchFamily="49" charset="0"/>
              </a:rPr>
              <a:t>%g</a:t>
            </a:r>
            <a:r>
              <a:rPr lang="en-US" dirty="0"/>
              <a:t> – general notation, like </a:t>
            </a:r>
            <a:r>
              <a:rPr lang="en-US" dirty="0">
                <a:latin typeface="Consolas" panose="020B0609020204030204" pitchFamily="49" charset="0"/>
              </a:rPr>
              <a:t>"1729.53"</a:t>
            </a:r>
          </a:p>
          <a:p>
            <a:pPr lvl="1"/>
            <a:r>
              <a:rPr lang="en-US" dirty="0"/>
              <a:t>Switches between fixed and scientific, trims zeroes</a:t>
            </a:r>
          </a:p>
          <a:p>
            <a:pPr lvl="1"/>
            <a:r>
              <a:rPr lang="en-US" dirty="0"/>
              <a:t>Precision = significant digits, default 6</a:t>
            </a:r>
          </a:p>
          <a:p>
            <a:r>
              <a:rPr lang="en-US" dirty="0">
                <a:latin typeface="Consolas" panose="020B0609020204030204" pitchFamily="49" charset="0"/>
              </a:rPr>
              <a:t>%a</a:t>
            </a:r>
            <a:r>
              <a:rPr lang="en-US" dirty="0"/>
              <a:t> – </a:t>
            </a:r>
            <a:r>
              <a:rPr lang="en-US" dirty="0" err="1"/>
              <a:t>hexfloat</a:t>
            </a:r>
            <a:r>
              <a:rPr lang="en-US" dirty="0"/>
              <a:t>, like </a:t>
            </a:r>
            <a:r>
              <a:rPr lang="en-US" dirty="0">
                <a:latin typeface="Consolas" panose="020B0609020204030204" pitchFamily="49" charset="0"/>
              </a:rPr>
              <a:t>"0x1.b062000000000p+10"</a:t>
            </a:r>
          </a:p>
          <a:p>
            <a:pPr lvl="1"/>
            <a:r>
              <a:rPr lang="en-US" dirty="0"/>
              <a:t>Precision = </a:t>
            </a:r>
            <a:r>
              <a:rPr lang="en-US" dirty="0" err="1"/>
              <a:t>hexits</a:t>
            </a:r>
            <a:r>
              <a:rPr lang="en-US" dirty="0"/>
              <a:t> after decimal point, default "exact"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B1FAC-0E68-4EC1-A709-24F5AC40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95B8-1996-45F5-82FB-C083106C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Precision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373C-14BC-4C9F-8557-53C5974A9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</a:t>
            </a:r>
            <a:r>
              <a:rPr lang="en-US" dirty="0">
                <a:latin typeface="Consolas" panose="020B0609020204030204" pitchFamily="49" charset="0"/>
              </a:rPr>
              <a:t>1729.53125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%.2f</a:t>
            </a:r>
            <a:r>
              <a:rPr lang="en-US" dirty="0"/>
              <a:t> prints </a:t>
            </a:r>
            <a:r>
              <a:rPr lang="en-US" dirty="0">
                <a:latin typeface="Consolas" panose="020B0609020204030204" pitchFamily="49" charset="0"/>
              </a:rPr>
              <a:t>"1729.53"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%.2e</a:t>
            </a:r>
            <a:r>
              <a:rPr lang="en-US" dirty="0"/>
              <a:t> prints </a:t>
            </a:r>
            <a:r>
              <a:rPr lang="en-US" dirty="0">
                <a:latin typeface="Consolas" panose="020B0609020204030204" pitchFamily="49" charset="0"/>
              </a:rPr>
              <a:t>"1.73e+03"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%.2g</a:t>
            </a:r>
            <a:r>
              <a:rPr lang="en-US" dirty="0"/>
              <a:t> prints </a:t>
            </a:r>
            <a:r>
              <a:rPr lang="en-US" dirty="0">
                <a:latin typeface="Consolas" panose="020B0609020204030204" pitchFamily="49" charset="0"/>
              </a:rPr>
              <a:t>"1.7e+03"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%.2a</a:t>
            </a:r>
            <a:r>
              <a:rPr lang="en-US" dirty="0"/>
              <a:t> prints </a:t>
            </a:r>
            <a:r>
              <a:rPr lang="en-US" dirty="0">
                <a:latin typeface="Consolas" panose="020B0609020204030204" pitchFamily="49" charset="0"/>
              </a:rPr>
              <a:t>"0x1.b0p+10"</a:t>
            </a:r>
          </a:p>
          <a:p>
            <a:r>
              <a:rPr lang="en-US" dirty="0"/>
              <a:t>Want all decimal digits? Easy!</a:t>
            </a:r>
          </a:p>
          <a:p>
            <a:pPr lvl="1"/>
            <a:r>
              <a:rPr lang="en-US" dirty="0"/>
              <a:t>Use general notation with huge precision, it'll trim zeroes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%.1000g</a:t>
            </a:r>
            <a:r>
              <a:rPr lang="en-US" dirty="0"/>
              <a:t> is sufficiently huge (exactly </a:t>
            </a:r>
            <a:r>
              <a:rPr lang="en-US" dirty="0">
                <a:latin typeface="Consolas" panose="020B0609020204030204" pitchFamily="49" charset="0"/>
              </a:rPr>
              <a:t>%.767g</a:t>
            </a:r>
            <a:r>
              <a:rPr lang="en-US" dirty="0"/>
              <a:t> for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A8E64-758D-428B-95B7-89C264C5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25B5-6B62-441B-9788-1C68630F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BEF1-55CC-4373-BED8-96E2540E6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CRT supports many rounding modes</a:t>
            </a:r>
          </a:p>
          <a:p>
            <a:pPr lvl="1"/>
            <a:r>
              <a:rPr lang="en-US" dirty="0"/>
              <a:t>Default is best: round to nearest, tiebreak to even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&lt;charconv&gt;</a:t>
            </a:r>
            <a:r>
              <a:rPr lang="en-US" dirty="0"/>
              <a:t> always uses this mode</a:t>
            </a:r>
          </a:p>
          <a:p>
            <a:pPr lvl="1"/>
            <a:r>
              <a:rPr lang="en-US" dirty="0"/>
              <a:t>Note: MSVC UCRT recently fixed tiebreaking</a:t>
            </a:r>
          </a:p>
          <a:p>
            <a:r>
              <a:rPr lang="en-US" dirty="0"/>
              <a:t>Examples with </a:t>
            </a:r>
            <a:r>
              <a:rPr lang="en-US" dirty="0">
                <a:latin typeface="Consolas" panose="020B0609020204030204" pitchFamily="49" charset="0"/>
              </a:rPr>
              <a:t>"%.1f"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0.1484375 prints "0.1" (rounds down)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0.25      prints "0.2" (tie rounds down to even)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0.75      prints "0.8" (tie rounds up to even)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0.8515625 prints "0.9" (rounds up)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0.8671875 prints "0.9" (rounds up)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62AAF-A5A3-4427-ABC5-150C0DE7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B5D5-3324-4479-B64E-EDCCF6B5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6166-4148-4D7B-A613-6C0FE1AB7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6142"/>
            <a:ext cx="82296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s are nearest to </a:t>
            </a:r>
            <a:r>
              <a:rPr lang="en-US" dirty="0">
                <a:latin typeface="Consolas" panose="020B0609020204030204" pitchFamily="49" charset="0"/>
              </a:rPr>
              <a:t>0.1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0.099999986588954925537109375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0.0999999940395355224609375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0.100000001490116119384765625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0.10000000894069671630859375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0.100000016391277313232421875</a:t>
            </a:r>
          </a:p>
          <a:p>
            <a:r>
              <a:rPr lang="en-US" dirty="0"/>
              <a:t>How much can they be rounded and remain distinct?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"0.09999999"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"0.099999994"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"0.1"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"0.10000001"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"0.10000002"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FB445-E616-4B4D-9AEE-842AF73D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3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18B9-F0E5-4CA5-A24D-F2DBC28A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 vs. Worst-Case Round-Trip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98F0-C5D4-4D10-AF79-97A2DA010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Binary-decimal-binary round-trip conversions</a:t>
            </a:r>
          </a:p>
          <a:p>
            <a:pPr lvl="1"/>
            <a:r>
              <a:rPr lang="en-US" dirty="0"/>
              <a:t>Can recover all bits given limited decimal digits</a:t>
            </a:r>
          </a:p>
          <a:p>
            <a:r>
              <a:rPr lang="en-US" dirty="0"/>
              <a:t>Shortest round-trip needs special algorithms</a:t>
            </a:r>
          </a:p>
          <a:p>
            <a:pPr lvl="1"/>
            <a:r>
              <a:rPr lang="en-US" dirty="0"/>
              <a:t>Not available via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Output is mathematically determined, given representation</a:t>
            </a:r>
          </a:p>
          <a:p>
            <a:r>
              <a:rPr lang="en-US" dirty="0"/>
              <a:t>Worst-case round-trip precision is provable</a:t>
            </a:r>
          </a:p>
          <a:p>
            <a:pPr lvl="1"/>
            <a:r>
              <a:rPr lang="en-US" dirty="0"/>
              <a:t>9 significant digits for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"%.9g"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"%.8e"</a:t>
            </a:r>
          </a:p>
          <a:p>
            <a:pPr lvl="1"/>
            <a:r>
              <a:rPr lang="en-US" dirty="0"/>
              <a:t>17 significant digits for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"%.17g"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"%.16e"</a:t>
            </a:r>
          </a:p>
          <a:p>
            <a:pPr lvl="1"/>
            <a:r>
              <a:rPr lang="en-US" dirty="0"/>
              <a:t>Reported by </a:t>
            </a:r>
            <a:r>
              <a:rPr lang="en-US" dirty="0" err="1">
                <a:latin typeface="Consolas" panose="020B0609020204030204" pitchFamily="49" charset="0"/>
              </a:rPr>
              <a:t>numeric_limits</a:t>
            </a:r>
            <a:r>
              <a:rPr lang="en-US" dirty="0">
                <a:latin typeface="Consolas" panose="020B0609020204030204" pitchFamily="49" charset="0"/>
              </a:rPr>
              <a:t>&lt;T&gt;::max_digits10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</a:rPr>
              <a:t>digits10</a:t>
            </a:r>
            <a:r>
              <a:rPr lang="en-US" dirty="0"/>
              <a:t> is different, for decimal-binary-decimal)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6DA06-AD35-4440-A6C9-C6A3FD17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6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7CDE-83D9-4D6C-A093-2D9E475C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Round-Trip Is Nice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2A1B-6AC9-4C76-B48E-92AEDD7E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 with a human-friendly decimal (few digits):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"17.29"</a:t>
            </a:r>
          </a:p>
          <a:p>
            <a:r>
              <a:rPr lang="en-US" dirty="0"/>
              <a:t>Convert to nearest floating-point value (quantize):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17.29000091552734375 (float)</a:t>
            </a:r>
          </a:p>
          <a:p>
            <a:r>
              <a:rPr lang="en-US" dirty="0"/>
              <a:t>Print as shortest round-trip decimal: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"17.29"</a:t>
            </a:r>
          </a:p>
          <a:p>
            <a:r>
              <a:rPr lang="en-US" dirty="0"/>
              <a:t>This can recover all of the floating-point bits</a:t>
            </a:r>
          </a:p>
          <a:p>
            <a:pPr lvl="1"/>
            <a:r>
              <a:rPr lang="en-US" dirty="0"/>
              <a:t>Because it originally generated the floating-point bits!</a:t>
            </a:r>
          </a:p>
          <a:p>
            <a:r>
              <a:rPr lang="en-US" dirty="0"/>
              <a:t>Worst-case round-trip precision isn't nice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"%.9g"</a:t>
            </a:r>
            <a:r>
              <a:rPr lang="en-US" dirty="0"/>
              <a:t> prints </a:t>
            </a:r>
            <a:r>
              <a:rPr lang="en-US" dirty="0">
                <a:latin typeface="Consolas" panose="020B0609020204030204" pitchFamily="49" charset="0"/>
              </a:rPr>
              <a:t>"17.2900009"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B4A54-67D8-4F3B-89E1-F88B03A7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52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2C69-832B-4921-A7CF-5B91896D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Before Rounding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14CB-BC5D-4305-BC47-221B9E91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Apparently nice behavior: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pi, real: 3.141592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653</a:t>
            </a:r>
            <a:r>
              <a:rPr lang="en-US" dirty="0">
                <a:latin typeface="Consolas" panose="020B0609020204030204" pitchFamily="49" charset="0"/>
              </a:rPr>
              <a:t>58979323846264338…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float: 3.141592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741</a:t>
            </a:r>
            <a:r>
              <a:rPr lang="en-US" dirty="0">
                <a:latin typeface="Consolas" panose="020B0609020204030204" pitchFamily="49" charset="0"/>
              </a:rPr>
              <a:t>0125732421875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shortest: 3.141592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dirty="0"/>
              <a:t>Potentially surprising behavior: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e, real: 2.718281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828</a:t>
            </a:r>
            <a:r>
              <a:rPr lang="en-US" dirty="0">
                <a:latin typeface="Consolas" panose="020B0609020204030204" pitchFamily="49" charset="0"/>
              </a:rPr>
              <a:t>459045235360287…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float: 2.718281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745</a:t>
            </a:r>
            <a:r>
              <a:rPr lang="en-US" dirty="0">
                <a:latin typeface="Consolas" panose="020B0609020204030204" pitchFamily="49" charset="0"/>
              </a:rPr>
              <a:t>91064453125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shortest: 2.718281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dirty="0"/>
              <a:t>Floating-point is quantized</a:t>
            </a:r>
          </a:p>
          <a:p>
            <a:pPr lvl="1"/>
            <a:r>
              <a:rPr lang="en-US" dirty="0"/>
              <a:t>It can't "remember" what real number you wanted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30A84-A798-4186-88CC-9FDE1C5A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4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12C2-6DA4-41CD-B239-A51D5D63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onsolas" panose="020B0609020204030204" pitchFamily="49" charset="0"/>
              </a:rPr>
              <a:t>&lt;charconv&gt;</a:t>
            </a:r>
            <a:r>
              <a:rPr lang="en-US" cap="none" dirty="0"/>
              <a:t>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56DA0-8D92-4063-94A6-411F0667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2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ABB3-D61A-423D-B4BB-A3020C20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&lt;charconv&gt;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C588C-57D0-41CF-8F7C-8DDDE738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from_chars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to_chars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Integer and floating-point</a:t>
            </a:r>
          </a:p>
          <a:p>
            <a:r>
              <a:rPr lang="en-US" dirty="0"/>
              <a:t>Low-level: no whitespace, no locales, few options</a:t>
            </a:r>
          </a:p>
          <a:p>
            <a:r>
              <a:rPr lang="en-US" dirty="0"/>
              <a:t>Bounds-checked</a:t>
            </a:r>
          </a:p>
          <a:p>
            <a:r>
              <a:rPr lang="en-US" dirty="0"/>
              <a:t>No null termination for input or output</a:t>
            </a:r>
          </a:p>
          <a:p>
            <a:r>
              <a:rPr lang="en-US" dirty="0"/>
              <a:t>No dynamic memory allocation</a:t>
            </a:r>
          </a:p>
          <a:p>
            <a:r>
              <a:rPr lang="en-US" dirty="0"/>
              <a:t>No exceptions</a:t>
            </a:r>
          </a:p>
          <a:p>
            <a:r>
              <a:rPr lang="en-US" dirty="0"/>
              <a:t>Amazing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E15E4-CC83-49CE-A16E-4136072D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7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hold your questions until the end</a:t>
            </a:r>
          </a:p>
          <a:p>
            <a:pPr lvl="1"/>
            <a:r>
              <a:rPr lang="en-US" dirty="0"/>
              <a:t>Write down the slide numbers</a:t>
            </a:r>
          </a:p>
          <a:p>
            <a:r>
              <a:rPr lang="en-US" dirty="0"/>
              <a:t>Open source: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/STL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is 32-bit (IEEE 754 single-precision)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is 64-bit (IEEE 754 double-precision)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long double</a:t>
            </a:r>
            <a:r>
              <a:rPr lang="en-US" dirty="0"/>
              <a:t> will be ignored here</a:t>
            </a:r>
          </a:p>
          <a:p>
            <a:pPr lvl="2"/>
            <a:r>
              <a:rPr lang="en-US" dirty="0"/>
              <a:t>In MSVC's ABI, it's 64-bit </a:t>
            </a:r>
          </a:p>
          <a:p>
            <a:pPr lvl="2"/>
            <a:r>
              <a:rPr lang="en-US" dirty="0"/>
              <a:t>Other platforms may need 80-bit or 128-bit </a:t>
            </a:r>
            <a:r>
              <a:rPr lang="en-US" dirty="0" err="1"/>
              <a:t>codepaths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</a:t>
            </a:fld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7508132" y="350602"/>
            <a:ext cx="533400" cy="12305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98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192E-ED36-4EF0-84F4-619CEDD0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&lt;charconv&gt;</a:t>
            </a:r>
            <a:r>
              <a:rPr lang="en-US" dirty="0"/>
              <a:t>, Accidental Final Boss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BDD6-213C-455F-B48E-7F201EB87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thought it would be a moderate-size feature!</a:t>
            </a:r>
          </a:p>
          <a:p>
            <a:pPr lvl="1"/>
            <a:r>
              <a:rPr lang="en-US" dirty="0"/>
              <a:t>Seemed like a few weeks at most</a:t>
            </a:r>
          </a:p>
          <a:p>
            <a:pPr lvl="1"/>
            <a:r>
              <a:rPr lang="en-US" dirty="0"/>
              <a:t>Seemed similar to </a:t>
            </a:r>
            <a:r>
              <a:rPr lang="en-US" dirty="0" err="1">
                <a:latin typeface="Consolas" panose="020B0609020204030204" pitchFamily="49" charset="0"/>
              </a:rPr>
              <a:t>stof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nsolas" panose="020B0609020204030204" pitchFamily="49" charset="0"/>
              </a:rPr>
              <a:t>stod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nsolas" panose="020B0609020204030204" pitchFamily="49" charset="0"/>
              </a:rPr>
              <a:t>to_string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/>
          </a:p>
          <a:p>
            <a:pPr lvl="1"/>
            <a:r>
              <a:rPr lang="en-US" dirty="0"/>
              <a:t>It's less than 3 pages of Standardese</a:t>
            </a:r>
          </a:p>
          <a:p>
            <a:r>
              <a:rPr lang="en-US" dirty="0"/>
              <a:t>Why was it so much work?</a:t>
            </a:r>
          </a:p>
          <a:p>
            <a:pPr lvl="1"/>
            <a:r>
              <a:rPr lang="en-US" dirty="0"/>
              <a:t>Can't use the CRT directly (null termination, other issues)</a:t>
            </a:r>
          </a:p>
          <a:p>
            <a:pPr lvl="1"/>
            <a:r>
              <a:rPr lang="en-US" dirty="0"/>
              <a:t>Many corner cases (e.g. parsing 768 digits and a bit more)</a:t>
            </a:r>
          </a:p>
          <a:p>
            <a:pPr lvl="1"/>
            <a:r>
              <a:rPr lang="en-US" dirty="0"/>
              <a:t>Different </a:t>
            </a:r>
            <a:r>
              <a:rPr lang="en-US" dirty="0" err="1"/>
              <a:t>codepaths</a:t>
            </a:r>
            <a:r>
              <a:rPr lang="en-US" dirty="0"/>
              <a:t> required for various formats</a:t>
            </a:r>
          </a:p>
          <a:p>
            <a:pPr lvl="1"/>
            <a:r>
              <a:rPr lang="en-US" dirty="0"/>
              <a:t>Performing conversions by repeatedly multiplying/dividing by </a:t>
            </a:r>
            <a:r>
              <a:rPr lang="en-US" dirty="0">
                <a:latin typeface="Consolas" panose="020B0609020204030204" pitchFamily="49" charset="0"/>
              </a:rPr>
              <a:t>10</a:t>
            </a:r>
            <a:r>
              <a:rPr lang="en-US" dirty="0"/>
              <a:t> is extremely wrong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6A032-BEA1-4073-9B06-D2512176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0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B258-25F3-47F6-9511-2A21385D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&lt;charconv&gt;</a:t>
            </a:r>
            <a:r>
              <a:rPr lang="en-US" dirty="0"/>
              <a:t> Timeline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A409782-6835-4D08-BC91-4E464A514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457720"/>
              </p:ext>
            </p:extLst>
          </p:nvPr>
        </p:nvGraphicFramePr>
        <p:xfrm>
          <a:off x="457200" y="120015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8320851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52618913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435154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93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2018-01-30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 2017 15.7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from_chars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dirty="0"/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to_chars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56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2018-05-24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 2017 15.8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Floating-point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from_chars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3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2018-09-01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 2017 15.9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Fixed/scientific/general shortest (Ryu)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0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2018-10-31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 2019 16.0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 shortest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7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2018-11-20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 2019 16.0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 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64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2019-04-30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 2019 16.2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Fixed/scientific precision (Ryu </a:t>
                      </a:r>
                      <a:r>
                        <a:rPr lang="en-US" dirty="0" err="1"/>
                        <a:t>Printf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5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2019-08-17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 2019 16.4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22275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E950F-2DC8-4A86-816F-D7323821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8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5832-AE22-4B3B-BCCB-A8C9CE90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&lt;charconv&gt;</a:t>
            </a:r>
            <a:r>
              <a:rPr lang="en-US" dirty="0"/>
              <a:t>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9D03-A7E1-4A11-BEDD-976CC5FB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Header-only implementation</a:t>
            </a:r>
          </a:p>
          <a:p>
            <a:pPr lvl="1"/>
            <a:r>
              <a:rPr lang="en-US" dirty="0"/>
              <a:t>Intentional design choice, for now</a:t>
            </a:r>
          </a:p>
          <a:p>
            <a:r>
              <a:rPr lang="en-US" dirty="0"/>
              <a:t>606 KB source code (incl. comments, whitespace)</a:t>
            </a:r>
          </a:p>
          <a:p>
            <a:pPr lvl="1"/>
            <a:r>
              <a:rPr lang="en-US" dirty="0"/>
              <a:t>221 KB for actual logic (~5,300 editor lines)</a:t>
            </a:r>
          </a:p>
          <a:p>
            <a:r>
              <a:rPr lang="en-US" dirty="0"/>
              <a:t>121 KB compiled lookup tables</a:t>
            </a:r>
          </a:p>
          <a:p>
            <a:pPr lvl="1"/>
            <a:r>
              <a:rPr lang="en-US" dirty="0"/>
              <a:t>Space-time tradeoff</a:t>
            </a:r>
          </a:p>
          <a:p>
            <a:r>
              <a:rPr lang="en-US" dirty="0"/>
              <a:t>4.9 MB tests</a:t>
            </a:r>
          </a:p>
          <a:p>
            <a:pPr lvl="1"/>
            <a:r>
              <a:rPr lang="en-US" dirty="0"/>
              <a:t>58% of the STL's primary test suite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CE6AA-72D4-43D7-BBCC-50357E35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15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F6F3-7109-440C-9439-07C46F50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>
                <a:latin typeface="Consolas" panose="020B0609020204030204" pitchFamily="49" charset="0"/>
              </a:rPr>
              <a:t>from_chars</a:t>
            </a:r>
            <a:r>
              <a:rPr lang="en-US" cap="none" dirty="0">
                <a:latin typeface="Consolas" panose="020B0609020204030204" pitchFamily="49" charset="0"/>
              </a:rPr>
              <a:t>()</a:t>
            </a:r>
            <a:r>
              <a:rPr lang="en-US" cap="none" dirty="0"/>
              <a:t> Usage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0B71B-8CB2-4B6F-8DDD-BB2EB45F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75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3068-6B77-45F2-96F6-C365213B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from_chars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Part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86C8-8EFF-46AB-8534-42FF49042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&lt;charconv&gt;     // std::</a:t>
            </a:r>
            <a:r>
              <a:rPr lang="en-US" dirty="0" err="1">
                <a:latin typeface="Consolas" panose="020B0609020204030204" pitchFamily="49" charset="0"/>
              </a:rPr>
              <a:t>from_chars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system_error</a:t>
            </a:r>
            <a:r>
              <a:rPr lang="en-US" dirty="0">
                <a:latin typeface="Consolas" panose="020B0609020204030204" pitchFamily="49" charset="0"/>
              </a:rPr>
              <a:t>&gt; // std::</a:t>
            </a:r>
            <a:r>
              <a:rPr lang="en-US" dirty="0" err="1">
                <a:latin typeface="Consolas" panose="020B0609020204030204" pitchFamily="49" charset="0"/>
              </a:rPr>
              <a:t>errc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      // Test code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string_view</a:t>
            </a:r>
            <a:r>
              <a:rPr lang="en-US" dirty="0">
                <a:latin typeface="Consolas" panose="020B0609020204030204" pitchFamily="49" charset="0"/>
              </a:rPr>
              <a:t>&gt;  // Test code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test(const std::</a:t>
            </a:r>
            <a:r>
              <a:rPr lang="en-US" dirty="0" err="1">
                <a:latin typeface="Consolas" panose="020B0609020204030204" pitchFamily="49" charset="0"/>
              </a:rPr>
              <a:t>string_view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sv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const char * const first = </a:t>
            </a:r>
            <a:r>
              <a:rPr lang="en-US" dirty="0" err="1">
                <a:latin typeface="Consolas" panose="020B0609020204030204" pitchFamily="49" charset="0"/>
              </a:rPr>
              <a:t>sv.data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const char * const last = first + </a:t>
            </a:r>
            <a:r>
              <a:rPr lang="en-US" dirty="0" err="1">
                <a:latin typeface="Consolas" panose="020B0609020204030204" pitchFamily="49" charset="0"/>
              </a:rPr>
              <a:t>sv.size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double </a:t>
            </a:r>
            <a:r>
              <a:rPr lang="en-US" dirty="0" err="1">
                <a:latin typeface="Consolas" panose="020B0609020204030204" pitchFamily="49" charset="0"/>
              </a:rPr>
              <a:t>dbl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const std::</a:t>
            </a:r>
            <a:r>
              <a:rPr lang="en-US" dirty="0" err="1">
                <a:latin typeface="Consolas" panose="020B0609020204030204" pitchFamily="49" charset="0"/>
              </a:rPr>
              <a:t>from_chars_result</a:t>
            </a:r>
            <a:r>
              <a:rPr lang="en-US" dirty="0">
                <a:latin typeface="Consolas" panose="020B0609020204030204" pitchFamily="49" charset="0"/>
              </a:rPr>
              <a:t> res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from_chars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(first, last,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dbl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E40B8-2248-45F0-B872-16441D75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89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3068-6B77-45F2-96F6-C365213B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from_chars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Part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86C8-8EFF-46AB-8534-42FF49042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("Parsed %td chars, ", </a:t>
            </a:r>
            <a:r>
              <a:rPr lang="en-US" dirty="0" err="1">
                <a:latin typeface="Consolas" panose="020B0609020204030204" pitchFamily="49" charset="0"/>
              </a:rPr>
              <a:t>res.ptr</a:t>
            </a:r>
            <a:r>
              <a:rPr lang="en-US" dirty="0">
                <a:latin typeface="Consolas" panose="020B0609020204030204" pitchFamily="49" charset="0"/>
              </a:rPr>
              <a:t> - first);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if (res.ec == std::</a:t>
            </a:r>
            <a:r>
              <a:rPr lang="en-US" dirty="0" err="1">
                <a:latin typeface="Consolas" panose="020B0609020204030204" pitchFamily="49" charset="0"/>
              </a:rPr>
              <a:t>errc</a:t>
            </a:r>
            <a:r>
              <a:rPr lang="en-US" dirty="0">
                <a:latin typeface="Consolas" panose="020B0609020204030204" pitchFamily="49" charset="0"/>
              </a:rPr>
              <a:t>{})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("success: %g\n", </a:t>
            </a:r>
            <a:r>
              <a:rPr lang="en-US" dirty="0" err="1">
                <a:latin typeface="Consolas" panose="020B0609020204030204" pitchFamily="49" charset="0"/>
              </a:rPr>
              <a:t>dbl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if (res.ec == std::</a:t>
            </a:r>
            <a:r>
              <a:rPr lang="en-US" dirty="0" err="1">
                <a:latin typeface="Consolas" panose="020B0609020204030204" pitchFamily="49" charset="0"/>
              </a:rPr>
              <a:t>errc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result_out_of_range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result_out_of_range</a:t>
            </a:r>
            <a:r>
              <a:rPr lang="en-US" dirty="0">
                <a:latin typeface="Consolas" panose="020B0609020204030204" pitchFamily="49" charset="0"/>
              </a:rPr>
              <a:t>: %g\n", </a:t>
            </a:r>
            <a:r>
              <a:rPr lang="en-US" dirty="0" err="1">
                <a:latin typeface="Consolas" panose="020B0609020204030204" pitchFamily="49" charset="0"/>
              </a:rPr>
              <a:t>dbl</a:t>
            </a:r>
            <a:r>
              <a:rPr lang="en-US" dirty="0">
                <a:latin typeface="Consolas" panose="020B0609020204030204" pitchFamily="49" charset="0"/>
              </a:rPr>
              <a:t>); //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LWG 3081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if (res.ec == std::</a:t>
            </a:r>
            <a:r>
              <a:rPr lang="en-US" dirty="0" err="1">
                <a:latin typeface="Consolas" panose="020B0609020204030204" pitchFamily="49" charset="0"/>
              </a:rPr>
              <a:t>errc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invalid_argument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invalid_argument</a:t>
            </a:r>
            <a:r>
              <a:rPr lang="en-US" dirty="0">
                <a:latin typeface="Consolas" panose="020B0609020204030204" pitchFamily="49" charset="0"/>
              </a:rPr>
              <a:t>\n");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("can't happen\n");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E40B8-2248-45F0-B872-16441D75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8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3068-6B77-45F2-96F6-C365213B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from_chars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Part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86C8-8EFF-46AB-8534-42FF49042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test("3.875");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test("1e9999");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test("meow");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Parsed 5 chars, success: 3.875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Parsed 6 chars, </a:t>
            </a:r>
            <a:r>
              <a:rPr lang="en-US" dirty="0" err="1">
                <a:latin typeface="Consolas" panose="020B0609020204030204" pitchFamily="49" charset="0"/>
              </a:rPr>
              <a:t>result_out_of_range</a:t>
            </a:r>
            <a:r>
              <a:rPr lang="en-US" dirty="0">
                <a:latin typeface="Consolas" panose="020B0609020204030204" pitchFamily="49" charset="0"/>
              </a:rPr>
              <a:t>: inf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Parsed 0 chars, </a:t>
            </a:r>
            <a:r>
              <a:rPr lang="en-US" dirty="0" err="1">
                <a:latin typeface="Consolas" panose="020B0609020204030204" pitchFamily="49" charset="0"/>
              </a:rPr>
              <a:t>invalid_argument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E40B8-2248-45F0-B872-16441D75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66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C706-00CB-42CF-9896-523F4FFC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from_chars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CEDA-C9B1-40A1-B1D4-A14915E15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chars_format</a:t>
            </a:r>
            <a:r>
              <a:rPr lang="en-US" dirty="0">
                <a:latin typeface="Consolas" panose="020B0609020204030204" pitchFamily="49" charset="0"/>
              </a:rPr>
              <a:t>::general</a:t>
            </a:r>
            <a:r>
              <a:rPr lang="en-US" dirty="0"/>
              <a:t> is the default</a:t>
            </a:r>
          </a:p>
          <a:p>
            <a:pPr lvl="1"/>
            <a:r>
              <a:rPr lang="en-US" dirty="0"/>
              <a:t>Accepts both fixed and scientific notation (but not hex)</a:t>
            </a:r>
          </a:p>
          <a:p>
            <a:r>
              <a:rPr lang="en-US" dirty="0" err="1">
                <a:latin typeface="Consolas" panose="020B0609020204030204" pitchFamily="49" charset="0"/>
              </a:rPr>
              <a:t>chars_format</a:t>
            </a:r>
            <a:r>
              <a:rPr lang="en-US" dirty="0">
                <a:latin typeface="Consolas" panose="020B0609020204030204" pitchFamily="49" charset="0"/>
              </a:rPr>
              <a:t>::scientific</a:t>
            </a:r>
            <a:r>
              <a:rPr lang="en-US" dirty="0"/>
              <a:t> requires exponents</a:t>
            </a:r>
          </a:p>
          <a:p>
            <a:r>
              <a:rPr lang="en-US" dirty="0" err="1">
                <a:latin typeface="Consolas" panose="020B0609020204030204" pitchFamily="49" charset="0"/>
              </a:rPr>
              <a:t>chars_format</a:t>
            </a:r>
            <a:r>
              <a:rPr lang="en-US" dirty="0">
                <a:latin typeface="Consolas" panose="020B0609020204030204" pitchFamily="49" charset="0"/>
              </a:rPr>
              <a:t>::fixed</a:t>
            </a:r>
            <a:r>
              <a:rPr lang="en-US" dirty="0"/>
              <a:t> doesn't consider exponents</a:t>
            </a:r>
          </a:p>
          <a:p>
            <a:r>
              <a:rPr lang="en-US" dirty="0" err="1">
                <a:latin typeface="Consolas" panose="020B0609020204030204" pitchFamily="49" charset="0"/>
              </a:rPr>
              <a:t>chars_format</a:t>
            </a:r>
            <a:r>
              <a:rPr lang="en-US" dirty="0">
                <a:latin typeface="Consolas" panose="020B0609020204030204" pitchFamily="49" charset="0"/>
              </a:rPr>
              <a:t>::hex</a:t>
            </a:r>
            <a:r>
              <a:rPr lang="en-US" dirty="0"/>
              <a:t> parses </a:t>
            </a:r>
            <a:r>
              <a:rPr lang="en-US" dirty="0" err="1"/>
              <a:t>hexfloats</a:t>
            </a:r>
            <a:r>
              <a:rPr lang="en-US" dirty="0"/>
              <a:t> without </a:t>
            </a:r>
            <a:r>
              <a:rPr lang="en-US" dirty="0">
                <a:latin typeface="Consolas" panose="020B0609020204030204" pitchFamily="49" charset="0"/>
              </a:rPr>
              <a:t>"0x"</a:t>
            </a:r>
          </a:p>
          <a:p>
            <a:r>
              <a:rPr lang="en-US" dirty="0"/>
              <a:t>This behavior is unlike </a:t>
            </a:r>
            <a:r>
              <a:rPr lang="en-US" dirty="0" err="1">
                <a:latin typeface="Consolas" panose="020B0609020204030204" pitchFamily="49" charset="0"/>
              </a:rPr>
              <a:t>strtof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nsolas" panose="020B0609020204030204" pitchFamily="49" charset="0"/>
              </a:rPr>
              <a:t>strtod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They always accept fixed, scientific, and hex with </a:t>
            </a:r>
            <a:r>
              <a:rPr lang="en-US" dirty="0">
                <a:latin typeface="Consolas" panose="020B0609020204030204" pitchFamily="49" charset="0"/>
              </a:rPr>
              <a:t>"0x"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C536D-2238-4AA7-B817-9FC1FFAD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6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0D93-D4C5-48BA-8F00-E980AF47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>
                <a:latin typeface="Consolas" panose="020B0609020204030204" pitchFamily="49" charset="0"/>
              </a:rPr>
              <a:t>to_chars</a:t>
            </a:r>
            <a:r>
              <a:rPr lang="en-US" cap="none" dirty="0">
                <a:latin typeface="Consolas" panose="020B0609020204030204" pitchFamily="49" charset="0"/>
              </a:rPr>
              <a:t>()</a:t>
            </a:r>
            <a:r>
              <a:rPr lang="en-US" cap="none" dirty="0"/>
              <a:t> Usage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CD4AA-C300-40A4-98DA-9BEF848E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24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37BB-F4C6-4971-8D25-7C40E534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to_chars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Part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9F6E-9495-46D1-89CE-0C7DD4790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&lt;charconv&gt;     // std::</a:t>
            </a:r>
            <a:r>
              <a:rPr lang="en-US" dirty="0" err="1">
                <a:latin typeface="Consolas" panose="020B0609020204030204" pitchFamily="49" charset="0"/>
              </a:rPr>
              <a:t>to_chars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system_error</a:t>
            </a:r>
            <a:r>
              <a:rPr lang="en-US" dirty="0">
                <a:latin typeface="Consolas" panose="020B0609020204030204" pitchFamily="49" charset="0"/>
              </a:rPr>
              <a:t>&gt; // std::</a:t>
            </a:r>
            <a:r>
              <a:rPr lang="en-US" dirty="0" err="1">
                <a:latin typeface="Consolas" panose="020B0609020204030204" pitchFamily="49" charset="0"/>
              </a:rPr>
              <a:t>errc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      // Test code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type_traits</a:t>
            </a:r>
            <a:r>
              <a:rPr lang="en-US" dirty="0">
                <a:latin typeface="Consolas" panose="020B0609020204030204" pitchFamily="49" charset="0"/>
              </a:rPr>
              <a:t>&gt;  // Test code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test(const T t)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static_assert</a:t>
            </a:r>
            <a:r>
              <a:rPr lang="en-US" dirty="0">
                <a:latin typeface="Consolas" panose="020B0609020204030204" pitchFamily="49" charset="0"/>
              </a:rPr>
              <a:t>(std::</a:t>
            </a:r>
            <a:r>
              <a:rPr lang="en-US" dirty="0" err="1">
                <a:latin typeface="Consolas" panose="020B0609020204030204" pitchFamily="49" charset="0"/>
              </a:rPr>
              <a:t>is_floating_point_v</a:t>
            </a:r>
            <a:r>
              <a:rPr lang="en-US" dirty="0">
                <a:latin typeface="Consolas" panose="020B0609020204030204" pitchFamily="49" charset="0"/>
              </a:rPr>
              <a:t>&lt;T&gt;);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bool </a:t>
            </a:r>
            <a:r>
              <a:rPr lang="en-US" dirty="0" err="1">
                <a:latin typeface="Consolas" panose="020B0609020204030204" pitchFamily="49" charset="0"/>
              </a:rPr>
              <a:t>IsFloat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= std::</a:t>
            </a:r>
            <a:r>
              <a:rPr lang="en-US" dirty="0" err="1">
                <a:latin typeface="Consolas" panose="020B0609020204030204" pitchFamily="49" charset="0"/>
              </a:rPr>
              <a:t>is_same_v</a:t>
            </a:r>
            <a:r>
              <a:rPr lang="en-US" dirty="0">
                <a:latin typeface="Consolas" panose="020B0609020204030204" pitchFamily="49" charset="0"/>
              </a:rPr>
              <a:t>&lt;T, float&gt;;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9E345-D41D-4802-85C9-7BC28340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9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89CC-09C0-4B74-9B1D-7E6C7A3E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Floating-Point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ECD41-58BA-45C5-9997-CCF2BBE5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21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37BB-F4C6-4971-8D25-7C40E534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to_chars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Part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9F6E-9495-46D1-89CE-0C7DD4790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// "-1.23456735e-36", "-1.2345678901234567e-100"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</a:t>
            </a:r>
            <a:r>
              <a:rPr lang="en-US" sz="2300" dirty="0" err="1">
                <a:latin typeface="Consolas" panose="020B0609020204030204" pitchFamily="49" charset="0"/>
              </a:rPr>
              <a:t>constexpr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en-US" sz="2300" dirty="0" err="1">
                <a:latin typeface="Consolas" panose="020B0609020204030204" pitchFamily="49" charset="0"/>
              </a:rPr>
              <a:t>size_t</a:t>
            </a:r>
            <a:r>
              <a:rPr lang="en-US" sz="2300" dirty="0">
                <a:latin typeface="Consolas" panose="020B0609020204030204" pitchFamily="49" charset="0"/>
              </a:rPr>
              <a:t> Size = </a:t>
            </a:r>
            <a:r>
              <a:rPr lang="en-US" sz="2300" dirty="0" err="1">
                <a:latin typeface="Consolas" panose="020B0609020204030204" pitchFamily="49" charset="0"/>
              </a:rPr>
              <a:t>IsFloat</a:t>
            </a:r>
            <a:r>
              <a:rPr lang="en-US" sz="2300" dirty="0">
                <a:latin typeface="Consolas" panose="020B0609020204030204" pitchFamily="49" charset="0"/>
              </a:rPr>
              <a:t> ? 15 : 24;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char </a:t>
            </a:r>
            <a:r>
              <a:rPr lang="en-US" sz="2300" dirty="0" err="1">
                <a:latin typeface="Consolas" panose="020B0609020204030204" pitchFamily="49" charset="0"/>
              </a:rPr>
              <a:t>buf</a:t>
            </a:r>
            <a:r>
              <a:rPr lang="en-US" sz="2300" dirty="0">
                <a:latin typeface="Consolas" panose="020B0609020204030204" pitchFamily="49" charset="0"/>
              </a:rPr>
              <a:t>[Size];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const std::</a:t>
            </a:r>
            <a:r>
              <a:rPr lang="en-US" sz="2300" dirty="0" err="1">
                <a:latin typeface="Consolas" panose="020B0609020204030204" pitchFamily="49" charset="0"/>
              </a:rPr>
              <a:t>to_chars_result</a:t>
            </a:r>
            <a:r>
              <a:rPr lang="en-US" sz="2300" dirty="0">
                <a:latin typeface="Consolas" panose="020B0609020204030204" pitchFamily="49" charset="0"/>
              </a:rPr>
              <a:t> res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  = </a:t>
            </a: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</a:rPr>
              <a:t>std::</a:t>
            </a:r>
            <a:r>
              <a:rPr lang="en-US" sz="2300" dirty="0" err="1">
                <a:solidFill>
                  <a:srgbClr val="0070C0"/>
                </a:solidFill>
                <a:latin typeface="Consolas" panose="020B0609020204030204" pitchFamily="49" charset="0"/>
              </a:rPr>
              <a:t>to_chars</a:t>
            </a: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>
                <a:solidFill>
                  <a:srgbClr val="0070C0"/>
                </a:solidFill>
                <a:latin typeface="Consolas" panose="020B0609020204030204" pitchFamily="49" charset="0"/>
              </a:rPr>
              <a:t>buf</a:t>
            </a: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 err="1">
                <a:solidFill>
                  <a:srgbClr val="0070C0"/>
                </a:solidFill>
                <a:latin typeface="Consolas" panose="020B0609020204030204" pitchFamily="49" charset="0"/>
              </a:rPr>
              <a:t>buf</a:t>
            </a: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</a:rPr>
              <a:t> + Size, t)</a:t>
            </a:r>
            <a:r>
              <a:rPr lang="en-US" sz="2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if (res.ec == std::</a:t>
            </a:r>
            <a:r>
              <a:rPr lang="en-US" sz="2300" dirty="0" err="1">
                <a:latin typeface="Consolas" panose="020B0609020204030204" pitchFamily="49" charset="0"/>
              </a:rPr>
              <a:t>errc</a:t>
            </a:r>
            <a:r>
              <a:rPr lang="en-US" sz="2300" dirty="0">
                <a:latin typeface="Consolas" panose="020B0609020204030204" pitchFamily="49" charset="0"/>
              </a:rPr>
              <a:t>{}) {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  </a:t>
            </a:r>
            <a:r>
              <a:rPr lang="en-US" sz="2300" dirty="0" err="1">
                <a:latin typeface="Consolas" panose="020B0609020204030204" pitchFamily="49" charset="0"/>
              </a:rPr>
              <a:t>printf</a:t>
            </a:r>
            <a:r>
              <a:rPr lang="en-US" sz="2300" dirty="0">
                <a:latin typeface="Consolas" panose="020B0609020204030204" pitchFamily="49" charset="0"/>
              </a:rPr>
              <a:t>("success: %.*s\n",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    </a:t>
            </a:r>
            <a:r>
              <a:rPr lang="en-US" sz="2300" dirty="0" err="1">
                <a:latin typeface="Consolas" panose="020B0609020204030204" pitchFamily="49" charset="0"/>
              </a:rPr>
              <a:t>static_cast</a:t>
            </a:r>
            <a:r>
              <a:rPr lang="en-US" sz="2300" dirty="0">
                <a:latin typeface="Consolas" panose="020B0609020204030204" pitchFamily="49" charset="0"/>
              </a:rPr>
              <a:t>&lt;int&gt;(</a:t>
            </a:r>
            <a:r>
              <a:rPr lang="en-US" sz="2300" dirty="0" err="1">
                <a:latin typeface="Consolas" panose="020B0609020204030204" pitchFamily="49" charset="0"/>
              </a:rPr>
              <a:t>res.ptr</a:t>
            </a:r>
            <a:r>
              <a:rPr lang="en-US" sz="2300" dirty="0">
                <a:latin typeface="Consolas" panose="020B0609020204030204" pitchFamily="49" charset="0"/>
              </a:rPr>
              <a:t> - </a:t>
            </a:r>
            <a:r>
              <a:rPr lang="en-US" sz="2300" dirty="0" err="1">
                <a:latin typeface="Consolas" panose="020B0609020204030204" pitchFamily="49" charset="0"/>
              </a:rPr>
              <a:t>buf</a:t>
            </a:r>
            <a:r>
              <a:rPr lang="en-US" sz="2300" dirty="0">
                <a:latin typeface="Consolas" panose="020B0609020204030204" pitchFamily="49" charset="0"/>
              </a:rPr>
              <a:t>), </a:t>
            </a:r>
            <a:r>
              <a:rPr lang="en-US" sz="2300" dirty="0" err="1">
                <a:latin typeface="Consolas" panose="020B0609020204030204" pitchFamily="49" charset="0"/>
              </a:rPr>
              <a:t>buf</a:t>
            </a:r>
            <a:r>
              <a:rPr lang="en-US" sz="23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9E345-D41D-4802-85C9-7BC28340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76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37BB-F4C6-4971-8D25-7C40E534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to_chars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Part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9F6E-9495-46D1-89CE-0C7DD4790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if (res.ec == std::</a:t>
            </a:r>
            <a:r>
              <a:rPr lang="en-US" dirty="0" err="1">
                <a:latin typeface="Consolas" panose="020B0609020204030204" pitchFamily="49" charset="0"/>
              </a:rPr>
              <a:t>errc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value_too_large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value_too_large</a:t>
            </a:r>
            <a:r>
              <a:rPr lang="en-US" dirty="0">
                <a:latin typeface="Consolas" panose="020B0609020204030204" pitchFamily="49" charset="0"/>
              </a:rPr>
              <a:t>\n");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("can't happen\n");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test(17.29000091552734375f);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test(1.2339999999999999857891452847979962825775146484375);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success: 17.29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success: 1.234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9E345-D41D-4802-85C9-7BC28340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1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AAAD-9320-4493-B802-2F95DDE3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to_chars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9FCE-F7D5-4E65-9C8D-A1CC17BF6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Default: "plain" shortest</a:t>
            </a:r>
          </a:p>
          <a:p>
            <a:pPr lvl="1"/>
            <a:r>
              <a:rPr lang="en-US" dirty="0"/>
              <a:t>Selects scientific if shorter, otherwise prefers fixed</a:t>
            </a:r>
          </a:p>
          <a:p>
            <a:r>
              <a:rPr lang="en-US" dirty="0" err="1">
                <a:latin typeface="Consolas" panose="020B0609020204030204" pitchFamily="49" charset="0"/>
              </a:rPr>
              <a:t>chars_format</a:t>
            </a:r>
            <a:r>
              <a:rPr lang="en-US" dirty="0"/>
              <a:t> shortest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chars_format</a:t>
            </a:r>
            <a:r>
              <a:rPr lang="en-US" dirty="0">
                <a:latin typeface="Consolas" panose="020B0609020204030204" pitchFamily="49" charset="0"/>
              </a:rPr>
              <a:t>::scientific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chars_format</a:t>
            </a:r>
            <a:r>
              <a:rPr lang="en-US" dirty="0">
                <a:latin typeface="Consolas" panose="020B0609020204030204" pitchFamily="49" charset="0"/>
              </a:rPr>
              <a:t>::fixed</a:t>
            </a:r>
          </a:p>
          <a:p>
            <a:pPr lvl="2"/>
            <a:r>
              <a:rPr lang="en-US" dirty="0"/>
              <a:t>"Shortest" means fractional part; whole part can be very long!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chars_format</a:t>
            </a:r>
            <a:r>
              <a:rPr lang="en-US" dirty="0">
                <a:latin typeface="Consolas" panose="020B0609020204030204" pitchFamily="49" charset="0"/>
              </a:rPr>
              <a:t>::general</a:t>
            </a:r>
          </a:p>
          <a:p>
            <a:pPr lvl="2"/>
            <a:r>
              <a:rPr lang="en-US" dirty="0"/>
              <a:t>Selects scientific/fixed according to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's criterion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chars_format</a:t>
            </a:r>
            <a:r>
              <a:rPr lang="en-US" dirty="0">
                <a:latin typeface="Consolas" panose="020B0609020204030204" pitchFamily="49" charset="0"/>
              </a:rPr>
              <a:t>::hex</a:t>
            </a:r>
            <a:r>
              <a:rPr lang="en-US" dirty="0"/>
              <a:t> (no </a:t>
            </a:r>
            <a:r>
              <a:rPr lang="en-US" dirty="0">
                <a:latin typeface="Consolas" panose="020B0609020204030204" pitchFamily="49" charset="0"/>
              </a:rPr>
              <a:t>"0x"</a:t>
            </a:r>
            <a:r>
              <a:rPr lang="en-US" dirty="0"/>
              <a:t>, zero-trims </a:t>
            </a:r>
            <a:r>
              <a:rPr lang="en-US" dirty="0" err="1"/>
              <a:t>hexits</a:t>
            </a:r>
            <a:r>
              <a:rPr lang="en-US" dirty="0"/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chars_format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fmt</a:t>
            </a:r>
            <a:r>
              <a:rPr lang="en-US" dirty="0">
                <a:latin typeface="Consolas" panose="020B0609020204030204" pitchFamily="49" charset="0"/>
              </a:rPr>
              <a:t>, int precision</a:t>
            </a:r>
          </a:p>
          <a:p>
            <a:pPr lvl="1"/>
            <a:r>
              <a:rPr lang="en-US" dirty="0"/>
              <a:t>Like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(but as always, no null terminators or </a:t>
            </a:r>
            <a:r>
              <a:rPr lang="en-US" dirty="0">
                <a:latin typeface="Consolas" panose="020B0609020204030204" pitchFamily="49" charset="0"/>
              </a:rPr>
              <a:t>"0x"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C2D9-9138-4BF8-8043-F129F75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80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D00E8-932E-428C-880D-E772326D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0050"/>
            <a:ext cx="8229600" cy="44577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plain    | general     ||    plain | general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3.14e-05 | 3.14e-05    ||    7e-05 | 7e-05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0.000314 | 0.000314    ||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7e-04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0.0007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0.00314  | 0.00314     ||    0.007 | 0.007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0.0314   | 0.0314      ||    0.07  | 0.07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0.314    | 0.314       ||    0.7   | 0.7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3.14     | 3.14        ||    7     | 7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31.4     | 31.4        ||    70    | 70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314      | 314         ||    700   | 700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3140     | 3140        ||    7000  | 7000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31400    | 31400       ||    70000 | 70000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314000   | 314000      ||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7e+05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700000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3140000</a:t>
            </a:r>
            <a:r>
              <a:rPr lang="en-US" dirty="0">
                <a:latin typeface="Consolas" panose="020B0609020204030204" pitchFamily="49" charset="0"/>
              </a:rPr>
              <a:t>  |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3.14e+06</a:t>
            </a:r>
            <a:r>
              <a:rPr lang="en-US" dirty="0">
                <a:latin typeface="Consolas" panose="020B0609020204030204" pitchFamily="49" charset="0"/>
              </a:rPr>
              <a:t>    ||    7e+06 | 7e+06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31400000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3.14e+07</a:t>
            </a:r>
            <a:r>
              <a:rPr lang="en-US" dirty="0">
                <a:latin typeface="Consolas" panose="020B0609020204030204" pitchFamily="49" charset="0"/>
              </a:rPr>
              <a:t>    ||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3.14e+08 | 3.14e+08    ||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F50A9-50DB-4D1E-94EB-E95843DE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68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DFA8-62B2-469D-8BFC-13BF3063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&lt;charconv&gt;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05167-4A6A-4638-B494-63B4AACE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3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718C-102D-457E-AD3D-7F90C85E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Round-Trip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73D8-2F4A-4B3F-A8E9-C787B2EAB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Dragon4 (Steele and White, 1990)</a:t>
            </a:r>
          </a:p>
          <a:p>
            <a:pPr lvl="1"/>
            <a:r>
              <a:rPr lang="en-US" dirty="0"/>
              <a:t>Slow (uses </a:t>
            </a:r>
            <a:r>
              <a:rPr lang="en-US" dirty="0" err="1"/>
              <a:t>bignums</a:t>
            </a:r>
            <a:r>
              <a:rPr lang="en-US" dirty="0"/>
              <a:t>), complete</a:t>
            </a:r>
          </a:p>
          <a:p>
            <a:pPr lvl="1"/>
            <a:r>
              <a:rPr lang="en-US" dirty="0"/>
              <a:t>Improved by Gay (1990), Burger and </a:t>
            </a:r>
            <a:r>
              <a:rPr lang="en-US" dirty="0" err="1"/>
              <a:t>Dybvig</a:t>
            </a:r>
            <a:r>
              <a:rPr lang="en-US" dirty="0"/>
              <a:t> (1996)</a:t>
            </a:r>
          </a:p>
          <a:p>
            <a:r>
              <a:rPr lang="en-US" dirty="0"/>
              <a:t>Grisu2 (</a:t>
            </a:r>
            <a:r>
              <a:rPr lang="en-US" dirty="0" err="1"/>
              <a:t>Loitsch</a:t>
            </a:r>
            <a:r>
              <a:rPr lang="en-US" dirty="0"/>
              <a:t>, 2010 – intermediate result)</a:t>
            </a:r>
          </a:p>
          <a:p>
            <a:pPr lvl="1"/>
            <a:r>
              <a:rPr lang="en-US" dirty="0"/>
              <a:t>Incorrect output – don't use!</a:t>
            </a:r>
          </a:p>
          <a:p>
            <a:r>
              <a:rPr lang="en-US" dirty="0"/>
              <a:t>Grisu3 (</a:t>
            </a:r>
            <a:r>
              <a:rPr lang="en-US" dirty="0" err="1"/>
              <a:t>Loitsch</a:t>
            </a:r>
            <a:r>
              <a:rPr lang="en-US" dirty="0"/>
              <a:t>, 2010)</a:t>
            </a:r>
          </a:p>
          <a:p>
            <a:pPr lvl="1"/>
            <a:r>
              <a:rPr lang="en-US" dirty="0"/>
              <a:t>Fast, incomplete (needs fallback algorithm)</a:t>
            </a:r>
          </a:p>
          <a:p>
            <a:r>
              <a:rPr lang="en-US" dirty="0"/>
              <a:t>Errol3 (</a:t>
            </a:r>
            <a:r>
              <a:rPr lang="sv-SE" dirty="0"/>
              <a:t>Andrysco, Jhala, and Lerner, 2016)</a:t>
            </a:r>
          </a:p>
          <a:p>
            <a:pPr lvl="1"/>
            <a:r>
              <a:rPr lang="en-US" dirty="0"/>
              <a:t>Moderate speed, complete</a:t>
            </a:r>
          </a:p>
          <a:p>
            <a:r>
              <a:rPr lang="en-US" dirty="0"/>
              <a:t>Ryu (Ulf Adams, 2018)</a:t>
            </a:r>
          </a:p>
          <a:p>
            <a:pPr lvl="1"/>
            <a:r>
              <a:rPr lang="en-US" dirty="0"/>
              <a:t>Fastest,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EBC1D-3A42-4A5A-9098-6194158E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71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6B4F-9768-4EC8-AE52-AE24EA99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Ryu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326E-F981-4891-A533-7E8364E2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Ulf Adams' magic is still beyond my understanding</a:t>
            </a:r>
          </a:p>
          <a:p>
            <a:pPr lvl="1"/>
            <a:r>
              <a:rPr lang="en-US" dirty="0"/>
              <a:t>Read his paper and code, watch his talk</a:t>
            </a:r>
          </a:p>
          <a:p>
            <a:r>
              <a:rPr lang="en-US" dirty="0"/>
              <a:t>Wide multiplications (64x128 for Ryu, 64x192 for Ryu </a:t>
            </a:r>
            <a:r>
              <a:rPr lang="en-US" dirty="0" err="1"/>
              <a:t>Printf</a:t>
            </a:r>
            <a:r>
              <a:rPr lang="en-US" dirty="0"/>
              <a:t>) followed by shifts</a:t>
            </a:r>
          </a:p>
          <a:p>
            <a:pPr lvl="1"/>
            <a:r>
              <a:rPr lang="en-US" dirty="0"/>
              <a:t>Multiplying by constants stored in large tables</a:t>
            </a:r>
          </a:p>
          <a:p>
            <a:pPr lvl="1"/>
            <a:r>
              <a:rPr lang="en-US" dirty="0"/>
              <a:t>Adams proved that arbitrary precision is not necessary</a:t>
            </a:r>
          </a:p>
          <a:p>
            <a:r>
              <a:rPr lang="en-US" dirty="0"/>
              <a:t>Produces integers (e.g. </a:t>
            </a:r>
            <a:r>
              <a:rPr lang="en-US" dirty="0">
                <a:latin typeface="Consolas" panose="020B0609020204030204" pitchFamily="49" charset="0"/>
              </a:rPr>
              <a:t>1729</a:t>
            </a:r>
            <a:r>
              <a:rPr lang="en-US" dirty="0"/>
              <a:t>), writes </a:t>
            </a:r>
            <a:r>
              <a:rPr lang="en-US" dirty="0">
                <a:latin typeface="Consolas" panose="020B0609020204030204" pitchFamily="49" charset="0"/>
              </a:rPr>
              <a:t>"17.29"</a:t>
            </a:r>
          </a:p>
          <a:p>
            <a:pPr lvl="1"/>
            <a:r>
              <a:rPr lang="en-US" dirty="0"/>
              <a:t>Core algorithm is so fast, this step is relatively costly!</a:t>
            </a:r>
          </a:p>
          <a:p>
            <a:r>
              <a:rPr lang="en-US" dirty="0"/>
              <a:t>Only integer operations; cold FPU transistors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0FD06-AF1A-4118-B5A5-10A607D0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4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6055-0DB8-4364-8293-4D2E1A8E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A6F2F-F102-45A2-AC7E-B25CFDFF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Fixed shortest: Switch between Ryu, Ryu </a:t>
            </a:r>
            <a:r>
              <a:rPr lang="en-US" dirty="0" err="1"/>
              <a:t>Printf</a:t>
            </a:r>
            <a:endParaRPr lang="en-US" dirty="0"/>
          </a:p>
          <a:p>
            <a:pPr lvl="1"/>
            <a:r>
              <a:rPr lang="en-US" dirty="0"/>
              <a:t>Lookup table to determine when Ryu rounds large integers</a:t>
            </a:r>
          </a:p>
          <a:p>
            <a:pPr lvl="1"/>
            <a:r>
              <a:rPr lang="en-US" dirty="0"/>
              <a:t>Fallbacks: Ryu </a:t>
            </a:r>
            <a:r>
              <a:rPr lang="en-US" dirty="0" err="1"/>
              <a:t>Printf</a:t>
            </a:r>
            <a:r>
              <a:rPr lang="en-US" dirty="0"/>
              <a:t> for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, long division for </a:t>
            </a:r>
            <a:r>
              <a:rPr lang="en-US" dirty="0">
                <a:latin typeface="Consolas" panose="020B0609020204030204" pitchFamily="49" charset="0"/>
              </a:rPr>
              <a:t>float</a:t>
            </a:r>
          </a:p>
          <a:p>
            <a:r>
              <a:rPr lang="en-US" dirty="0"/>
              <a:t>General precision: Avoid trial formatting</a:t>
            </a:r>
          </a:p>
          <a:p>
            <a:pPr lvl="1"/>
            <a:r>
              <a:rPr lang="en-US" dirty="0"/>
              <a:t>C Standard needs to know scientific exponent X</a:t>
            </a:r>
          </a:p>
          <a:p>
            <a:pPr lvl="1"/>
            <a:r>
              <a:rPr lang="en-US" dirty="0"/>
              <a:t>Use a set of lookup tables; reasonably small</a:t>
            </a:r>
          </a:p>
          <a:p>
            <a:pPr lvl="1"/>
            <a:r>
              <a:rPr lang="en-US" dirty="0"/>
              <a:t>Stack buffer for final formatting and zero-trimming</a:t>
            </a:r>
          </a:p>
          <a:p>
            <a:r>
              <a:rPr lang="en-US" dirty="0"/>
              <a:t>Hex precision: Use the ALU to perform rounding</a:t>
            </a:r>
          </a:p>
          <a:p>
            <a:pPr lvl="1"/>
            <a:r>
              <a:rPr lang="en-US" dirty="0"/>
              <a:t>Instead of marching through </a:t>
            </a:r>
            <a:r>
              <a:rPr lang="en-US" dirty="0" err="1"/>
              <a:t>hexits</a:t>
            </a:r>
            <a:r>
              <a:rPr lang="en-US" dirty="0"/>
              <a:t> backwards</a:t>
            </a:r>
          </a:p>
          <a:p>
            <a:pPr lvl="1"/>
            <a:r>
              <a:rPr lang="en-US" dirty="0"/>
              <a:t>Rounding away </a:t>
            </a:r>
            <a:r>
              <a:rPr lang="en-US" dirty="0" err="1"/>
              <a:t>hexits</a:t>
            </a:r>
            <a:r>
              <a:rPr lang="en-US" dirty="0"/>
              <a:t> is very weird, but I'll do it fast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4D3A0-33DB-4BA4-84D7-9751BCB4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36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2C5A-C572-4CCD-9C95-2D6167C0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onsolas" panose="020B0609020204030204" pitchFamily="49" charset="0"/>
              </a:rPr>
              <a:t>&lt;charconv&gt;</a:t>
            </a:r>
            <a:r>
              <a:rPr lang="en-US" cap="none" dirty="0"/>
              <a:t>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7D9BA-E222-4E64-A5DD-7CAC68720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Desktop: Intel Core i7-4790 (Haswell Refresh)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DF418-4BBB-4463-9EFB-53B36EC3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43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7E78-8229-468D-BA65-35B9075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Are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CAD7-B5BB-47C8-9214-8B915CE83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interesting dimensions</a:t>
            </a:r>
          </a:p>
          <a:p>
            <a:pPr lvl="1"/>
            <a:r>
              <a:rPr lang="en-US" dirty="0"/>
              <a:t>Compiler: MSVC (C1XX/C2), Clang/LLVM</a:t>
            </a:r>
          </a:p>
          <a:p>
            <a:pPr lvl="1"/>
            <a:r>
              <a:rPr lang="en-US" dirty="0"/>
              <a:t>Architecture: x86, x64, ARM, ARM64</a:t>
            </a:r>
          </a:p>
          <a:p>
            <a:pPr lvl="1"/>
            <a:r>
              <a:rPr lang="en-US" dirty="0"/>
              <a:t>Library: CRT, STL</a:t>
            </a:r>
          </a:p>
          <a:p>
            <a:pPr lvl="1"/>
            <a:r>
              <a:rPr lang="en-US" dirty="0"/>
              <a:t>Floating-point type: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  <a:p>
            <a:pPr lvl="1"/>
            <a:r>
              <a:rPr lang="en-US" dirty="0"/>
              <a:t>Format: plain, scientific, fixed, general, hex</a:t>
            </a:r>
          </a:p>
          <a:p>
            <a:r>
              <a:rPr lang="en-US" dirty="0"/>
              <a:t>All times are nanoseconds per floating-point value</a:t>
            </a:r>
          </a:p>
          <a:p>
            <a:pPr lvl="1"/>
            <a:r>
              <a:rPr lang="en-US" dirty="0"/>
              <a:t>All speedup ratios are </a:t>
            </a:r>
            <a:r>
              <a:rPr lang="en-US" dirty="0" err="1">
                <a:latin typeface="Consolas" panose="020B0609020204030204" pitchFamily="49" charset="0"/>
              </a:rPr>
              <a:t>CRT_time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STL_time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Comparing CRT precision 🍏 vs. STL shortest 🍕</a:t>
            </a:r>
          </a:p>
          <a:p>
            <a:pPr lvl="1"/>
            <a:r>
              <a:rPr lang="en-US" dirty="0"/>
              <a:t>CRT general precision vs. STL plain shortest</a:t>
            </a:r>
          </a:p>
          <a:p>
            <a:pPr lvl="1"/>
            <a:r>
              <a:rPr lang="en-US" dirty="0"/>
              <a:t>CRT fixed precision (lossy) vs. STL fixed shortest (lossless)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85E8C-C7C1-49EE-93C5-A06873DC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6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3AB7-A1F5-4AE2-89F5-35B4D523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Fixed-Point vs. Floating-Point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6B1D-46DB-464F-9E6C-70B946A61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Decimal fixed-point, 5 digits: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123.45</a:t>
            </a:r>
            <a:r>
              <a:rPr lang="en-US" dirty="0"/>
              <a:t> stored as </a:t>
            </a:r>
            <a:r>
              <a:rPr lang="en-US" dirty="0">
                <a:latin typeface="Consolas" panose="020B0609020204030204" pitchFamily="49" charset="0"/>
              </a:rPr>
              <a:t>12345</a:t>
            </a:r>
            <a:r>
              <a:rPr lang="en-US" dirty="0"/>
              <a:t> (i.e. </a:t>
            </a:r>
            <a:r>
              <a:rPr lang="en-US" dirty="0">
                <a:latin typeface="Consolas" panose="020B0609020204030204" pitchFamily="49" charset="0"/>
              </a:rPr>
              <a:t>12345 * 10</a:t>
            </a:r>
            <a:r>
              <a:rPr lang="en-US" baseline="30000" dirty="0">
                <a:latin typeface="Consolas" panose="020B0609020204030204" pitchFamily="49" charset="0"/>
              </a:rPr>
              <a:t>-2</a:t>
            </a:r>
            <a:r>
              <a:rPr lang="en-US" dirty="0"/>
              <a:t>)</a:t>
            </a:r>
            <a:endParaRPr lang="en-US" baseline="30000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  0.01</a:t>
            </a:r>
            <a:r>
              <a:rPr lang="en-US" dirty="0"/>
              <a:t> stored as </a:t>
            </a:r>
            <a:r>
              <a:rPr lang="en-US" dirty="0">
                <a:latin typeface="Consolas" panose="020B0609020204030204" pitchFamily="49" charset="0"/>
              </a:rPr>
              <a:t>    1</a:t>
            </a:r>
            <a:r>
              <a:rPr lang="en-US" dirty="0"/>
              <a:t> (i.e. </a:t>
            </a:r>
            <a:r>
              <a:rPr lang="en-US" dirty="0">
                <a:latin typeface="Consolas" panose="020B0609020204030204" pitchFamily="49" charset="0"/>
              </a:rPr>
              <a:t>    1 * 10</a:t>
            </a:r>
            <a:r>
              <a:rPr lang="en-US" baseline="30000" dirty="0">
                <a:latin typeface="Consolas" panose="020B0609020204030204" pitchFamily="49" charset="0"/>
              </a:rPr>
              <a:t>-2</a:t>
            </a:r>
            <a:r>
              <a:rPr lang="en-US" dirty="0"/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999.99</a:t>
            </a:r>
            <a:r>
              <a:rPr lang="en-US" dirty="0"/>
              <a:t> stored as </a:t>
            </a:r>
            <a:r>
              <a:rPr lang="en-US" dirty="0">
                <a:latin typeface="Consolas" panose="020B0609020204030204" pitchFamily="49" charset="0"/>
              </a:rPr>
              <a:t>99999</a:t>
            </a:r>
            <a:r>
              <a:rPr lang="en-US" dirty="0"/>
              <a:t> (i.e. </a:t>
            </a:r>
            <a:r>
              <a:rPr lang="en-US" dirty="0">
                <a:latin typeface="Consolas" panose="020B0609020204030204" pitchFamily="49" charset="0"/>
              </a:rPr>
              <a:t>99999 * 10</a:t>
            </a:r>
            <a:r>
              <a:rPr lang="en-US" baseline="30000" dirty="0">
                <a:latin typeface="Consolas" panose="020B0609020204030204" pitchFamily="49" charset="0"/>
              </a:rPr>
              <a:t>-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Decimal floating-point, 4 digits and 1 digit: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17.29        </a:t>
            </a:r>
            <a:r>
              <a:rPr lang="en-US" dirty="0"/>
              <a:t> stored as </a:t>
            </a:r>
            <a:r>
              <a:rPr lang="en-US" dirty="0">
                <a:latin typeface="Consolas" panose="020B0609020204030204" pitchFamily="49" charset="0"/>
              </a:rPr>
              <a:t>1729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-2</a:t>
            </a:r>
            <a:r>
              <a:rPr lang="en-US" dirty="0"/>
              <a:t> (i.e. </a:t>
            </a:r>
            <a:r>
              <a:rPr lang="en-US" dirty="0">
                <a:latin typeface="Consolas" panose="020B0609020204030204" pitchFamily="49" charset="0"/>
              </a:rPr>
              <a:t>1729 * 10</a:t>
            </a:r>
            <a:r>
              <a:rPr lang="en-US" baseline="30000" dirty="0">
                <a:latin typeface="Consolas" panose="020B0609020204030204" pitchFamily="49" charset="0"/>
              </a:rPr>
              <a:t>-2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0.000000001  </a:t>
            </a:r>
            <a:r>
              <a:rPr lang="en-US" dirty="0"/>
              <a:t> stored as </a:t>
            </a:r>
            <a:r>
              <a:rPr lang="en-US" dirty="0">
                <a:latin typeface="Consolas" panose="020B0609020204030204" pitchFamily="49" charset="0"/>
              </a:rPr>
              <a:t>   1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-9</a:t>
            </a:r>
            <a:r>
              <a:rPr lang="en-US" dirty="0"/>
              <a:t> (i.e. </a:t>
            </a:r>
            <a:r>
              <a:rPr lang="en-US" dirty="0">
                <a:latin typeface="Consolas" panose="020B0609020204030204" pitchFamily="49" charset="0"/>
              </a:rPr>
              <a:t>   1 * 10</a:t>
            </a:r>
            <a:r>
              <a:rPr lang="en-US" baseline="30000" dirty="0">
                <a:latin typeface="Consolas" panose="020B0609020204030204" pitchFamily="49" charset="0"/>
              </a:rPr>
              <a:t>-9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9999000000000</a:t>
            </a:r>
            <a:r>
              <a:rPr lang="en-US" dirty="0"/>
              <a:t> stored as </a:t>
            </a:r>
            <a:r>
              <a:rPr lang="en-US" dirty="0">
                <a:latin typeface="Consolas" panose="020B0609020204030204" pitchFamily="49" charset="0"/>
              </a:rPr>
              <a:t>9999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 9</a:t>
            </a:r>
            <a:r>
              <a:rPr lang="en-US" dirty="0"/>
              <a:t> (i.e. </a:t>
            </a:r>
            <a:r>
              <a:rPr lang="en-US" dirty="0">
                <a:latin typeface="Consolas" panose="020B0609020204030204" pitchFamily="49" charset="0"/>
              </a:rPr>
              <a:t>9999 * 10</a:t>
            </a:r>
            <a:r>
              <a:rPr lang="en-US" baseline="30000" dirty="0">
                <a:latin typeface="Consolas" panose="020B0609020204030204" pitchFamily="49" charset="0"/>
              </a:rPr>
              <a:t>9 </a:t>
            </a:r>
            <a:r>
              <a:rPr lang="en-US" dirty="0"/>
              <a:t>)</a:t>
            </a:r>
          </a:p>
          <a:p>
            <a:r>
              <a:rPr lang="en-US" dirty="0"/>
              <a:t>Floating-point dramatically increases range</a:t>
            </a:r>
          </a:p>
          <a:p>
            <a:pPr lvl="1"/>
            <a:r>
              <a:rPr lang="en-US" dirty="0"/>
              <a:t>Mostly increases precision, but in a variable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60009-4196-4988-8C50-300CB02D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82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9AFB-B612-4895-B40C-08852CBC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strtof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nsolas" panose="020B0609020204030204" pitchFamily="49" charset="0"/>
              </a:rPr>
              <a:t>strtod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vs. </a:t>
            </a:r>
            <a:r>
              <a:rPr lang="en-US" dirty="0" err="1">
                <a:latin typeface="Consolas" panose="020B0609020204030204" pitchFamily="49" charset="0"/>
              </a:rPr>
              <a:t>from_chars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09AC49-5A46-48FE-9C71-537F29E9B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821404"/>
              </p:ext>
            </p:extLst>
          </p:nvPr>
        </p:nvGraphicFramePr>
        <p:xfrm>
          <a:off x="1425575" y="1816418"/>
          <a:ext cx="6292850" cy="15106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20850">
                  <a:extLst>
                    <a:ext uri="{9D8B030D-6E8A-4147-A177-3AD203B41FA5}">
                      <a16:colId xmlns:a16="http://schemas.microsoft.com/office/drawing/2014/main" val="22725218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610287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838204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9756656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694348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4679683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6453724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MSVC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CRT x86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STL x86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Speedup x86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CRT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STL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Speedup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808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float scientific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977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double scientific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24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 hex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96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double hex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0691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7F2EB-1F10-4173-9BA2-80D51D4F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56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8BBE-9F42-4A7C-AB94-303D1C90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sprintf_s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vs. </a:t>
            </a:r>
            <a:r>
              <a:rPr lang="en-US" dirty="0" err="1">
                <a:latin typeface="Consolas" panose="020B0609020204030204" pitchFamily="49" charset="0"/>
              </a:rPr>
              <a:t>to_chars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Precision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D6A3D33-381A-4C64-8FC1-4AF1A1070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573693"/>
              </p:ext>
            </p:extLst>
          </p:nvPr>
        </p:nvGraphicFramePr>
        <p:xfrm>
          <a:off x="1044575" y="1428750"/>
          <a:ext cx="7054850" cy="25241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126268818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398327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7080968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2280762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98567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284477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551487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MSVC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CRT x86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STL x86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Speedup x86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CRT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STL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Speedup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902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float scientific 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939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double scientific 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352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float fixed 6 (lossy)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77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double fixed 6 (lossy)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2745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373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59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 general 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72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double general 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2855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64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 hex 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0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double hex 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61696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27CE0-C793-486D-98D3-7FDD6C28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6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9220-E607-4592-881C-D26F6BAE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sprintf_s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vs. </a:t>
            </a:r>
            <a:r>
              <a:rPr lang="en-US" dirty="0" err="1">
                <a:latin typeface="Consolas" panose="020B0609020204030204" pitchFamily="49" charset="0"/>
              </a:rPr>
              <a:t>to_chars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Shortest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CC75E2-8003-4BF8-8B25-2EF315640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810145"/>
              </p:ext>
            </p:extLst>
          </p:nvPr>
        </p:nvGraphicFramePr>
        <p:xfrm>
          <a:off x="1349375" y="1428750"/>
          <a:ext cx="6445250" cy="303085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20850">
                  <a:extLst>
                    <a:ext uri="{9D8B030D-6E8A-4147-A177-3AD203B41FA5}">
                      <a16:colId xmlns:a16="http://schemas.microsoft.com/office/drawing/2014/main" val="96994849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412201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385473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35625609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686123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83743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108918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MSVC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CRT x86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STL x86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Speedup x86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CRT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STL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Speedup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16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float plain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472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double plain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2855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889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float scientific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459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double scientific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028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 fixed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4119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double fixed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2745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276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 general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53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double general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2855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59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 hex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215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double hex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6097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BE7F3-EFE6-421A-9AA5-D54AEF23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80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B9BC-BE7B-4C1A-9E2E-4EA9D1B6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63A5-5893-43B5-8910-10EB5D0E4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&lt;charconv&gt;</a:t>
            </a:r>
            <a:r>
              <a:rPr lang="en-US" dirty="0"/>
              <a:t> is incredibly fast, as promised</a:t>
            </a:r>
          </a:p>
          <a:p>
            <a:pPr lvl="1"/>
            <a:r>
              <a:rPr lang="en-US" dirty="0"/>
              <a:t>Includes all bounds-checking costs</a:t>
            </a:r>
          </a:p>
          <a:p>
            <a:r>
              <a:rPr lang="en-US" dirty="0"/>
              <a:t>x64 is significantly faster than x86</a:t>
            </a:r>
          </a:p>
          <a:p>
            <a:pPr lvl="1"/>
            <a:r>
              <a:rPr lang="en-US" dirty="0"/>
              <a:t>After thoroughly tuning the code for both architectures</a:t>
            </a:r>
          </a:p>
          <a:p>
            <a:pPr lvl="1"/>
            <a:r>
              <a:rPr lang="en-US" dirty="0"/>
              <a:t>Wide integer operations make a huge difference</a:t>
            </a:r>
          </a:p>
          <a:p>
            <a:r>
              <a:rPr lang="en-US" dirty="0"/>
              <a:t>Performance is nearly uniform across formats</a:t>
            </a:r>
          </a:p>
          <a:p>
            <a:pPr lvl="1"/>
            <a:r>
              <a:rPr lang="en-US" dirty="0"/>
              <a:t>Except for fixed notation, due to large integers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CA184-2F5B-48EA-BDF2-B305A34A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93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5221-4AC0-4B41-9805-F296F6CB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Future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45EE6-6681-4740-904E-FFD4B858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56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B3C8-6CE1-43C9-9917-D72CC119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Go Faster!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F2C75-20F4-4A2B-BA0D-53CE6F4F8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MSVC's integer </a:t>
            </a:r>
            <a:r>
              <a:rPr lang="en-US" dirty="0">
                <a:latin typeface="Consolas" panose="020B0609020204030204" pitchFamily="49" charset="0"/>
              </a:rPr>
              <a:t>&lt;charconv&gt;</a:t>
            </a:r>
            <a:r>
              <a:rPr lang="en-US" dirty="0"/>
              <a:t> needs to be optimized</a:t>
            </a:r>
          </a:p>
          <a:p>
            <a:r>
              <a:rPr lang="en-US" dirty="0"/>
              <a:t>MSVC, LLVM could improve </a:t>
            </a:r>
            <a:r>
              <a:rPr lang="en-US" dirty="0" err="1"/>
              <a:t>codegen</a:t>
            </a:r>
            <a:r>
              <a:rPr lang="en-US" dirty="0"/>
              <a:t>, bugs filed</a:t>
            </a:r>
          </a:p>
          <a:p>
            <a:r>
              <a:rPr lang="en-US" dirty="0"/>
              <a:t>SIMD: Great potential, some prototype code</a:t>
            </a:r>
          </a:p>
          <a:p>
            <a:pPr lvl="1"/>
            <a:r>
              <a:rPr lang="en-US" dirty="0"/>
              <a:t>Calling all SIMD experts!</a:t>
            </a:r>
          </a:p>
          <a:p>
            <a:r>
              <a:rPr lang="en-US" dirty="0"/>
              <a:t>Ryu </a:t>
            </a:r>
            <a:r>
              <a:rPr lang="en-US" dirty="0" err="1"/>
              <a:t>Printf</a:t>
            </a:r>
            <a:r>
              <a:rPr lang="en-US" dirty="0"/>
              <a:t> for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: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ulfjack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/ryu#102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Can </a:t>
            </a:r>
            <a:r>
              <a:rPr lang="en-US" dirty="0" err="1">
                <a:latin typeface="Consolas" panose="020B0609020204030204" pitchFamily="49" charset="0"/>
              </a:rPr>
              <a:t>from_chars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avoid </a:t>
            </a:r>
            <a:r>
              <a:rPr lang="en-US" dirty="0" err="1"/>
              <a:t>bignums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Want more algorithmic breakthroughs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02A2F-5311-4FEA-91A5-4BE53F30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15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More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69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MSVC STL: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/STL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</a:rPr>
              <a:t>/charconv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xcharconv.h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xcharconv_ryu.h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xcharconv_ryu_tables.h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Ryu: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ulfjack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ryu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PLDI 2018 talk: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youtu.be/kw-U6smcLzk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C++20 WP: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wg21.link/standard</a:t>
            </a:r>
            <a:r>
              <a:rPr lang="en-US" dirty="0"/>
              <a:t> 20.19 [charconv]</a:t>
            </a:r>
          </a:p>
          <a:p>
            <a:r>
              <a:rPr lang="en-US" dirty="0"/>
              <a:t>C11: </a:t>
            </a:r>
            <a:r>
              <a:rPr lang="en-US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N1570</a:t>
            </a:r>
            <a:r>
              <a:rPr lang="en-US" dirty="0"/>
              <a:t> 7.21.6.1 "The </a:t>
            </a:r>
            <a:r>
              <a:rPr lang="en-US" dirty="0" err="1">
                <a:latin typeface="Consolas" panose="020B0609020204030204" pitchFamily="49" charset="0"/>
              </a:rPr>
              <a:t>fprintf</a:t>
            </a:r>
            <a:r>
              <a:rPr lang="en-US" dirty="0"/>
              <a:t> function"</a:t>
            </a:r>
          </a:p>
          <a:p>
            <a:r>
              <a:rPr lang="en-US" dirty="0"/>
              <a:t>Exploring Binary: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exploringbinary.com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Wikipedia: </a:t>
            </a:r>
            <a:r>
              <a:rPr lang="en-US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Single-precision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Double-precision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46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stl@microsoft.com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@StephanTLavavej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36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BCE3-EC71-4C73-B604-3D03EDD3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Bonus Slides!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C703-6E63-4A7A-84C9-35A44DFF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9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D5A7-490A-4EA3-BDA9-E8EEE10D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Floating-Point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AFCF-F85E-47BF-AC2C-993BF7328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Humans ❤ decimal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3.875 = 3875 * 10</a:t>
            </a:r>
            <a:r>
              <a:rPr lang="en-US" baseline="30000" dirty="0">
                <a:latin typeface="Consolas" panose="020B0609020204030204" pitchFamily="49" charset="0"/>
              </a:rPr>
              <a:t>-3</a:t>
            </a:r>
          </a:p>
          <a:p>
            <a:r>
              <a:rPr lang="en-US" dirty="0"/>
              <a:t>Computers ❤ binary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3.875 = 31 * 2</a:t>
            </a:r>
            <a:r>
              <a:rPr lang="en-US" baseline="30000" dirty="0">
                <a:latin typeface="Consolas" panose="020B0609020204030204" pitchFamily="49" charset="0"/>
              </a:rPr>
              <a:t>-3</a:t>
            </a:r>
          </a:p>
          <a:p>
            <a:pPr lvl="1"/>
            <a:r>
              <a:rPr lang="en-US" dirty="0"/>
              <a:t>Exactly representable by storing </a:t>
            </a:r>
            <a:r>
              <a:rPr lang="en-US" dirty="0">
                <a:latin typeface="Consolas" panose="020B0609020204030204" pitchFamily="49" charset="0"/>
              </a:rPr>
              <a:t>31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-3</a:t>
            </a:r>
            <a:r>
              <a:rPr lang="en-US" dirty="0"/>
              <a:t> (encoded)</a:t>
            </a:r>
          </a:p>
          <a:p>
            <a:r>
              <a:rPr lang="en-US" dirty="0"/>
              <a:t>Decimal vs. binary is simple for integers</a:t>
            </a:r>
          </a:p>
          <a:p>
            <a:pPr lvl="1"/>
            <a:r>
              <a:rPr lang="en-US" dirty="0"/>
              <a:t>Limited range, e.g. </a:t>
            </a:r>
            <a:r>
              <a:rPr lang="en-US" dirty="0">
                <a:latin typeface="Consolas" panose="020B0609020204030204" pitchFamily="49" charset="0"/>
              </a:rPr>
              <a:t>[0, 65535]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[-32768, 32767]</a:t>
            </a:r>
            <a:endParaRPr lang="en-US" dirty="0"/>
          </a:p>
          <a:p>
            <a:r>
              <a:rPr lang="en-US" dirty="0"/>
              <a:t>Decimal vs. binary is surprising for fractions</a:t>
            </a:r>
          </a:p>
          <a:p>
            <a:pPr lvl="1"/>
            <a:r>
              <a:rPr lang="en-US" dirty="0"/>
              <a:t>Because math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FA652-C334-4F65-AA0E-52065CC8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33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6C8A-180D-4DB8-8D19-A7FAD28F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782F0-2D5A-49E7-BA6A-96C7AA20D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uint64_t</a:t>
            </a:r>
            <a:r>
              <a:rPr lang="en-US" dirty="0"/>
              <a:t> spends 64 bits on integers</a:t>
            </a:r>
          </a:p>
          <a:p>
            <a:pPr lvl="1"/>
            <a:r>
              <a:rPr lang="en-US" dirty="0"/>
              <a:t>Hard limit: all representable, until none</a:t>
            </a:r>
          </a:p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spends 52 explicit bits on mantissa</a:t>
            </a:r>
          </a:p>
          <a:p>
            <a:pPr lvl="1"/>
            <a:r>
              <a:rPr lang="en-US" dirty="0"/>
              <a:t>Soft limit: all representable, then every 2</a:t>
            </a:r>
            <a:r>
              <a:rPr lang="en-US" baseline="30000" dirty="0"/>
              <a:t>nd</a:t>
            </a:r>
            <a:r>
              <a:rPr lang="en-US" dirty="0"/>
              <a:t>, 4</a:t>
            </a:r>
            <a:r>
              <a:rPr lang="en-US" baseline="30000" dirty="0"/>
              <a:t>th</a:t>
            </a:r>
            <a:r>
              <a:rPr lang="en-US" dirty="0"/>
              <a:t>, 8</a:t>
            </a:r>
            <a:r>
              <a:rPr lang="en-US" baseline="30000" dirty="0"/>
              <a:t>th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(Imagine decimal floating-point: </a:t>
            </a:r>
            <a:r>
              <a:rPr lang="en-US" dirty="0">
                <a:latin typeface="Consolas" panose="020B0609020204030204" pitchFamily="49" charset="0"/>
              </a:rPr>
              <a:t>1234 * 10</a:t>
            </a:r>
            <a:r>
              <a:rPr lang="en-US" baseline="30000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1235 * 10</a:t>
            </a:r>
            <a:r>
              <a:rPr lang="en-US" baseline="30000" dirty="0">
                <a:latin typeface="Consolas" panose="020B0609020204030204" pitchFamily="49" charset="0"/>
              </a:rPr>
              <a:t>1</a:t>
            </a:r>
            <a:r>
              <a:rPr lang="en-US" dirty="0"/>
              <a:t>)</a:t>
            </a:r>
          </a:p>
          <a:p>
            <a:r>
              <a:rPr lang="en-US" dirty="0"/>
              <a:t>Again, no fuzziness, no garbage digits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123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10633823966279326983230456482242756608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DCAA9-A6F0-45BC-94A8-89364985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196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0844-BA3B-4336-B76C-AE3A68C3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Rounding Twice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7FDF8-AB73-4397-BBA2-365972340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Converting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, then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, performs rounding twice, with undesirable results</a:t>
            </a:r>
          </a:p>
          <a:p>
            <a:r>
              <a:rPr lang="en-US" dirty="0"/>
              <a:t>Instead, convert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directly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from_chars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is overloaded to do the right thing</a:t>
            </a:r>
          </a:p>
          <a:p>
            <a:r>
              <a:rPr lang="en-US" dirty="0"/>
              <a:t>Full example: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wg21.link/lwg2403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(Note: Active bugs in two compiler front-ends; compilers are programs too)</a:t>
            </a:r>
          </a:p>
          <a:p>
            <a:r>
              <a:rPr lang="en-US" dirty="0"/>
              <a:t>Widening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is lossless</a:t>
            </a:r>
          </a:p>
          <a:p>
            <a:pPr lvl="1"/>
            <a:r>
              <a:rPr lang="en-US" dirty="0"/>
              <a:t>But directly printing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is faster; sorry,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B5F85-9E1D-48C6-9D7A-6E9FB22B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001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04D8-B22E-47C2-B994-ACD05F44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Hexadecimal Floating-Point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D3A7D-A3CC-4330-854F-912D2A9F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031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44CC-D4B4-4005-B11E-A49F2AE4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Hexfloats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0x1.94p+6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1F7C-443C-488F-BC2B-999503825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0x1.f000000000000p+1 // 3.875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31 * 2</a:t>
            </a:r>
            <a:r>
              <a:rPr lang="en-US" baseline="30000" dirty="0">
                <a:latin typeface="Consolas" panose="020B0609020204030204" pitchFamily="49" charset="0"/>
              </a:rPr>
              <a:t>-3</a:t>
            </a:r>
            <a:r>
              <a:rPr lang="en-US" dirty="0">
                <a:latin typeface="Consolas" panose="020B0609020204030204" pitchFamily="49" charset="0"/>
              </a:rPr>
              <a:t> = 0x1F * 2</a:t>
            </a:r>
            <a:r>
              <a:rPr lang="en-US" baseline="30000" dirty="0">
                <a:latin typeface="Consolas" panose="020B0609020204030204" pitchFamily="49" charset="0"/>
              </a:rPr>
              <a:t>-3</a:t>
            </a:r>
            <a:r>
              <a:rPr lang="en-US" dirty="0">
                <a:latin typeface="Consolas" panose="020B0609020204030204" pitchFamily="49" charset="0"/>
              </a:rPr>
              <a:t> = 0x1.F * 2</a:t>
            </a:r>
            <a:r>
              <a:rPr lang="en-US" baseline="30000" dirty="0">
                <a:latin typeface="Consolas" panose="020B0609020204030204" pitchFamily="49" charset="0"/>
              </a:rPr>
              <a:t>1</a:t>
            </a:r>
          </a:p>
          <a:p>
            <a:r>
              <a:rPr lang="en-US" dirty="0"/>
              <a:t>Other examples: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0x1.0000000000000p+20   // 0x1 * 2</a:t>
            </a:r>
            <a:r>
              <a:rPr lang="en-US" baseline="30000" dirty="0">
                <a:latin typeface="Consolas" panose="020B0609020204030204" pitchFamily="49" charset="0"/>
              </a:rPr>
              <a:t>20</a:t>
            </a:r>
            <a:r>
              <a:rPr lang="en-US" dirty="0">
                <a:latin typeface="Consolas" panose="020B0609020204030204" pitchFamily="49" charset="0"/>
              </a:rPr>
              <a:t> = 1048576.0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0x0.0000000000001p-1022 // min subnormal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0x1.fffffffffffffp+1023 // max normal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0x1.14a3d70a3d70ap+4    // nearest value to 17.29</a:t>
            </a:r>
          </a:p>
          <a:p>
            <a:r>
              <a:rPr lang="en-US" dirty="0">
                <a:latin typeface="Consolas" panose="020B0609020204030204" pitchFamily="49" charset="0"/>
              </a:rPr>
              <a:t>0x</a:t>
            </a:r>
            <a:r>
              <a:rPr lang="en-US" dirty="0"/>
              <a:t> prefix: Core and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 yes, </a:t>
            </a:r>
            <a:r>
              <a:rPr lang="en-US" dirty="0">
                <a:latin typeface="Consolas" panose="020B0609020204030204" pitchFamily="49" charset="0"/>
              </a:rPr>
              <a:t>&lt;charconv&gt; no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C38DE-3D27-4831-8237-E0B79D6C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32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5D9B-EDF3-406B-BB70-83A8E5E3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Hexfloats</a:t>
            </a:r>
            <a:r>
              <a:rPr lang="en-US" dirty="0"/>
              <a:t>: Human-Readable IEEE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E9C4-E187-4253-9A41-04920D30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0x1.fffffffffffffp+1023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en-US" dirty="0" err="1"/>
              <a:t>hexit</a:t>
            </a:r>
            <a:r>
              <a:rPr lang="en-US" dirty="0"/>
              <a:t> is the implicit bit (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for </a:t>
            </a:r>
            <a:r>
              <a:rPr lang="en-US" dirty="0" err="1"/>
              <a:t>subnormals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fffffffffffff</a:t>
            </a:r>
            <a:r>
              <a:rPr lang="en-US" dirty="0"/>
              <a:t> </a:t>
            </a:r>
            <a:r>
              <a:rPr lang="en-US" dirty="0" err="1"/>
              <a:t>hexits</a:t>
            </a:r>
            <a:r>
              <a:rPr lang="en-US" dirty="0"/>
              <a:t> are the explicit mantissa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: 52 explicit bits, 13 </a:t>
            </a:r>
            <a:r>
              <a:rPr lang="en-US" dirty="0" err="1"/>
              <a:t>hexits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"%.13a"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: 23 explicit bits, 6 </a:t>
            </a:r>
            <a:r>
              <a:rPr lang="en-US" dirty="0" err="1"/>
              <a:t>hexits</a:t>
            </a:r>
            <a:r>
              <a:rPr lang="en-US" dirty="0"/>
              <a:t> (last is even), </a:t>
            </a:r>
            <a:r>
              <a:rPr lang="en-US" dirty="0">
                <a:latin typeface="Consolas" panose="020B0609020204030204" pitchFamily="49" charset="0"/>
              </a:rPr>
              <a:t>"%.6a"</a:t>
            </a:r>
          </a:p>
          <a:p>
            <a:r>
              <a:rPr lang="en-US" dirty="0"/>
              <a:t>Can't use </a:t>
            </a:r>
            <a:r>
              <a:rPr lang="en-US" dirty="0">
                <a:latin typeface="Consolas" panose="020B0609020204030204" pitchFamily="49" charset="0"/>
              </a:rPr>
              <a:t>'e'</a:t>
            </a:r>
            <a:r>
              <a:rPr lang="en-US" dirty="0"/>
              <a:t> for "exponent"; </a:t>
            </a:r>
            <a:r>
              <a:rPr lang="en-US" dirty="0">
                <a:latin typeface="Consolas" panose="020B0609020204030204" pitchFamily="49" charset="0"/>
              </a:rPr>
              <a:t>'p'</a:t>
            </a:r>
            <a:r>
              <a:rPr lang="en-US" dirty="0"/>
              <a:t> means "power"</a:t>
            </a:r>
          </a:p>
          <a:p>
            <a:r>
              <a:rPr lang="en-US" dirty="0">
                <a:latin typeface="Consolas" panose="020B0609020204030204" pitchFamily="49" charset="0"/>
              </a:rPr>
              <a:t>1023</a:t>
            </a:r>
            <a:r>
              <a:rPr lang="en-US" dirty="0"/>
              <a:t> (written in decimal) is for a power of </a:t>
            </a:r>
            <a:r>
              <a:rPr lang="en-US" dirty="0">
                <a:latin typeface="Consolas" panose="020B0609020204030204" pitchFamily="49" charset="0"/>
              </a:rPr>
              <a:t>2</a:t>
            </a:r>
          </a:p>
          <a:p>
            <a:pPr lvl="1"/>
            <a:r>
              <a:rPr lang="en-US" dirty="0"/>
              <a:t>Despite the mantissa being in base 16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4ED36-EB51-41C2-9099-11F3B40A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118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32AC-0CF5-42B0-8C78-7269E5B6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Clang/LLVM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34197-968C-4BA3-9453-9F65BB291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Desktop: Intel Core i7-4790 (Haswell Refresh)</a:t>
            </a:r>
          </a:p>
          <a:p>
            <a:r>
              <a:rPr lang="en-US" dirty="0"/>
              <a:t>Clang/LLVM 8.0.1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367DD-C138-46FD-8B12-098AE414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317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453A-8F85-4881-BBA3-FD412C09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MSVC's STL ❤ Clang/LLVM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3EA4-7E94-46A6-97DA-22FEE504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"Header-only" means "you choose the compiler"</a:t>
            </a:r>
          </a:p>
          <a:p>
            <a:r>
              <a:rPr lang="en-US" dirty="0"/>
              <a:t>Filed several performance bugs for MSVC and LLVM</a:t>
            </a:r>
          </a:p>
          <a:p>
            <a:r>
              <a:rPr lang="en-US" dirty="0"/>
              <a:t>Added workarounds to Ryu and Ryu </a:t>
            </a:r>
            <a:r>
              <a:rPr lang="en-US" dirty="0" err="1"/>
              <a:t>Printf</a:t>
            </a:r>
            <a:endParaRPr lang="en-US" dirty="0"/>
          </a:p>
          <a:p>
            <a:r>
              <a:rPr lang="en-US" dirty="0"/>
              <a:t>MSVC optimized div/mod better, LLVM improved</a:t>
            </a:r>
          </a:p>
          <a:p>
            <a:pPr lvl="1"/>
            <a:r>
              <a:rPr lang="en-US" dirty="0"/>
              <a:t>Used MSVC to generate a 128-bit "magic multiply" constant</a:t>
            </a:r>
          </a:p>
          <a:p>
            <a:r>
              <a:rPr lang="en-US" dirty="0"/>
              <a:t>LLVM's overall </a:t>
            </a:r>
            <a:r>
              <a:rPr lang="en-US" dirty="0">
                <a:latin typeface="Consolas" panose="020B0609020204030204" pitchFamily="49" charset="0"/>
              </a:rPr>
              <a:t>&lt;charconv&gt;</a:t>
            </a:r>
            <a:r>
              <a:rPr lang="en-US" dirty="0"/>
              <a:t> </a:t>
            </a:r>
            <a:r>
              <a:rPr lang="en-US" dirty="0" err="1"/>
              <a:t>codegen</a:t>
            </a:r>
            <a:r>
              <a:rPr lang="en-US" dirty="0"/>
              <a:t> is better</a:t>
            </a:r>
          </a:p>
          <a:p>
            <a:pPr lvl="1"/>
            <a:r>
              <a:rPr lang="en-US" dirty="0"/>
              <a:t>Every nanosecond is precious, e.g. 111 ns vs. 85 ns</a:t>
            </a:r>
          </a:p>
          <a:p>
            <a:r>
              <a:rPr lang="en-US" dirty="0"/>
              <a:t>Having multiple compilers is good!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F0951-ADCC-4FB4-AE5A-B1923C05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371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9AFB-B612-4895-B40C-08852CBC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strtof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nsolas" panose="020B0609020204030204" pitchFamily="49" charset="0"/>
              </a:rPr>
              <a:t>strtod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vs. </a:t>
            </a:r>
            <a:r>
              <a:rPr lang="en-US" dirty="0" err="1">
                <a:latin typeface="Consolas" panose="020B0609020204030204" pitchFamily="49" charset="0"/>
              </a:rPr>
              <a:t>from_chars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F54ED7-3EE5-4C6E-8FD8-AC6D14EAA0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25575" y="1816418"/>
          <a:ext cx="6292850" cy="151066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20850">
                  <a:extLst>
                    <a:ext uri="{9D8B030D-6E8A-4147-A177-3AD203B41FA5}">
                      <a16:colId xmlns:a16="http://schemas.microsoft.com/office/drawing/2014/main" val="24607067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35696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410884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995981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938303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0699996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170656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Clang/LLVM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CRT x86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STL x86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Speedup x86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CRT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STL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Speedup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676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float scientific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467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double scientific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5558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 hex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7664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double hex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43398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7F2EB-1F10-4173-9BA2-80D51D4F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3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8BBE-9F42-4A7C-AB94-303D1C90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sprintf_s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vs. </a:t>
            </a:r>
            <a:r>
              <a:rPr lang="en-US" dirty="0" err="1">
                <a:latin typeface="Consolas" panose="020B0609020204030204" pitchFamily="49" charset="0"/>
              </a:rPr>
              <a:t>to_chars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Precision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2C5DC8B-6478-4125-B749-2358974774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44575" y="1428750"/>
          <a:ext cx="7054850" cy="252412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52115215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59273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9127409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3081518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848933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7890374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417079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Clang/LLVM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CRT x86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STL x86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Speedup x86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CRT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STL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Speedup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549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float scientific 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898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double scientific 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139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float fixed 6 (lossy)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972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double fixed 6 (lossy)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2792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49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 general 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351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double general 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2928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520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 hex 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132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double hex 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3993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27CE0-C793-486D-98D3-7FDD6C28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224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9220-E607-4592-881C-D26F6BAE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sprintf_s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vs. </a:t>
            </a:r>
            <a:r>
              <a:rPr lang="en-US" dirty="0" err="1">
                <a:latin typeface="Consolas" panose="020B0609020204030204" pitchFamily="49" charset="0"/>
              </a:rPr>
              <a:t>to_chars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Shortest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1DA3F4-FB1C-491A-8E1A-2A0DD27411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49375" y="1428750"/>
          <a:ext cx="6445250" cy="303085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20850">
                  <a:extLst>
                    <a:ext uri="{9D8B030D-6E8A-4147-A177-3AD203B41FA5}">
                      <a16:colId xmlns:a16="http://schemas.microsoft.com/office/drawing/2014/main" val="55651657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229621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340716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65488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708859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3594160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157053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Clang/LLVM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CRT x86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STL x86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Speedup x86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CRT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STL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Speedup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121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float plain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341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double plain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2928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34.5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29.9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027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float scientific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0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double scientific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07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 fixed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372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double fixed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459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 general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00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double general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2928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33.7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28.3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13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 hex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95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double hex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10759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BE7F3-EFE6-421A-9AA5-D54AEF23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8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0045-AE18-4BFC-8C46-ECAA0961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10 vs. Base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B164-6F47-48E2-A48B-6FE7B37C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1/7</a:t>
            </a:r>
            <a:r>
              <a:rPr lang="en-US" dirty="0"/>
              <a:t> has a terminating expansion in base 7: </a:t>
            </a:r>
            <a:r>
              <a:rPr lang="en-US" dirty="0">
                <a:latin typeface="Consolas" panose="020B0609020204030204" pitchFamily="49" charset="0"/>
              </a:rPr>
              <a:t>0.1</a:t>
            </a:r>
            <a:r>
              <a:rPr lang="en-US" baseline="-25000" dirty="0">
                <a:latin typeface="Consolas" panose="020B0609020204030204" pitchFamily="49" charset="0"/>
              </a:rPr>
              <a:t>7</a:t>
            </a:r>
          </a:p>
          <a:p>
            <a:pPr lvl="1"/>
            <a:r>
              <a:rPr lang="en-US" dirty="0"/>
              <a:t>But not in base 10: </a:t>
            </a:r>
            <a:r>
              <a:rPr lang="en-US" dirty="0">
                <a:latin typeface="Consolas" panose="020B0609020204030204" pitchFamily="49" charset="0"/>
              </a:rPr>
              <a:t>0.142857…</a:t>
            </a:r>
          </a:p>
          <a:p>
            <a:r>
              <a:rPr lang="en-US" dirty="0"/>
              <a:t>Base 10 is neither "fuzzy" nor "non-deterministic"</a:t>
            </a:r>
          </a:p>
          <a:p>
            <a:pPr lvl="1"/>
            <a:r>
              <a:rPr lang="en-US" dirty="0"/>
              <a:t>7 and 10 simply have totally different prime factors</a:t>
            </a:r>
          </a:p>
          <a:p>
            <a:r>
              <a:rPr lang="en-US" dirty="0"/>
              <a:t>Decimal/binary compatibility is one-way</a:t>
            </a:r>
          </a:p>
          <a:p>
            <a:pPr lvl="1"/>
            <a:r>
              <a:rPr lang="en-US" dirty="0"/>
              <a:t>Decimal can exactly represent every binary fraction</a:t>
            </a:r>
          </a:p>
          <a:p>
            <a:pPr lvl="1"/>
            <a:r>
              <a:rPr lang="en-US" dirty="0"/>
              <a:t>Binary can't exactly represent most decimal fractions</a:t>
            </a:r>
          </a:p>
          <a:p>
            <a:r>
              <a:rPr lang="en-US" dirty="0"/>
              <a:t>Base 2 is neither "fuzzy" nor "non-deterministic"</a:t>
            </a:r>
          </a:p>
          <a:p>
            <a:pPr lvl="1"/>
            <a:r>
              <a:rPr lang="en-US" dirty="0"/>
              <a:t>Binary floating-point values are exact real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C0B39-FB25-4B6F-9460-19ABFC14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081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D707-2067-49E0-BA26-28DAE273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glibc</a:t>
            </a:r>
            <a:r>
              <a:rPr lang="en-US" cap="none" dirty="0"/>
              <a:t> vs. MSVC STL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B2B82-72DE-4DC4-AD3E-F6E055C26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Laptop: Intel Core i7-1065G7 (Ice Lake)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7FDED-3EE3-4527-9BCC-EBC55A0B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031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8809-606E-49A4-85C5-B05282EB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CRT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36F1-06BB-4CB4-8DB9-BF4F6371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 Windows UCRT unusually slow? No.</a:t>
            </a:r>
          </a:p>
          <a:p>
            <a:r>
              <a:rPr lang="en-US" dirty="0" err="1"/>
              <a:t>glibc</a:t>
            </a:r>
            <a:r>
              <a:rPr lang="en-US" dirty="0"/>
              <a:t>, Ubuntu Bionic (WSL2), GCC x64</a:t>
            </a:r>
          </a:p>
          <a:p>
            <a:pPr lvl="1"/>
            <a:r>
              <a:rPr lang="en-US" dirty="0"/>
              <a:t>Used </a:t>
            </a:r>
            <a:r>
              <a:rPr lang="en-US" dirty="0" err="1">
                <a:latin typeface="Consolas" panose="020B0609020204030204" pitchFamily="49" charset="0"/>
              </a:rPr>
              <a:t>sprintf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instead of </a:t>
            </a:r>
            <a:r>
              <a:rPr lang="en-US" dirty="0" err="1">
                <a:latin typeface="Consolas" panose="020B0609020204030204" pitchFamily="49" charset="0"/>
              </a:rPr>
              <a:t>sprintf_s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MSVC STL, Windows, Clang/LLVM x64</a:t>
            </a:r>
          </a:p>
          <a:p>
            <a:r>
              <a:rPr lang="en-US" dirty="0" err="1"/>
              <a:t>glibc's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strtof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nsolas" panose="020B0609020204030204" pitchFamily="49" charset="0"/>
              </a:rPr>
              <a:t>strtod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are fast for scientific</a:t>
            </a:r>
          </a:p>
          <a:p>
            <a:pPr lvl="1"/>
            <a:r>
              <a:rPr lang="en-US" dirty="0"/>
              <a:t>Same speed as </a:t>
            </a:r>
            <a:r>
              <a:rPr lang="en-US" dirty="0" err="1">
                <a:latin typeface="Consolas" panose="020B0609020204030204" pitchFamily="49" charset="0"/>
              </a:rPr>
              <a:t>from_chars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&lt;charconv&gt;</a:t>
            </a:r>
            <a:r>
              <a:rPr lang="en-US" dirty="0"/>
              <a:t> remains significantly faster elsewhere</a:t>
            </a:r>
          </a:p>
          <a:p>
            <a:pPr lvl="1"/>
            <a:r>
              <a:rPr lang="en-US" dirty="0"/>
              <a:t>Still ~10x for most scenarios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77A75-C18C-4558-A150-F423A144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216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9094-D7FD-40E4-8709-B07AD8D4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strtof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nsolas" panose="020B0609020204030204" pitchFamily="49" charset="0"/>
              </a:rPr>
              <a:t>strtod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vs. </a:t>
            </a:r>
            <a:r>
              <a:rPr lang="en-US" dirty="0" err="1">
                <a:latin typeface="Consolas" panose="020B0609020204030204" pitchFamily="49" charset="0"/>
              </a:rPr>
              <a:t>from_chars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BFF9C9D-9E1E-4F8C-BFCF-0AD7E5FA75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57450" y="1816418"/>
          <a:ext cx="4229100" cy="151066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87797482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101772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2171945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465612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glibc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STL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Speedup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926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float scientific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106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1.03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408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double scientific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205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211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0.97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23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float hex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2.23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018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double hex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176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3.53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920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E6AF8-3154-4DBC-B51C-8E45B580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041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3540-3EE3-49B8-B9C8-97367842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sprintf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vs. </a:t>
            </a:r>
            <a:r>
              <a:rPr lang="en-US" dirty="0" err="1">
                <a:latin typeface="Consolas" panose="020B0609020204030204" pitchFamily="49" charset="0"/>
              </a:rPr>
              <a:t>to_chars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Precision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E2B2739-DC07-4268-A1A7-1767C30F72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52650" y="1428750"/>
          <a:ext cx="4838700" cy="252412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52002968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46575365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187004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5842292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glibc</a:t>
                      </a:r>
                      <a:r>
                        <a:rPr lang="en-US" sz="1600" u="none" strike="noStrike" dirty="0">
                          <a:effectLst/>
                        </a:rPr>
                        <a:t>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STL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Speedup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1386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float scientific 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904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double scientific 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957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float fixed 6 (lossy)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3133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double fixed 6 (lossy)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2148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21.2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12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 general 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346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double general 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313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 hex 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407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double hex 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3497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1F53F-632C-4A2E-BDDA-DEA72CA1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586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0CAB-3A82-4943-A4E4-F27C9C17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sprintf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vs. </a:t>
            </a:r>
            <a:r>
              <a:rPr lang="en-US" dirty="0" err="1">
                <a:latin typeface="Consolas" panose="020B0609020204030204" pitchFamily="49" charset="0"/>
              </a:rPr>
              <a:t>to_chars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Shortest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E6642E0-F4F3-46C4-9E36-6FBE73C2B4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38400" y="1428750"/>
          <a:ext cx="4267200" cy="303085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03400574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765606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00833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5009981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glibc</a:t>
                      </a:r>
                      <a:r>
                        <a:rPr lang="en-US" sz="1600" u="none" strike="noStrike" dirty="0">
                          <a:effectLst/>
                        </a:rPr>
                        <a:t>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STL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Speedup x64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8221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float plain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511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double plain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78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float scientific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7792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double scientific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346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 fixed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449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double fixed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2148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17.8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510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 general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102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double general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834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 hex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4533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double hex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3314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D4A60-014A-4AF7-AE34-3FC1E070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8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BC65-7CB7-4BC8-AC02-8A330BBA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8778-9233-44FF-90D0-6B9D9370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Vaguely like quantizing an analog signal</a:t>
            </a:r>
          </a:p>
          <a:p>
            <a:r>
              <a:rPr lang="en-US" dirty="0"/>
              <a:t>How close can we get to </a:t>
            </a:r>
            <a:r>
              <a:rPr lang="en-US" dirty="0">
                <a:latin typeface="Consolas" panose="020B0609020204030204" pitchFamily="49" charset="0"/>
              </a:rPr>
              <a:t>0.1</a:t>
            </a:r>
            <a:r>
              <a:rPr lang="en-US" dirty="0"/>
              <a:t> in binary?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float: 0.100000001490116119384765625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double: 0.10000000000000000555111512312578270211815834 04541015625</a:t>
            </a:r>
          </a:p>
          <a:p>
            <a:r>
              <a:rPr lang="en-US" dirty="0"/>
              <a:t>How close can we get to </a:t>
            </a:r>
            <a:r>
              <a:rPr lang="en-US" dirty="0">
                <a:latin typeface="Consolas" panose="020B0609020204030204" pitchFamily="49" charset="0"/>
              </a:rPr>
              <a:t>0.01</a:t>
            </a:r>
            <a:r>
              <a:rPr lang="en-US" dirty="0"/>
              <a:t> in binary?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float: 0.00999999977648258209228515625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double: 0.01000000000000000020816681711721685132943093 776702880859375</a:t>
            </a:r>
          </a:p>
          <a:p>
            <a:r>
              <a:rPr lang="en-US" dirty="0"/>
              <a:t>These are not "garbage digits"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F51A9-DEEA-43D4-97C8-71694F92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3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4535-B32B-418C-8110-471A31B5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Are Programs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48C42-EBCF-498E-ADFB-850439F8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Value-modifying base conversions: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double x = </a:t>
            </a:r>
            <a:r>
              <a:rPr lang="en-US" dirty="0" err="1">
                <a:latin typeface="Consolas" panose="020B0609020204030204" pitchFamily="49" charset="0"/>
              </a:rPr>
              <a:t>strtod</a:t>
            </a:r>
            <a:r>
              <a:rPr lang="en-US" dirty="0">
                <a:latin typeface="Consolas" panose="020B0609020204030204" pitchFamily="49" charset="0"/>
              </a:rPr>
              <a:t>("0.1", </a:t>
            </a:r>
            <a:r>
              <a:rPr lang="en-US" dirty="0" err="1"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double y = 0.1; // compiler effectively calls </a:t>
            </a:r>
            <a:r>
              <a:rPr lang="en-US" dirty="0" err="1">
                <a:latin typeface="Consolas" panose="020B0609020204030204" pitchFamily="49" charset="0"/>
              </a:rPr>
              <a:t>strtod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Converting from decimal usually rounds values</a:t>
            </a:r>
          </a:p>
          <a:p>
            <a:r>
              <a:rPr lang="en-US" dirty="0"/>
              <a:t>Converting to decimal rounds values when you ask it to</a:t>
            </a:r>
          </a:p>
          <a:p>
            <a:pPr lvl="1"/>
            <a:r>
              <a:rPr lang="en-US" dirty="0"/>
              <a:t>This talk is all about asking for "some digits" or "all digits"</a:t>
            </a:r>
          </a:p>
          <a:p>
            <a:r>
              <a:rPr lang="en-US" dirty="0"/>
              <a:t>Floating-point values are exact and crystalline</a:t>
            </a:r>
          </a:p>
          <a:p>
            <a:r>
              <a:rPr lang="en-US" dirty="0"/>
              <a:t>Floating-point math isn't covered by this talk</a:t>
            </a:r>
          </a:p>
          <a:p>
            <a:pPr lvl="1"/>
            <a:r>
              <a:rPr lang="en-US" dirty="0"/>
              <a:t>Transcendental functions can be inexact, etc.</a:t>
            </a:r>
          </a:p>
          <a:p>
            <a:pPr lvl="1"/>
            <a:r>
              <a:rPr lang="en-US" dirty="0"/>
              <a:t>Epsilon comparisons can be useful, etc.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1085C-B1BF-4D2F-AFB9-F3FB5573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1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0B9F-4D1E-45A3-A3BD-FE5F6F43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9EE4-413D-4638-8EDD-1CAC89BA3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store: sign bit, exponent bits, mantissa bits</a:t>
            </a:r>
          </a:p>
          <a:p>
            <a:pPr lvl="1"/>
            <a:r>
              <a:rPr lang="en-US" dirty="0"/>
              <a:t>Sign bit: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is positive,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 is negative (allows negative zero)</a:t>
            </a:r>
          </a:p>
          <a:p>
            <a:pPr lvl="1"/>
            <a:r>
              <a:rPr lang="en-US" dirty="0"/>
              <a:t>Exponent bits: Special values for zero/</a:t>
            </a:r>
            <a:r>
              <a:rPr lang="en-US" dirty="0" err="1"/>
              <a:t>subnormals</a:t>
            </a:r>
            <a:r>
              <a:rPr lang="en-US" dirty="0"/>
              <a:t>/infinity/</a:t>
            </a:r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en-US" dirty="0"/>
              <a:t>Also encoded with "exponent bias" to handle negative exponents</a:t>
            </a:r>
          </a:p>
          <a:p>
            <a:pPr lvl="1"/>
            <a:r>
              <a:rPr lang="en-US" dirty="0"/>
              <a:t>Mantissa bits: Encoded with "implicit bit" for </a:t>
            </a:r>
            <a:r>
              <a:rPr lang="en-US" dirty="0" err="1"/>
              <a:t>normals</a:t>
            </a:r>
            <a:endParaRPr lang="en-US" dirty="0"/>
          </a:p>
          <a:p>
            <a:r>
              <a:rPr lang="en-US" dirty="0"/>
              <a:t>These are implementation details; would be a different talk</a:t>
            </a:r>
          </a:p>
          <a:p>
            <a:r>
              <a:rPr lang="en-US" dirty="0" err="1"/>
              <a:t>Subnormals</a:t>
            </a:r>
            <a:r>
              <a:rPr lang="en-US" dirty="0"/>
              <a:t> may be special to FPUs, but not here</a:t>
            </a:r>
          </a:p>
          <a:p>
            <a:pPr lvl="1"/>
            <a:r>
              <a:rPr lang="en-US" dirty="0"/>
              <a:t>They also represent exact real numbers</a:t>
            </a:r>
          </a:p>
          <a:p>
            <a:pPr lvl="1"/>
            <a:r>
              <a:rPr lang="en-US" dirty="0"/>
              <a:t>Some special-casing in </a:t>
            </a:r>
            <a:r>
              <a:rPr lang="en-US" dirty="0" err="1">
                <a:latin typeface="Consolas" panose="020B0609020204030204" pitchFamily="49" charset="0"/>
              </a:rPr>
              <a:t>from_chars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almost none in </a:t>
            </a:r>
            <a:r>
              <a:rPr lang="en-US" dirty="0" err="1">
                <a:latin typeface="Consolas" panose="020B0609020204030204" pitchFamily="49" charset="0"/>
              </a:rPr>
              <a:t>to_chars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Infinity is easy to handle, </a:t>
            </a:r>
            <a:r>
              <a:rPr lang="en-US" dirty="0" err="1"/>
              <a:t>NaN</a:t>
            </a:r>
            <a:r>
              <a:rPr lang="en-US" dirty="0"/>
              <a:t> is weird</a:t>
            </a:r>
          </a:p>
          <a:p>
            <a:r>
              <a:rPr lang="en-US" dirty="0"/>
              <a:t>Hexadecimal floating-point is "human-readable" IEEE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10083-4223-44B2-B4FF-735BD962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82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18922</TotalTime>
  <Words>3955</Words>
  <Application>Microsoft Office PowerPoint</Application>
  <PresentationFormat>On-screen Show (16:9)</PresentationFormat>
  <Paragraphs>976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Consolas</vt:lpstr>
      <vt:lpstr>Verdana</vt:lpstr>
      <vt:lpstr>Clarity</vt:lpstr>
      <vt:lpstr>Floating-Point &lt;charconv&gt;: Making Your Code 10x Faster With C++17's Final Boss</vt:lpstr>
      <vt:lpstr>Getting Started</vt:lpstr>
      <vt:lpstr>Floating-Point Basics</vt:lpstr>
      <vt:lpstr>Fixed-Point vs. Floating-Point</vt:lpstr>
      <vt:lpstr>Binary Floating-Point</vt:lpstr>
      <vt:lpstr>Base 10 vs. Base 2</vt:lpstr>
      <vt:lpstr>Base Conversions</vt:lpstr>
      <vt:lpstr>Compilers Are Programs Too</vt:lpstr>
      <vt:lpstr>IEEE Representations</vt:lpstr>
      <vt:lpstr>Round-Trip Conversions</vt:lpstr>
      <vt:lpstr>printf() Format Examples</vt:lpstr>
      <vt:lpstr>printf() Precision Examples</vt:lpstr>
      <vt:lpstr>Rounding</vt:lpstr>
      <vt:lpstr>Floating-Point Neighbors</vt:lpstr>
      <vt:lpstr>Shortest vs. Worst-Case Round-Trip</vt:lpstr>
      <vt:lpstr>Shortest Round-Trip Is Nice</vt:lpstr>
      <vt:lpstr>Quantization Before Rounding</vt:lpstr>
      <vt:lpstr>&lt;charconv&gt; Overview</vt:lpstr>
      <vt:lpstr>&lt;charconv&gt; Overview</vt:lpstr>
      <vt:lpstr>&lt;charconv&gt;, Accidental Final Boss</vt:lpstr>
      <vt:lpstr>&lt;charconv&gt; Timeline</vt:lpstr>
      <vt:lpstr>&lt;charconv&gt; Sizes</vt:lpstr>
      <vt:lpstr>from_chars() Usage</vt:lpstr>
      <vt:lpstr>from_chars(), Part 1/3</vt:lpstr>
      <vt:lpstr>from_chars(), Part 2/3</vt:lpstr>
      <vt:lpstr>from_chars(), Part 3/3</vt:lpstr>
      <vt:lpstr>from_chars() Formats</vt:lpstr>
      <vt:lpstr>to_chars() Usage</vt:lpstr>
      <vt:lpstr>to_chars(), Part 1/3</vt:lpstr>
      <vt:lpstr>to_chars(), Part 2/3</vt:lpstr>
      <vt:lpstr>to_chars(), Part 3/3</vt:lpstr>
      <vt:lpstr>to_chars() Formats</vt:lpstr>
      <vt:lpstr>PowerPoint Presentation</vt:lpstr>
      <vt:lpstr>&lt;charconv&gt; Algorithms</vt:lpstr>
      <vt:lpstr>Shortest Round-Trip</vt:lpstr>
      <vt:lpstr>Ryu Techniques</vt:lpstr>
      <vt:lpstr>Performance Tricks</vt:lpstr>
      <vt:lpstr>&lt;charconv&gt; Performance</vt:lpstr>
      <vt:lpstr>Comparisons Are Complicated</vt:lpstr>
      <vt:lpstr>strtof()/strtod() vs. from_chars()</vt:lpstr>
      <vt:lpstr>sprintf_s() vs. to_chars() Precision</vt:lpstr>
      <vt:lpstr>sprintf_s() vs. to_chars() Shortest </vt:lpstr>
      <vt:lpstr>Performance Summary</vt:lpstr>
      <vt:lpstr>Future Improvements</vt:lpstr>
      <vt:lpstr>Must Go Faster!</vt:lpstr>
      <vt:lpstr>More Info</vt:lpstr>
      <vt:lpstr>Links</vt:lpstr>
      <vt:lpstr>Questions?</vt:lpstr>
      <vt:lpstr>Bonus Slides!</vt:lpstr>
      <vt:lpstr>Large Integers</vt:lpstr>
      <vt:lpstr>Avoid Rounding Twice</vt:lpstr>
      <vt:lpstr>Hexadecimal Floating-Point</vt:lpstr>
      <vt:lpstr>Hexfloats 0x1.94p+6</vt:lpstr>
      <vt:lpstr>Hexfloats: Human-Readable IEEE</vt:lpstr>
      <vt:lpstr>Clang/LLVM Performance</vt:lpstr>
      <vt:lpstr>MSVC's STL ❤ Clang/LLVM</vt:lpstr>
      <vt:lpstr>strtof()/strtod() vs. from_chars()</vt:lpstr>
      <vt:lpstr>sprintf_s() vs. to_chars() Precision</vt:lpstr>
      <vt:lpstr>sprintf_s() vs. to_chars() Shortest </vt:lpstr>
      <vt:lpstr>glibc vs. MSVC STL Performance</vt:lpstr>
      <vt:lpstr>Changing The CRT Baseline</vt:lpstr>
      <vt:lpstr>strtof()/strtod() vs. from_chars()</vt:lpstr>
      <vt:lpstr>sprintf() vs. to_chars() Precision </vt:lpstr>
      <vt:lpstr>sprintf() vs. to_chars() Shortest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T. Lavavej</dc:creator>
  <cp:lastModifiedBy>Stephan T. Lavavej</cp:lastModifiedBy>
  <cp:revision>1200</cp:revision>
  <dcterms:created xsi:type="dcterms:W3CDTF">2013-02-18T22:14:23Z</dcterms:created>
  <dcterms:modified xsi:type="dcterms:W3CDTF">2019-09-14T22:09:08Z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stl@microsoft.com</vt:lpwstr>
  </property>
  <property fmtid="{D5CDD505-2E9C-101B-9397-08002B2CF9AE}" pid="5" name="MSIP_Label_f42aa342-8706-4288-bd11-ebb85995028c_SetDate">
    <vt:lpwstr>2018-09-12T01:47:55.6863203Z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