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8"/>
  </p:notesMasterIdLst>
  <p:sldIdLst>
    <p:sldId id="256" r:id="rId3"/>
    <p:sldId id="338" r:id="rId4"/>
    <p:sldId id="287" r:id="rId5"/>
    <p:sldId id="520" r:id="rId6"/>
    <p:sldId id="454" r:id="rId7"/>
    <p:sldId id="545" r:id="rId8"/>
    <p:sldId id="359" r:id="rId9"/>
    <p:sldId id="533" r:id="rId10"/>
    <p:sldId id="534" r:id="rId11"/>
    <p:sldId id="557" r:id="rId12"/>
    <p:sldId id="546" r:id="rId13"/>
    <p:sldId id="530" r:id="rId14"/>
    <p:sldId id="536" r:id="rId15"/>
    <p:sldId id="535" r:id="rId16"/>
    <p:sldId id="537" r:id="rId17"/>
    <p:sldId id="547" r:id="rId18"/>
    <p:sldId id="531" r:id="rId19"/>
    <p:sldId id="539" r:id="rId20"/>
    <p:sldId id="540" r:id="rId21"/>
    <p:sldId id="541" r:id="rId22"/>
    <p:sldId id="548" r:id="rId23"/>
    <p:sldId id="542" r:id="rId24"/>
    <p:sldId id="532" r:id="rId25"/>
    <p:sldId id="556" r:id="rId26"/>
    <p:sldId id="544" r:id="rId27"/>
    <p:sldId id="543" r:id="rId28"/>
    <p:sldId id="549" r:id="rId29"/>
    <p:sldId id="469" r:id="rId30"/>
    <p:sldId id="516" r:id="rId31"/>
    <p:sldId id="517" r:id="rId32"/>
    <p:sldId id="518" r:id="rId33"/>
    <p:sldId id="519" r:id="rId34"/>
    <p:sldId id="550" r:id="rId35"/>
    <p:sldId id="494" r:id="rId36"/>
    <p:sldId id="495" r:id="rId37"/>
    <p:sldId id="551" r:id="rId38"/>
    <p:sldId id="470" r:id="rId39"/>
    <p:sldId id="471" r:id="rId40"/>
    <p:sldId id="512" r:id="rId41"/>
    <p:sldId id="514" r:id="rId42"/>
    <p:sldId id="513" r:id="rId43"/>
    <p:sldId id="515" r:id="rId44"/>
    <p:sldId id="507" r:id="rId45"/>
    <p:sldId id="508" r:id="rId46"/>
    <p:sldId id="509" r:id="rId47"/>
    <p:sldId id="510" r:id="rId48"/>
    <p:sldId id="511" r:id="rId49"/>
    <p:sldId id="552" r:id="rId50"/>
    <p:sldId id="529" r:id="rId51"/>
    <p:sldId id="521" r:id="rId52"/>
    <p:sldId id="522" r:id="rId53"/>
    <p:sldId id="523" r:id="rId54"/>
    <p:sldId id="524" r:id="rId55"/>
    <p:sldId id="463" r:id="rId56"/>
    <p:sldId id="464" r:id="rId57"/>
    <p:sldId id="465" r:id="rId58"/>
    <p:sldId id="466" r:id="rId59"/>
    <p:sldId id="467" r:id="rId60"/>
    <p:sldId id="468" r:id="rId61"/>
    <p:sldId id="472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4" r:id="rId72"/>
    <p:sldId id="485" r:id="rId73"/>
    <p:sldId id="482" r:id="rId74"/>
    <p:sldId id="488" r:id="rId75"/>
    <p:sldId id="493" r:id="rId76"/>
    <p:sldId id="490" r:id="rId77"/>
    <p:sldId id="491" r:id="rId78"/>
    <p:sldId id="487" r:id="rId79"/>
    <p:sldId id="499" r:id="rId80"/>
    <p:sldId id="500" r:id="rId81"/>
    <p:sldId id="501" r:id="rId82"/>
    <p:sldId id="502" r:id="rId83"/>
    <p:sldId id="503" r:id="rId84"/>
    <p:sldId id="504" r:id="rId85"/>
    <p:sldId id="505" r:id="rId86"/>
    <p:sldId id="506" r:id="rId87"/>
    <p:sldId id="486" r:id="rId88"/>
    <p:sldId id="483" r:id="rId89"/>
    <p:sldId id="496" r:id="rId90"/>
    <p:sldId id="497" r:id="rId91"/>
    <p:sldId id="498" r:id="rId92"/>
    <p:sldId id="525" r:id="rId93"/>
    <p:sldId id="555" r:id="rId94"/>
    <p:sldId id="462" r:id="rId95"/>
    <p:sldId id="270" r:id="rId96"/>
    <p:sldId id="264" r:id="rId9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Presentation" id="{A5B53756-BD3C-4F68-B5AA-4DCFA9EDEFE9}">
          <p14:sldIdLst>
            <p14:sldId id="256"/>
            <p14:sldId id="338"/>
            <p14:sldId id="287"/>
            <p14:sldId id="520"/>
            <p14:sldId id="454"/>
          </p14:sldIdLst>
        </p14:section>
        <p14:section name="Modules" id="{4780A27E-EDA9-4FCD-9CBF-2481C4FCC589}">
          <p14:sldIdLst>
            <p14:sldId id="545"/>
            <p14:sldId id="359"/>
            <p14:sldId id="533"/>
            <p14:sldId id="534"/>
            <p14:sldId id="557"/>
          </p14:sldIdLst>
        </p14:section>
        <p14:section name="Ranges" id="{7789D314-1171-4351-AD38-EB63AD6A852C}">
          <p14:sldIdLst>
            <p14:sldId id="546"/>
            <p14:sldId id="530"/>
            <p14:sldId id="536"/>
            <p14:sldId id="535"/>
            <p14:sldId id="537"/>
          </p14:sldIdLst>
        </p14:section>
        <p14:section name="Coroutines" id="{53A51718-9BBE-47B6-BA12-746B9833E7D6}">
          <p14:sldIdLst>
            <p14:sldId id="547"/>
            <p14:sldId id="531"/>
            <p14:sldId id="539"/>
            <p14:sldId id="540"/>
            <p14:sldId id="541"/>
          </p14:sldIdLst>
        </p14:section>
        <p14:section name="Concepts" id="{12B3447D-8ECC-4EAA-A25D-1A1D9D816E77}">
          <p14:sldIdLst>
            <p14:sldId id="548"/>
            <p14:sldId id="542"/>
            <p14:sldId id="532"/>
            <p14:sldId id="556"/>
            <p14:sldId id="544"/>
            <p14:sldId id="543"/>
          </p14:sldIdLst>
        </p14:section>
        <p14:section name="Lambda Expression Changes" id="{33E8E4F3-3E43-46E9-9233-341F099637A4}">
          <p14:sldIdLst>
            <p14:sldId id="549"/>
            <p14:sldId id="469"/>
            <p14:sldId id="516"/>
            <p14:sldId id="517"/>
            <p14:sldId id="518"/>
            <p14:sldId id="519"/>
          </p14:sldIdLst>
        </p14:section>
        <p14:section name="constexpr Changes" id="{85F2803D-B80D-4623-AC55-E34BE902052D}">
          <p14:sldIdLst>
            <p14:sldId id="550"/>
            <p14:sldId id="494"/>
            <p14:sldId id="495"/>
          </p14:sldIdLst>
        </p14:section>
        <p14:section name="Concurrency Changes" id="{CA4F8729-8F9C-4DD3-92C6-6DF452B110CF}">
          <p14:sldIdLst>
            <p14:sldId id="551"/>
            <p14:sldId id="470"/>
            <p14:sldId id="471"/>
            <p14:sldId id="512"/>
            <p14:sldId id="514"/>
            <p14:sldId id="513"/>
            <p14:sldId id="515"/>
            <p14:sldId id="507"/>
            <p14:sldId id="508"/>
            <p14:sldId id="509"/>
            <p14:sldId id="510"/>
            <p14:sldId id="511"/>
          </p14:sldIdLst>
        </p14:section>
        <p14:section name="Remainder" id="{7D00CCEF-94AA-49E4-B507-598DD02688E1}">
          <p14:sldIdLst>
            <p14:sldId id="552"/>
            <p14:sldId id="529"/>
            <p14:sldId id="521"/>
            <p14:sldId id="522"/>
            <p14:sldId id="523"/>
            <p14:sldId id="524"/>
            <p14:sldId id="463"/>
            <p14:sldId id="464"/>
            <p14:sldId id="465"/>
            <p14:sldId id="466"/>
            <p14:sldId id="467"/>
            <p14:sldId id="468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4"/>
            <p14:sldId id="485"/>
            <p14:sldId id="482"/>
            <p14:sldId id="488"/>
            <p14:sldId id="493"/>
            <p14:sldId id="490"/>
            <p14:sldId id="491"/>
            <p14:sldId id="48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486"/>
            <p14:sldId id="483"/>
            <p14:sldId id="496"/>
            <p14:sldId id="497"/>
            <p14:sldId id="498"/>
            <p14:sldId id="525"/>
            <p14:sldId id="555"/>
            <p14:sldId id="462"/>
            <p14:sldId id="270"/>
          </p14:sldIdLst>
        </p14:section>
        <p14:section name="Test Pattern" id="{651A366B-6DD9-44E2-B8D5-5D13B459E62E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200"/>
    <a:srgbClr val="E6E6E6"/>
    <a:srgbClr val="A6A6A6"/>
    <a:srgbClr val="FFCC00"/>
    <a:srgbClr val="3399FF"/>
    <a:srgbClr val="66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4767" autoAdjust="0"/>
  </p:normalViewPr>
  <p:slideViewPr>
    <p:cSldViewPr>
      <p:cViewPr varScale="1">
        <p:scale>
          <a:sx n="147" d="100"/>
          <a:sy n="147" d="100"/>
        </p:scale>
        <p:origin x="66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Sums 10 first squares,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1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32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5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requires that ++x and x++ compile.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BeCPP</a:t>
            </a:r>
            <a:r>
              <a:rPr lang="en-US" baseline="0" dirty="0"/>
              <a:t>: I try to organize 3 to 4 C++ events a year in Belgium. For users group events these are quite successful with somewhere between 50 and 100 attendees for almost each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9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9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60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cryptic template, easier to read template error messages.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2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5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8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2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6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Foo { int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float f;};</a:t>
            </a:r>
          </a:p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constexpr int use() {</a:t>
            </a:r>
          </a:p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Foo foo{};</a:t>
            </a:r>
          </a:p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3;</a:t>
            </a:r>
          </a:p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1.2f;//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return1;</a:t>
            </a:r>
          </a:p>
          <a:p>
            <a:pPr marL="0" indent="0"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9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big or bigger than de C++11 release.</a:t>
            </a: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1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C++11 you have to remember to always use the global non-member  atomic functions to be thread safe.</a:t>
            </a:r>
          </a:p>
          <a:p>
            <a:r>
              <a:rPr lang="en-US" dirty="0"/>
              <a:t>In C++20, you cannot make mistakes when using </a:t>
            </a:r>
            <a:r>
              <a:rPr lang="en-US" dirty="0" err="1"/>
              <a:t>atomic_shared_ptr</a:t>
            </a:r>
            <a:r>
              <a:rPr lang="en-US" dirty="0"/>
              <a:t>&lt;&gt;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0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3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Thread needs to periodically</a:t>
            </a:r>
            <a:r>
              <a:rPr lang="en-US" baseline="0" dirty="0" smtClean="0"/>
              <a:t> call </a:t>
            </a:r>
            <a:r>
              <a:rPr lang="en-US" baseline="0" dirty="0" err="1" smtClean="0"/>
              <a:t>stop_token.stop_requested</a:t>
            </a:r>
            <a:r>
              <a:rPr lang="en-US" baseline="0" dirty="0" smtClean="0"/>
              <a:t>().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15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std::thread is destroyed while it’s not finished</a:t>
            </a:r>
            <a:r>
              <a:rPr lang="en-US" baseline="0" dirty="0"/>
              <a:t> yet (= still joinable), then std::terminate() is called. You need to join on it!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92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24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Very</a:t>
            </a:r>
            <a:r>
              <a:rPr lang="en-US" baseline="0" dirty="0" smtClean="0"/>
              <a:t> low-level primitives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063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0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Single-use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Basically a counter counting down with</a:t>
            </a:r>
            <a:r>
              <a:rPr lang="en-US" baseline="0" dirty="0" smtClean="0"/>
              <a:t> each thread arriving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Once counter reaches 0, the latch remains in a signaled state and all threads can continue.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1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4 </a:t>
            </a:r>
            <a:r>
              <a:rPr lang="en-US" baseline="0" dirty="0"/>
              <a:t>major new features</a:t>
            </a:r>
            <a:r>
              <a:rPr lang="en-US" baseline="0" dirty="0" smtClean="0"/>
              <a:t>!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Some smaller additions are not even in this list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presentation is to give a brief overview of the majority of new features in C++20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details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Other sessions at </a:t>
            </a:r>
            <a:r>
              <a:rPr lang="en-US" baseline="0" dirty="0" err="1" smtClean="0"/>
              <a:t>CppCon</a:t>
            </a:r>
            <a:r>
              <a:rPr lang="en-US" baseline="0" dirty="0" smtClean="0"/>
              <a:t> go deeper in on details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Ask questions at the end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1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40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27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134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default generates </a:t>
            </a:r>
            <a:r>
              <a:rPr lang="en-US" dirty="0" err="1"/>
              <a:t>memberwise</a:t>
            </a:r>
            <a:r>
              <a:rPr lang="en-US" dirty="0"/>
              <a:t> comparison for Point.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08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3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80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65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3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Identifiers with special meaning: override, final</a:t>
            </a:r>
          </a:p>
          <a:p>
            <a:r>
              <a:rPr lang="en-US" dirty="0"/>
              <a:t>Can be used as object/function names, but have special meaning in specific contexts.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31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CTRE = Compile Time Regular Expression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83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17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82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defined literals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54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69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years = 365.2425 days (the average length of a Gregorian year)</a:t>
            </a:r>
          </a:p>
          <a:p>
            <a:r>
              <a:rPr lang="en-US" dirty="0"/>
              <a:t>months = 30.436875 days (exactly 1/12 of years).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24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Clock = starting point (epoch) and a tick rate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46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sys_time</a:t>
            </a:r>
            <a:r>
              <a:rPr lang="en-US" dirty="0" smtClean="0"/>
              <a:t> defines a </a:t>
            </a:r>
            <a:r>
              <a:rPr lang="en-US" dirty="0" err="1" smtClean="0"/>
              <a:t>time_point</a:t>
            </a:r>
            <a:r>
              <a:rPr lang="en-US" dirty="0" smtClean="0"/>
              <a:t> for the </a:t>
            </a:r>
            <a:r>
              <a:rPr lang="en-US" dirty="0" err="1" smtClean="0"/>
              <a:t>system_clock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67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3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3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65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99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846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42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500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760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6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570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12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access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GetWelcomeHelper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from outside module.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If module defines preprocessor</a:t>
            </a:r>
            <a:r>
              <a:rPr lang="en-US" sz="1200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defines, these are not visible outside the module.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25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60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74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5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printf</a:t>
            </a:r>
            <a:r>
              <a:rPr lang="en-US" dirty="0"/>
              <a:t>() only supports left and right alignment.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87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54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89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format() </a:t>
            </a:r>
            <a:r>
              <a:rPr lang="en-US" dirty="0" smtClean="0">
                <a:sym typeface="Wingdings" panose="05000000000000000000" pitchFamily="2" charset="2"/>
              </a:rPr>
              <a:t>creates a new string</a:t>
            </a:r>
          </a:p>
          <a:p>
            <a:pPr marL="171450" indent="-1714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format_to</a:t>
            </a:r>
            <a:r>
              <a:rPr lang="en-US" dirty="0" smtClean="0">
                <a:sym typeface="Wingdings" panose="05000000000000000000" pitchFamily="2" charset="2"/>
              </a:rPr>
              <a:t>()  writes results to a pre-existing buffer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22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Feature test macro: __</a:t>
            </a:r>
            <a:r>
              <a:rPr lang="en-US" dirty="0" err="1"/>
              <a:t>cpp_lib_math_constants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14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 trick here is to use a default value for the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smtClean="0"/>
              <a:t>parameter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source_location</a:t>
            </a:r>
            <a:r>
              <a:rPr lang="en-US" dirty="0" smtClean="0"/>
              <a:t>::current() is evaluated at the call side!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3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07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41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44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49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67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1194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818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 b="1" i="1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fld id="{047E157E-8DCB-4F70-A0AF-5EB586A91DD4}" type="datetime1">
              <a:rPr lang="en-US" smtClean="0"/>
              <a:pPr algn="ctr"/>
              <a:t>9/25/2019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9/25/2019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563525" y="2235543"/>
            <a:ext cx="5378551" cy="672414"/>
          </a:xfrm>
        </p:spPr>
        <p:txBody>
          <a:bodyPr wrap="square" lIns="137160" tIns="109728" rIns="137160" bIns="109728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  <a:defRPr lang="en-US" sz="2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solidFill>
                  <a:srgbClr val="FFFFFF"/>
                </a:solidFill>
              </a:defRPr>
            </a:lvl5pPr>
          </a:lstStyle>
          <a:p>
            <a:pPr marL="0" lvl="0" indent="0" algn="l" defTabSz="672118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1931" y="1130664"/>
            <a:ext cx="2890985" cy="2882172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37160" tIns="109728" rIns="137160" bIns="109728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29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91408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7531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48" y="1563130"/>
            <a:ext cx="7395504" cy="1344828"/>
          </a:xfrm>
        </p:spPr>
        <p:txBody>
          <a:bodyPr lIns="68580" tIns="34290" rIns="68580" bIns="34290"/>
          <a:lstStyle>
            <a:lvl1pPr>
              <a:defRPr sz="35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849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bg1"/>
            </a:gs>
            <a:gs pos="75000">
              <a:schemeClr val="bg1"/>
            </a:gs>
            <a:gs pos="100000">
              <a:srgbClr val="FF820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4" descr="C:\Program Files\Microsoft Resource DVD Artwork\DVD_ART\Artwork_Imagery\Shapes and Graphics\Line\faded white line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48121"/>
            <a:ext cx="7652766" cy="19029"/>
          </a:xfrm>
          <a:prstGeom prst="rect">
            <a:avLst/>
          </a:prstGeom>
          <a:noFill/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2724150"/>
            <a:ext cx="8794062" cy="1117470"/>
          </a:xfrm>
          <a:prstGeom prst="rect">
            <a:avLst/>
          </a:prstGeom>
          <a:effectLst/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0" b="1" i="1" u="none" strike="noStrike" kern="1200" cap="none" spc="-642" normalizeH="0" baseline="0" noProof="0" dirty="0">
                <a:ln w="11430">
                  <a:solidFill>
                    <a:srgbClr val="88A17B">
                      <a:lumMod val="5000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536790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1173" y="4881890"/>
            <a:ext cx="572826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AEE0D2A-EEC8-45D6-A9AB-6258958F4280}" type="slidenum">
              <a:rPr lang="en-US" sz="1050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 algn="r"/>
              <a:t>‹#›</a:t>
            </a:fld>
            <a:endParaRPr lang="en-US" sz="1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/>
        </p:blipFill>
        <p:spPr>
          <a:xfrm>
            <a:off x="7772400" y="0"/>
            <a:ext cx="1371599" cy="342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FCF9F07-3BC7-4570-B054-79111B0A380C}" type="datetime1">
              <a:rPr kumimoji="0" lang="en-US" smtClean="0"/>
              <a:pPr/>
              <a:t>9/25/2019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71550"/>
            <a:ext cx="4343400" cy="4038600"/>
          </a:xfrm>
        </p:spPr>
        <p:txBody>
          <a:bodyPr/>
          <a:lstStyle/>
          <a:p>
            <a:pPr lvl="0" eaLnBrk="1" latinLnBrk="1" hangingPunct="1"/>
            <a:r>
              <a:rPr lang="en-US" dirty="0"/>
              <a:t>Click to edit Master text styles</a:t>
            </a:r>
          </a:p>
          <a:p>
            <a:pPr lvl="1" eaLnBrk="1" latinLnBrk="1" hangingPunct="1"/>
            <a:r>
              <a:rPr lang="en-US" dirty="0"/>
              <a:t>Second level</a:t>
            </a:r>
          </a:p>
          <a:p>
            <a:pPr lvl="2" eaLnBrk="1" latinLnBrk="1" hangingPunct="1"/>
            <a:r>
              <a:rPr lang="en-US" dirty="0"/>
              <a:t>Third level</a:t>
            </a:r>
          </a:p>
          <a:p>
            <a:pPr lvl="3" eaLnBrk="1" latinLnBrk="1" hangingPunct="1"/>
            <a:r>
              <a:rPr lang="en-US" dirty="0"/>
              <a:t>Fourth level</a:t>
            </a:r>
          </a:p>
          <a:p>
            <a:pPr lvl="4" eaLnBrk="1" latinLnBrk="1" hangingPunct="1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0" y="971550"/>
            <a:ext cx="4222899" cy="4038599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9/25/2019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6DFADB5D-B7A0-47E3-AD2D-B1A6F8614213}" type="datetime1">
              <a:rPr kumimoji="0" lang="en-US" smtClean="0"/>
              <a:pPr/>
              <a:t>9/25/2019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72968126-03FC-49C0-B9B8-2B561CCC3D90}" type="datetime1">
              <a:rPr kumimoji="0" lang="en-US" smtClean="0"/>
              <a:pPr/>
              <a:t>9/25/2019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/>
          <a:p>
            <a:fld id="{F49A8198-4617-485E-9585-4840B69DBBA6}" type="datetime1">
              <a:rPr kumimoji="0" lang="en-US" smtClean="0"/>
              <a:pPr/>
              <a:t>9/25/2019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771287"/>
            <a:ext cx="533400" cy="183357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200" y="982980"/>
            <a:ext cx="8991600" cy="40271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Click to 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  <a:p>
            <a:pPr lvl="3" eaLnBrk="1" latinLnBrk="1" hangingPunct="1"/>
            <a:r>
              <a:rPr kumimoji="0" lang="en-US" dirty="0"/>
              <a:t>Fourth level</a:t>
            </a:r>
          </a:p>
          <a:p>
            <a:pPr lvl="4" eaLnBrk="1" latinLnBrk="1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4295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777241"/>
            <a:ext cx="9144000" cy="85725"/>
          </a:xfrm>
          <a:prstGeom prst="rect">
            <a:avLst/>
          </a:prstGeom>
          <a:solidFill>
            <a:srgbClr val="FF82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eaLnBrk="1" latinLnBrk="1" hangingPunct="1"/>
            <a:r>
              <a:rPr kumimoji="0"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Segoe UI Semibold" pitchFamily="34" charset="0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gregoire@nikon.co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wiley.com/en-us/Professional+C++,+4th+Edition-p-9781119421306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ecpp.org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apress.com/gp/book/9781484249222" TargetMode="External"/><Relationship Id="rId10" Type="http://schemas.openxmlformats.org/officeDocument/2006/relationships/image" Target="../media/image9.jpg"/><Relationship Id="rId4" Type="http://schemas.openxmlformats.org/officeDocument/2006/relationships/hyperlink" Target="http://www.apress.com/9781484218754" TargetMode="Externa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6200" y="378691"/>
            <a:ext cx="8991600" cy="1659659"/>
          </a:xfrm>
        </p:spPr>
        <p:txBody>
          <a:bodyPr anchor="t">
            <a:noAutofit/>
          </a:bodyPr>
          <a:lstStyle/>
          <a:p>
            <a:pPr defTabSz="914363">
              <a:lnSpc>
                <a:spcPct val="90000"/>
              </a:lnSpc>
              <a:spcBef>
                <a:spcPts val="0"/>
              </a:spcBef>
              <a:buSzPct val="90000"/>
            </a:pPr>
            <a:r>
              <a:rPr lang="en-US" sz="4600" cap="none" dirty="0">
                <a:solidFill>
                  <a:schemeClr val="tx1"/>
                </a:solidFill>
                <a:ea typeface="Segoe UI Black" panose="020B0A02040204020203" pitchFamily="34" charset="0"/>
                <a:cs typeface="Segoe UI Semibold" panose="020B0702040204020203" pitchFamily="34" charset="0"/>
              </a:rPr>
              <a:t>C++20: </a:t>
            </a:r>
            <a:r>
              <a:rPr lang="en-US" sz="4600" cap="none" dirty="0">
                <a:solidFill>
                  <a:schemeClr val="tx1"/>
                </a:solidFill>
                <a:latin typeface="Segoe UI Light"/>
              </a:rPr>
              <a:t>What’s in it for you?</a:t>
            </a:r>
            <a:endParaRPr lang="en-US" sz="4600" cap="none" dirty="0">
              <a:solidFill>
                <a:schemeClr val="tx1"/>
              </a:solidFill>
              <a:latin typeface="Segoe UI Ligh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4551524"/>
            <a:ext cx="2209800" cy="5143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lang="en-US" sz="2000" kern="1200" smtClean="0">
                <a:solidFill>
                  <a:srgbClr val="FFFFFF"/>
                </a:solidFill>
                <a:latin typeface="Segoe UI Light" pitchFamily="34" charset="0"/>
                <a:ea typeface="+mn-ea"/>
                <a:cs typeface="+mn-cs"/>
              </a:defRPr>
            </a:lvl1pPr>
            <a:extLst/>
          </a:lstStyle>
          <a:p>
            <a:pPr algn="ctr"/>
            <a:r>
              <a:rPr lang="en-US" sz="1800" dirty="0"/>
              <a:t>September 18</a:t>
            </a:r>
            <a:r>
              <a:rPr lang="en-US" sz="1800" baseline="30000" dirty="0"/>
              <a:t>th</a:t>
            </a:r>
            <a:r>
              <a:rPr lang="en-US" sz="1800" dirty="0"/>
              <a:t> 2019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BC8470-838D-4363-A52A-0AB38EBBFBD1}"/>
              </a:ext>
            </a:extLst>
          </p:cNvPr>
          <p:cNvSpPr txBox="1">
            <a:spLocks/>
          </p:cNvSpPr>
          <p:nvPr/>
        </p:nvSpPr>
        <p:spPr>
          <a:xfrm>
            <a:off x="5715000" y="2972917"/>
            <a:ext cx="2477542" cy="12440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3200" kern="1200">
                <a:gradFill>
                  <a:gsLst>
                    <a:gs pos="0">
                      <a:schemeClr val="accent1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Marc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</a:rPr>
              <a:t>Grégoire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</a:rPr>
              <a:t>Software Architect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Segoe UI Light"/>
                <a:hlinkClick r:id="rId3"/>
              </a:rPr>
              <a:t>marc.gregoire@nikon.com</a:t>
            </a:r>
            <a:r>
              <a:rPr lang="en-US" sz="1400" dirty="0">
                <a:solidFill>
                  <a:schemeClr val="tx1"/>
                </a:solidFill>
                <a:latin typeface="Segoe UI Light"/>
              </a:rPr>
              <a:t> </a:t>
            </a:r>
          </a:p>
        </p:txBody>
      </p:sp>
      <p:pic>
        <p:nvPicPr>
          <p:cNvPr id="12" name="Picture 2" descr="G:\Data\Documents\Pictures\ms meet.png">
            <a:extLst>
              <a:ext uri="{FF2B5EF4-FFF2-40B4-BE49-F238E27FC236}">
                <a16:creationId xmlns:a16="http://schemas.microsoft.com/office/drawing/2014/main" id="{F730C29E-C64C-4749-934C-8468FA20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29108"/>
            <a:ext cx="2057400" cy="2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G:\Data\Documents\Pictures\Nikon_LOGO_25mm_300dpi_295x295px.jpg">
            <a:extLst>
              <a:ext uri="{FF2B5EF4-FFF2-40B4-BE49-F238E27FC236}">
                <a16:creationId xmlns:a16="http://schemas.microsoft.com/office/drawing/2014/main" id="{27DF764D-7556-4BF5-8A16-AC998925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80" y="2972917"/>
            <a:ext cx="665633" cy="6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24" y="3763129"/>
            <a:ext cx="1060343" cy="427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5B21C-AF50-4FC3-BA31-B47197BB2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67" y="2375933"/>
            <a:ext cx="3769666" cy="1884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“import” header files, e.g.: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Implicitly turns the 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/>
              <a:t> header into a module</a:t>
            </a:r>
          </a:p>
          <a:p>
            <a:pPr lvl="1"/>
            <a:r>
              <a:rPr lang="en-US" dirty="0"/>
              <a:t>Improves build throughput, as 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/>
              <a:t> will then be processed only once</a:t>
            </a:r>
          </a:p>
          <a:p>
            <a:pPr lvl="1"/>
            <a:r>
              <a:rPr lang="en-US" dirty="0"/>
              <a:t>Comparable to precompiled header files (PCH)</a:t>
            </a:r>
          </a:p>
        </p:txBody>
      </p:sp>
    </p:spTree>
    <p:extLst>
      <p:ext uri="{BB962C8B-B14F-4D97-AF65-F5344CB8AC3E}">
        <p14:creationId xmlns:p14="http://schemas.microsoft.com/office/powerpoint/2010/main" val="168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486E1-774F-4BD0-B592-98E7FEFCB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7C0EF7-B3C2-41E7-85E4-6F1AB5CB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</p:spTree>
    <p:extLst>
      <p:ext uri="{BB962C8B-B14F-4D97-AF65-F5344CB8AC3E}">
        <p14:creationId xmlns:p14="http://schemas.microsoft.com/office/powerpoint/2010/main" val="33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What’s a range?</a:t>
            </a:r>
          </a:p>
          <a:p>
            <a:pPr lvl="1"/>
            <a:r>
              <a:rPr lang="en-US" dirty="0"/>
              <a:t>An object referring to a sequence/range of elements</a:t>
            </a:r>
          </a:p>
          <a:p>
            <a:pPr lvl="1"/>
            <a:r>
              <a:rPr lang="en-US" dirty="0"/>
              <a:t>Similar to a begin/end iterator pair, but not replace them</a:t>
            </a:r>
          </a:p>
          <a:p>
            <a:r>
              <a:rPr lang="en-US" dirty="0"/>
              <a:t>Why ranges?</a:t>
            </a:r>
          </a:p>
          <a:p>
            <a:pPr lvl="1"/>
            <a:r>
              <a:rPr lang="en-US" dirty="0"/>
              <a:t>Provide nicer and easier to read syntax: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data{ 11, 22, 33 };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sort(begin(data), end(data));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sort(data);</a:t>
            </a:r>
          </a:p>
          <a:p>
            <a:pPr lvl="1"/>
            <a:r>
              <a:rPr lang="en-US" dirty="0"/>
              <a:t>Eliminate mismatching begin/end iterators</a:t>
            </a:r>
          </a:p>
          <a:p>
            <a:pPr lvl="1"/>
            <a:r>
              <a:rPr lang="en-US" dirty="0"/>
              <a:t>Allows “range adaptors” to lazily transform/filter underlying sequences of elements</a:t>
            </a:r>
          </a:p>
        </p:txBody>
      </p:sp>
    </p:spTree>
    <p:extLst>
      <p:ext uri="{BB962C8B-B14F-4D97-AF65-F5344CB8AC3E}">
        <p14:creationId xmlns:p14="http://schemas.microsoft.com/office/powerpoint/2010/main" val="38592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</a:t>
            </a:r>
            <a:r>
              <a:rPr lang="en-US" dirty="0" smtClean="0"/>
              <a:t>two </a:t>
            </a:r>
            <a:r>
              <a:rPr lang="en-US" dirty="0"/>
              <a:t>core components:</a:t>
            </a:r>
          </a:p>
          <a:p>
            <a:pPr lvl="1"/>
            <a:r>
              <a:rPr lang="en-US" b="1" dirty="0"/>
              <a:t>Views</a:t>
            </a:r>
            <a:r>
              <a:rPr lang="en-US" dirty="0"/>
              <a:t>: range adaptors: lazily evaluated, non-owning, non-mutating</a:t>
            </a:r>
          </a:p>
          <a:p>
            <a:pPr lvl="1"/>
            <a:r>
              <a:rPr lang="en-US" b="1" dirty="0" smtClean="0"/>
              <a:t>Algorithms</a:t>
            </a:r>
            <a:r>
              <a:rPr lang="en-US" dirty="0"/>
              <a:t>: all Standard Library algorithms accepting ranges instead of iterator pairs</a:t>
            </a:r>
          </a:p>
          <a:p>
            <a:pPr lvl="1"/>
            <a:r>
              <a:rPr lang="en-US" dirty="0"/>
              <a:t>Views </a:t>
            </a:r>
            <a:r>
              <a:rPr lang="en-US" dirty="0" smtClean="0"/>
              <a:t>can be </a:t>
            </a:r>
            <a:r>
              <a:rPr lang="en-US" dirty="0"/>
              <a:t>chained using pipes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|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chaining views: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data{ 1, 2, 3, 4, 5, 6, 7, 8, 9, 10 };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data | views::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% 2 == 1; })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| views::transform([](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});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result == {"2","4","6","8","10"};</a:t>
            </a:r>
          </a:p>
          <a:p>
            <a:pPr lvl="1"/>
            <a:r>
              <a:rPr lang="en-US" b="1" dirty="0"/>
              <a:t>Note</a:t>
            </a:r>
            <a:r>
              <a:rPr lang="en-US" dirty="0"/>
              <a:t>: all lazily executed: nothing is done until you iterate over </a:t>
            </a:r>
            <a:r>
              <a:rPr lang="en-US" dirty="0" smtClean="0">
                <a:latin typeface="Consolas" panose="020B0609020204030204" pitchFamily="49" charset="0"/>
              </a:rPr>
              <a:t>result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 filtering and transforming chain of range adaptors: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= accumulate(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 |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view::transform([](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}) |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view::take(10),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view::</a:t>
            </a:r>
            <a:r>
              <a:rPr lang="en-US" dirty="0" err="1">
                <a:latin typeface="Consolas" panose="020B0609020204030204" pitchFamily="49" charset="0"/>
              </a:rPr>
              <a:t>ints</a:t>
            </a:r>
            <a:r>
              <a:rPr lang="en-US" dirty="0">
                <a:latin typeface="Consolas" panose="020B0609020204030204" pitchFamily="49" charset="0"/>
              </a:rPr>
              <a:t>(1)</a:t>
            </a:r>
            <a:r>
              <a:rPr lang="en-US" dirty="0"/>
              <a:t> lazily generates an infinite sequence of integers</a:t>
            </a:r>
          </a:p>
          <a:p>
            <a:pPr lvl="1"/>
            <a:r>
              <a:rPr lang="en-US" dirty="0"/>
              <a:t>this is lazily squared</a:t>
            </a:r>
          </a:p>
          <a:p>
            <a:pPr lvl="1"/>
            <a:r>
              <a:rPr lang="en-US" dirty="0"/>
              <a:t>And finally we only take the first 10 elements of the infinite sequence and accumulate these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81199-8A0A-466B-B19A-419C98FEC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92842-A59A-4BD2-B7D9-8D212781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</p:spTree>
    <p:extLst>
      <p:ext uri="{BB962C8B-B14F-4D97-AF65-F5344CB8AC3E}">
        <p14:creationId xmlns:p14="http://schemas.microsoft.com/office/powerpoint/2010/main" val="24313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Coroutines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coroutine?</a:t>
            </a:r>
          </a:p>
          <a:p>
            <a:pPr lvl="1"/>
            <a:r>
              <a:rPr lang="en-US" dirty="0"/>
              <a:t>A function,</a:t>
            </a:r>
          </a:p>
          <a:p>
            <a:pPr lvl="1"/>
            <a:r>
              <a:rPr lang="en-US" dirty="0"/>
              <a:t>with one of the following:</a:t>
            </a:r>
          </a:p>
          <a:p>
            <a:pPr lvl="2"/>
            <a:r>
              <a:rPr lang="en-US" b="1" dirty="0" err="1">
                <a:latin typeface="Consolas" panose="020B0609020204030204" pitchFamily="49" charset="0"/>
              </a:rPr>
              <a:t>co_await</a:t>
            </a:r>
            <a:r>
              <a:rPr lang="en-US" b="1" dirty="0"/>
              <a:t>:</a:t>
            </a:r>
            <a:r>
              <a:rPr lang="en-US" dirty="0"/>
              <a:t> suspends evaluation of a coroutine while waiting for a computation to finish</a:t>
            </a:r>
          </a:p>
          <a:p>
            <a:pPr lvl="2"/>
            <a:r>
              <a:rPr lang="en-US" b="1" dirty="0" err="1">
                <a:latin typeface="Consolas" panose="020B0609020204030204" pitchFamily="49" charset="0"/>
              </a:rPr>
              <a:t>co_return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from a coroutine (just return is not allowed)</a:t>
            </a:r>
          </a:p>
          <a:p>
            <a:pPr lvl="2"/>
            <a:r>
              <a:rPr lang="en-US" b="1" dirty="0" err="1">
                <a:latin typeface="Consolas" panose="020B0609020204030204" pitchFamily="49" charset="0"/>
              </a:rPr>
              <a:t>co_yield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 value from a coroutine back to the caller, and </a:t>
            </a:r>
            <a:r>
              <a:rPr lang="en-US" dirty="0" smtClean="0"/>
              <a:t>suspends </a:t>
            </a:r>
            <a:r>
              <a:rPr lang="en-US" dirty="0"/>
              <a:t>the coroutine, subsequently calling the coroutine again continues its execution</a:t>
            </a:r>
          </a:p>
          <a:p>
            <a:pPr lvl="2"/>
            <a:r>
              <a:rPr lang="en-US" dirty="0"/>
              <a:t>a range-based </a:t>
            </a:r>
            <a:r>
              <a:rPr lang="en-US" b="1" dirty="0">
                <a:latin typeface="Consolas" panose="020B0609020204030204" pitchFamily="49" charset="0"/>
              </a:rPr>
              <a:t>for </a:t>
            </a:r>
            <a:r>
              <a:rPr lang="en-US" b="1" dirty="0" err="1">
                <a:latin typeface="Consolas" panose="020B0609020204030204" pitchFamily="49" charset="0"/>
              </a:rPr>
              <a:t>co_await</a:t>
            </a:r>
            <a:r>
              <a:rPr lang="en-US" dirty="0"/>
              <a:t> loop: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(for-range-declaration : expression) statement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5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Coroutines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coroutines used for?</a:t>
            </a:r>
          </a:p>
          <a:p>
            <a:pPr lvl="1"/>
            <a:r>
              <a:rPr lang="en-US" dirty="0"/>
              <a:t>They simplify implementing:</a:t>
            </a:r>
          </a:p>
          <a:p>
            <a:pPr lvl="2"/>
            <a:r>
              <a:rPr lang="en-US" dirty="0"/>
              <a:t>Generators</a:t>
            </a:r>
          </a:p>
          <a:p>
            <a:pPr lvl="2"/>
            <a:r>
              <a:rPr lang="en-US" dirty="0"/>
              <a:t>Asynchronous I/O</a:t>
            </a:r>
          </a:p>
          <a:p>
            <a:pPr lvl="2"/>
            <a:r>
              <a:rPr lang="en-US" dirty="0"/>
              <a:t>Lazy computations</a:t>
            </a:r>
          </a:p>
          <a:p>
            <a:pPr lvl="2"/>
            <a:r>
              <a:rPr lang="en-US" dirty="0"/>
              <a:t>Event driven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Coroutines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C++20 contains language additions to support coroutines</a:t>
            </a:r>
          </a:p>
          <a:p>
            <a:r>
              <a:rPr lang="en-US" dirty="0"/>
              <a:t>Standard Library does not yet include helper classes such as generators</a:t>
            </a:r>
          </a:p>
          <a:p>
            <a:r>
              <a:rPr lang="en-US" dirty="0"/>
              <a:t>Visual C++ includes experimental helper classes, for 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std::experimental::generator&lt;T&gt;</a:t>
            </a:r>
          </a:p>
        </p:txBody>
      </p:sp>
    </p:spTree>
    <p:extLst>
      <p:ext uri="{BB962C8B-B14F-4D97-AF65-F5344CB8AC3E}">
        <p14:creationId xmlns:p14="http://schemas.microsoft.com/office/powerpoint/2010/main" val="39802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Marc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Grégoire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Belgium</a:t>
            </a:r>
          </a:p>
          <a:p>
            <a:r>
              <a:rPr lang="en-US" dirty="0"/>
              <a:t>Software architect for Nikon Metrology</a:t>
            </a:r>
          </a:p>
          <a:p>
            <a:endParaRPr lang="en-US" dirty="0"/>
          </a:p>
          <a:p>
            <a:r>
              <a:rPr lang="en-US" dirty="0"/>
              <a:t>Microsoft VC++ MVP</a:t>
            </a:r>
          </a:p>
          <a:p>
            <a:r>
              <a:rPr lang="en-US" dirty="0"/>
              <a:t>Microsoft Extended Experts Team member</a:t>
            </a:r>
          </a:p>
          <a:p>
            <a:endParaRPr lang="en-US" dirty="0"/>
          </a:p>
          <a:p>
            <a:r>
              <a:rPr lang="en-US" dirty="0"/>
              <a:t>Author of </a:t>
            </a:r>
            <a:r>
              <a:rPr lang="en-US" dirty="0">
                <a:hlinkClick r:id="rId3"/>
              </a:rPr>
              <a:t>Professional C++, 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, 3</a:t>
            </a:r>
            <a:r>
              <a:rPr lang="en-US" baseline="30000" dirty="0">
                <a:hlinkClick r:id="rId3"/>
              </a:rPr>
              <a:t>rd</a:t>
            </a:r>
            <a:r>
              <a:rPr lang="en-US" dirty="0">
                <a:hlinkClick r:id="rId3"/>
              </a:rPr>
              <a:t> and 4</a:t>
            </a:r>
            <a:r>
              <a:rPr lang="en-US" baseline="30000" dirty="0">
                <a:hlinkClick r:id="rId3"/>
              </a:rPr>
              <a:t>th</a:t>
            </a:r>
            <a:r>
              <a:rPr lang="en-US" dirty="0">
                <a:hlinkClick r:id="rId3"/>
              </a:rPr>
              <a:t> Edition</a:t>
            </a:r>
            <a:endParaRPr lang="en-US" dirty="0"/>
          </a:p>
          <a:p>
            <a:r>
              <a:rPr lang="en-US" dirty="0"/>
              <a:t>Co-author of </a:t>
            </a:r>
            <a:r>
              <a:rPr lang="en-US" dirty="0">
                <a:hlinkClick r:id="rId4"/>
              </a:rPr>
              <a:t>C++ Standard Library Quick Reference</a:t>
            </a:r>
            <a:br>
              <a:rPr lang="en-US" dirty="0">
                <a:hlinkClick r:id="rId4"/>
              </a:rPr>
            </a:br>
            <a:r>
              <a:rPr lang="en-US" dirty="0"/>
              <a:t>&amp; </a:t>
            </a:r>
            <a:r>
              <a:rPr lang="en-US" dirty="0">
                <a:hlinkClick r:id="rId5"/>
              </a:rPr>
              <a:t>C++17 Standard Library Quick Reference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Founder of the </a:t>
            </a:r>
            <a:r>
              <a:rPr lang="en-US" dirty="0">
                <a:hlinkClick r:id="rId6"/>
              </a:rPr>
              <a:t>Belgian C++ Users Group</a:t>
            </a:r>
            <a:r>
              <a:rPr lang="en-US" dirty="0"/>
              <a:t> (</a:t>
            </a:r>
            <a:r>
              <a:rPr lang="en-US" dirty="0" err="1"/>
              <a:t>BeCPP</a:t>
            </a:r>
            <a:r>
              <a:rPr lang="en-US" dirty="0"/>
              <a:t>)</a:t>
            </a:r>
          </a:p>
        </p:txBody>
      </p:sp>
      <p:pic>
        <p:nvPicPr>
          <p:cNvPr id="4" name="Picture 3" descr="G:\Data\Documents\Pictures\Nikon_LOGO_25mm_300dpi_295x295p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16" y="924860"/>
            <a:ext cx="812848" cy="8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:\Data\Documents\Pictures\ms mee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39" y="2524922"/>
            <a:ext cx="2057400" cy="2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12" y="4530642"/>
            <a:ext cx="1762701" cy="4007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90500" y="1885950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0500" y="2952750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" y="4324350"/>
            <a:ext cx="8763000" cy="0"/>
          </a:xfrm>
          <a:prstGeom prst="line">
            <a:avLst/>
          </a:prstGeom>
          <a:ln>
            <a:solidFill>
              <a:srgbClr val="FF8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56" y="3105150"/>
            <a:ext cx="853905" cy="1067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90" y="1991532"/>
            <a:ext cx="1060343" cy="427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05150"/>
            <a:ext cx="699743" cy="10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Coroutines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(VC++):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experimental::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generator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GetSequenceGenerator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numberOfValues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startValue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</a:rPr>
              <a:t>numberOfValues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to_time_t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::now());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ctime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(&amp;t);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co_yield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gen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GetSequenceGenerator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(10, 5);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&amp; value : gen)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 (Press enter for next value)"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cin.ignore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55C67-F67F-47F9-B9C0-5B85AF6A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57" y="2349849"/>
            <a:ext cx="1958340" cy="231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EB7DE-BD19-4224-A918-DE8DBE942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57" y="2349849"/>
            <a:ext cx="1958340" cy="2316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C064B-7ACD-40AB-81E6-07BB91777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657" y="2349849"/>
            <a:ext cx="1958340" cy="231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E35AC-D11A-4901-A99E-49BF27769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657" y="2349849"/>
            <a:ext cx="1958340" cy="2316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B9DB7-7B1F-484B-BB70-888966143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657" y="2349849"/>
            <a:ext cx="1958340" cy="2316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11D49-2F08-4888-AF1C-2524979F2D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657" y="2349849"/>
            <a:ext cx="195834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8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46351-B8DB-4A8B-B8CE-08011B140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3CA19B-903A-4579-A6AA-B1BD72B9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31121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that can be attached to class templates and function templates to constraint the template arguments</a:t>
            </a:r>
          </a:p>
          <a:p>
            <a:r>
              <a:rPr lang="en-US" dirty="0"/>
              <a:t>Predicates evaluated at compile time</a:t>
            </a:r>
          </a:p>
          <a:p>
            <a:r>
              <a:rPr lang="en-US" dirty="0"/>
              <a:t>Can contain multiple statements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 concept definition: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concept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Incrementable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x) { x++; ++x; };</a:t>
            </a:r>
          </a:p>
          <a:p>
            <a:r>
              <a:rPr lang="en-US" dirty="0"/>
              <a:t>Using this concept: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&lt;Incrementable T&gt;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Foo(T t);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Incrementable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Foo(T t);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Incrementable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fr-F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Incrementable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concept to require a </a:t>
            </a:r>
            <a:r>
              <a:rPr lang="en-US" dirty="0">
                <a:latin typeface="Consolas" panose="020B0609020204030204" pitchFamily="49" charset="0"/>
              </a:rPr>
              <a:t>size()</a:t>
            </a:r>
            <a:r>
              <a:rPr lang="en-US" dirty="0"/>
              <a:t> method </a:t>
            </a:r>
            <a:r>
              <a:rPr lang="en-US" dirty="0" smtClean="0"/>
              <a:t>returning a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endParaRPr lang="en-US" dirty="0"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concept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HasSize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x)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} -&gt;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convertible_to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75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concepts: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Incrementable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&amp;&amp;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Decrementable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Foo(T 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-320040">
              <a:lnSpc>
                <a:spcPct val="11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/>
              <a:t>Or: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Incr_Decrementable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Decrementable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Incr_Decrementable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T&gt;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Foo(T 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-320040">
              <a:lnSpc>
                <a:spcPct val="11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/>
              <a:t>The </a:t>
            </a:r>
            <a:r>
              <a:rPr lang="en-US" sz="2400" dirty="0"/>
              <a:t>Standard defines a whole collection of standard concepts:</a:t>
            </a:r>
          </a:p>
          <a:p>
            <a:pPr marL="594360" lvl="2" indent="-320040">
              <a:lnSpc>
                <a:spcPct val="11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000" dirty="0">
                <a:latin typeface="Consolas" panose="020B0609020204030204" pitchFamily="49" charset="0"/>
              </a:rPr>
              <a:t>s</a:t>
            </a:r>
            <a:r>
              <a:rPr lang="en-US" sz="2000" dirty="0" smtClean="0">
                <a:latin typeface="Consolas" panose="020B0609020204030204" pitchFamily="49" charset="0"/>
              </a:rPr>
              <a:t>ame</a:t>
            </a:r>
            <a:r>
              <a:rPr lang="en-US" sz="2000" dirty="0"/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derived_from</a:t>
            </a:r>
            <a:r>
              <a:rPr lang="en-US" sz="2000" dirty="0"/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convertible_to</a:t>
            </a:r>
            <a:r>
              <a:rPr lang="en-US" sz="2000" dirty="0"/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integral</a:t>
            </a:r>
            <a:r>
              <a:rPr lang="en-US" sz="2000" dirty="0"/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constructible</a:t>
            </a:r>
            <a:r>
              <a:rPr lang="en-US" sz="2000" dirty="0"/>
              <a:t>, …</a:t>
            </a:r>
          </a:p>
          <a:p>
            <a:pPr marL="594360" lvl="2" indent="-320040">
              <a:lnSpc>
                <a:spcPct val="110000"/>
              </a:lnSpc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000" dirty="0" smtClean="0">
                <a:latin typeface="Consolas" panose="020B0609020204030204" pitchFamily="49" charset="0"/>
              </a:rPr>
              <a:t>sortable</a:t>
            </a:r>
            <a:r>
              <a:rPr lang="en-US" sz="2000" dirty="0"/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mergeable</a:t>
            </a:r>
            <a:r>
              <a:rPr lang="en-US" sz="2000" dirty="0"/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permutable</a:t>
            </a:r>
            <a:r>
              <a:rPr lang="en-US" sz="20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2761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help with compiler error message</a:t>
            </a:r>
          </a:p>
          <a:p>
            <a:r>
              <a:rPr lang="en-US" dirty="0"/>
              <a:t>Easier to read template error messages: e.g.: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Error: cannot call Foo() with Bar.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Note:  concept Incrementable&lt;Bar&gt; was not satisfied.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3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D141-9C04-4956-BFB1-FD0F24098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2C7ED-1A7D-4BB0-A2D9-AF8D8D7E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Changes</a:t>
            </a:r>
          </a:p>
        </p:txBody>
      </p:sp>
    </p:spTree>
    <p:extLst>
      <p:ext uri="{BB962C8B-B14F-4D97-AF65-F5344CB8AC3E}">
        <p14:creationId xmlns:p14="http://schemas.microsoft.com/office/powerpoint/2010/main" val="22492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[=, this] as Lambda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C++20, </a:t>
            </a:r>
            <a:r>
              <a:rPr lang="en-US" dirty="0">
                <a:latin typeface="Consolas" panose="020B0609020204030204" pitchFamily="49" charset="0"/>
              </a:rPr>
              <a:t>[=]</a:t>
            </a:r>
            <a:r>
              <a:rPr lang="en-US" dirty="0"/>
              <a:t> captures ‘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’ implicitly</a:t>
            </a:r>
          </a:p>
          <a:p>
            <a:r>
              <a:rPr lang="en-US" dirty="0"/>
              <a:t>Since C++20, you need to be explicit, so: </a:t>
            </a:r>
            <a:r>
              <a:rPr lang="en-US" dirty="0">
                <a:latin typeface="Consolas" panose="020B0609020204030204" pitchFamily="49" charset="0"/>
              </a:rPr>
              <a:t>[=, this]</a:t>
            </a:r>
          </a:p>
        </p:txBody>
      </p:sp>
    </p:spTree>
    <p:extLst>
      <p:ext uri="{BB962C8B-B14F-4D97-AF65-F5344CB8AC3E}">
        <p14:creationId xmlns:p14="http://schemas.microsoft.com/office/powerpoint/2010/main" val="22420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Use familiar template syntax with lambda expressions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T&gt;(T x) 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T&gt;(T* p) 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[]&lt;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T,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N&gt;(T (&amp;a)[N]) {</a:t>
            </a:r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dirty="0"/>
              <a:t>Motivation 1</a:t>
            </a:r>
          </a:p>
          <a:p>
            <a:pPr lvl="1"/>
            <a:r>
              <a:rPr lang="fr-FR" dirty="0"/>
              <a:t>Suppose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know the type of the </a:t>
            </a:r>
            <a:r>
              <a:rPr lang="fr-FR" dirty="0" err="1"/>
              <a:t>elements</a:t>
            </a:r>
            <a:r>
              <a:rPr lang="fr-FR" dirty="0"/>
              <a:t> in a </a:t>
            </a:r>
            <a:r>
              <a:rPr lang="fr-FR" dirty="0" err="1"/>
              <a:t>vector</a:t>
            </a:r>
            <a:r>
              <a:rPr lang="fr-FR" dirty="0"/>
              <a:t> (</a:t>
            </a:r>
            <a:r>
              <a:rPr lang="fr-FR" dirty="0" err="1"/>
              <a:t>pre</a:t>
            </a:r>
            <a:r>
              <a:rPr lang="fr-FR" dirty="0"/>
              <a:t> C++20):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C++20: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T&gt;(vector&lt;T&gt;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87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C++20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1" anchor="ctr">
            <a:normAutofit/>
          </a:bodyPr>
          <a:lstStyle/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4000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C++20 </a:t>
            </a:r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big!</a:t>
            </a: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Lots of new features!</a:t>
            </a: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038350"/>
            <a:ext cx="114316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dirty="0"/>
              <a:t>Motivation 2</a:t>
            </a:r>
          </a:p>
          <a:p>
            <a:pPr lvl="1"/>
            <a:r>
              <a:rPr lang="en-US" dirty="0"/>
              <a:t>Retrieve type of parameters of generic lambdas, e.g. to access static members or nested aliases </a:t>
            </a:r>
            <a:r>
              <a:rPr lang="fr-FR" dirty="0"/>
              <a:t>(</a:t>
            </a:r>
            <a:r>
              <a:rPr lang="fr-FR" dirty="0" err="1"/>
              <a:t>pre</a:t>
            </a:r>
            <a:r>
              <a:rPr lang="fr-FR" dirty="0"/>
              <a:t> C++20):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x) {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decay_t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(x)&gt;;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 copy = x;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T::static_function();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Iterator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T::iterator;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</a:p>
          <a:p>
            <a:pPr lvl="1"/>
            <a:r>
              <a:rPr lang="en-US" dirty="0"/>
              <a:t>With C++20: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[]&lt;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T&gt;(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T&amp; x) {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 copy = x;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T::static_function();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Iterator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T::iterator;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80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dirty="0"/>
              <a:t>Motivation 3</a:t>
            </a:r>
          </a:p>
          <a:p>
            <a:pPr lvl="1"/>
            <a:r>
              <a:rPr lang="en-US" dirty="0"/>
              <a:t>Perfect forwarding </a:t>
            </a:r>
            <a:r>
              <a:rPr lang="fr-FR" dirty="0"/>
              <a:t>(</a:t>
            </a:r>
            <a:r>
              <a:rPr lang="fr-FR" dirty="0" err="1"/>
              <a:t>pre</a:t>
            </a:r>
            <a:r>
              <a:rPr lang="fr-FR" dirty="0"/>
              <a:t> C++20):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&amp;&amp; ...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::forward&lt;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dirty="0"/>
              <a:t>With C++20: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...T&gt;(T&amp;&amp; ...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::forward&lt;T&gt;(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D942DF-D6F5-46D3-BBE6-CD9DE52FA21E}"/>
              </a:ext>
            </a:extLst>
          </p:cNvPr>
          <p:cNvSpPr/>
          <p:nvPr/>
        </p:nvSpPr>
        <p:spPr>
          <a:xfrm>
            <a:off x="3448877" y="3906907"/>
            <a:ext cx="2534479" cy="228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D942DF-D6F5-46D3-BBE6-CD9DE52FA21E}"/>
              </a:ext>
            </a:extLst>
          </p:cNvPr>
          <p:cNvSpPr/>
          <p:nvPr/>
        </p:nvSpPr>
        <p:spPr>
          <a:xfrm>
            <a:off x="1905001" y="2190750"/>
            <a:ext cx="762000" cy="228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Pack Expansion in Lambda Captures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fr-FR" sz="2400" dirty="0" err="1"/>
              <a:t>Pre</a:t>
            </a:r>
            <a:r>
              <a:rPr lang="fr-FR" sz="2400" dirty="0"/>
              <a:t>-C++20:</a:t>
            </a:r>
          </a:p>
          <a:p>
            <a:pPr lvl="1"/>
            <a:r>
              <a:rPr lang="en-US" dirty="0"/>
              <a:t>A simple-capture followed by an ellipsis is a pack expansion: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delay_invoke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...] {                  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✔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::invoke(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594360" lvl="2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init</a:t>
            </a:r>
            <a:r>
              <a:rPr lang="en-US" dirty="0"/>
              <a:t>-capture followed by an ellipsis is </a:t>
            </a:r>
            <a:r>
              <a:rPr lang="en-US" b="1" dirty="0"/>
              <a:t>ill-formed: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delay_invoke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::move(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)...]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❌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::invoke(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59436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4548809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Allowed in C++20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9871" y="3865661"/>
            <a:ext cx="10651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✔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2574" y="3073587"/>
            <a:ext cx="1676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well-formed: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105150"/>
            <a:ext cx="6781800" cy="18288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77875-57F7-4763-91C4-AA09C0BFD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5394E-B8AB-44DD-B0DB-13EF34C0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constexpr Changes</a:t>
            </a:r>
          </a:p>
        </p:txBody>
      </p:sp>
    </p:spTree>
    <p:extLst>
      <p:ext uri="{BB962C8B-B14F-4D97-AF65-F5344CB8AC3E}">
        <p14:creationId xmlns:p14="http://schemas.microsoft.com/office/powerpoint/2010/main" val="26412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constexpr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on virtual functions</a:t>
            </a:r>
          </a:p>
          <a:p>
            <a:pPr lvl="1"/>
            <a:r>
              <a:rPr lang="en-US" dirty="0"/>
              <a:t>A constexpr virtual function can override a non-constexpr function</a:t>
            </a:r>
          </a:p>
          <a:p>
            <a:pPr lvl="1"/>
            <a:r>
              <a:rPr lang="en-US" dirty="0"/>
              <a:t>A non-constexpr virtual function can override a constexpr function</a:t>
            </a:r>
          </a:p>
          <a:p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functions can now: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dynamic_cast</a:t>
            </a:r>
            <a:r>
              <a:rPr lang="en-US" dirty="0"/>
              <a:t>() and </a:t>
            </a:r>
            <a:r>
              <a:rPr lang="en-US" dirty="0" err="1"/>
              <a:t>typeid</a:t>
            </a:r>
            <a:endParaRPr lang="en-US" dirty="0"/>
          </a:p>
          <a:p>
            <a:pPr lvl="1"/>
            <a:r>
              <a:rPr lang="en-US" dirty="0"/>
              <a:t>do dynamic memory allocations</a:t>
            </a:r>
          </a:p>
          <a:p>
            <a:pPr lvl="1"/>
            <a:r>
              <a:rPr lang="en-US" dirty="0"/>
              <a:t>change the active member of a union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contain try/catch blocks</a:t>
            </a:r>
          </a:p>
          <a:p>
            <a:pPr lvl="2"/>
            <a:r>
              <a:rPr lang="en-US" dirty="0"/>
              <a:t>But throw statements are still not allowed</a:t>
            </a:r>
          </a:p>
          <a:p>
            <a:pPr lvl="2"/>
            <a:r>
              <a:rPr lang="en-US" dirty="0"/>
              <a:t>try/catch blocks are no-ops when evaluated in a constant context</a:t>
            </a:r>
          </a:p>
          <a:p>
            <a:pPr lvl="2"/>
            <a:r>
              <a:rPr lang="en-US" dirty="0"/>
              <a:t>Needed to enable constexpr std::vector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constexpr string &amp;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std::string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r>
              <a:rPr lang="en-US" dirty="0"/>
              <a:t> are now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</a:p>
          <a:p>
            <a:r>
              <a:rPr lang="en-US" dirty="0"/>
              <a:t>Needed to support </a:t>
            </a:r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reflection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5597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CC1E5-AF1F-47DE-BA1E-8DB48967E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DA9FF-DE2B-415D-9377-9E625130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Changes</a:t>
            </a:r>
          </a:p>
        </p:txBody>
      </p:sp>
    </p:spTree>
    <p:extLst>
      <p:ext uri="{BB962C8B-B14F-4D97-AF65-F5344CB8AC3E}">
        <p14:creationId xmlns:p14="http://schemas.microsoft.com/office/powerpoint/2010/main" val="11250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Atomic Smart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Are smart pointers (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/>
              <a:t>) </a:t>
            </a:r>
            <a:r>
              <a:rPr lang="en-US" dirty="0" smtClean="0"/>
              <a:t>thread safe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Yes</a:t>
            </a:r>
            <a:r>
              <a:rPr lang="en-US" dirty="0"/>
              <a:t>: the control block manipulation is thread safe </a:t>
            </a:r>
            <a:r>
              <a:rPr lang="en-US" dirty="0">
                <a:sym typeface="Wingdings" panose="05000000000000000000" pitchFamily="2" charset="2"/>
              </a:rPr>
              <a:t> guarantees the object is deleted exactly once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No</a:t>
            </a:r>
            <a:r>
              <a:rPr lang="en-US" dirty="0">
                <a:sym typeface="Wingdings" panose="05000000000000000000" pitchFamily="2" charset="2"/>
              </a:rPr>
              <a:t>: accessing the data is not thread-safe, one thread could be reading the data, while another thread could be storing new data</a:t>
            </a:r>
          </a:p>
          <a:p>
            <a:r>
              <a:rPr lang="en-US" dirty="0"/>
              <a:t>Could you make it thread-safe?</a:t>
            </a:r>
          </a:p>
          <a:p>
            <a:pPr lvl="1"/>
            <a:r>
              <a:rPr lang="en-US" dirty="0"/>
              <a:t>Manually use a mutex to protect access to the smart pointer</a:t>
            </a:r>
          </a:p>
          <a:p>
            <a:pPr lvl="1"/>
            <a:r>
              <a:rPr lang="en-US" dirty="0"/>
              <a:t>Use the global non-member atomic operations, such as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atomic_load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atomic_store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Error-prone, easy to accidently not use these global non-member atomic operations</a:t>
            </a:r>
          </a:p>
          <a:p>
            <a:pPr lvl="1"/>
            <a:r>
              <a:rPr lang="en-US" dirty="0"/>
              <a:t>C++20: </a:t>
            </a:r>
            <a:r>
              <a:rPr lang="en-US" dirty="0">
                <a:latin typeface="Consolas" panose="020B0609020204030204" pitchFamily="49" charset="0"/>
              </a:rPr>
              <a:t>atomic&lt;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&lt;T&gt;&gt;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atomic&lt;</a:t>
            </a:r>
            <a:r>
              <a:rPr lang="en-US" dirty="0" err="1">
                <a:latin typeface="Consolas" panose="020B0609020204030204" pitchFamily="49" charset="0"/>
              </a:rPr>
              <a:t>weak_ptr</a:t>
            </a:r>
            <a:r>
              <a:rPr lang="en-US" dirty="0">
                <a:latin typeface="Consolas" panose="020B0609020204030204" pitchFamily="49" charset="0"/>
              </a:rPr>
              <a:t>&lt;T&gt;&gt;</a:t>
            </a:r>
          </a:p>
          <a:p>
            <a:pPr lvl="2"/>
            <a:r>
              <a:rPr lang="en-US" dirty="0"/>
              <a:t>Might use a mutex internally</a:t>
            </a:r>
          </a:p>
          <a:p>
            <a:pPr lvl="2"/>
            <a:r>
              <a:rPr lang="en-US" dirty="0"/>
              <a:t>Global non-member atomic operations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79080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Atomic Smart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concurrent_stack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next;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atomic_shared_ptr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head;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// in C++11: remove "atomic_" and use special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// functions every time you touch head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&lt;snip&gt;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head.load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C++11: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atomic_load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(&amp;head)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(p &amp;&amp; p-&gt;t != </a:t>
            </a:r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 = p-&gt;next;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(move(p));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A170-DF00-491E-B3A3-6D77DB16095F}"/>
              </a:ext>
            </a:extLst>
          </p:cNvPr>
          <p:cNvSpPr txBox="1"/>
          <p:nvPr/>
        </p:nvSpPr>
        <p:spPr>
          <a:xfrm>
            <a:off x="3352800" y="2039362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(head);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push_front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p-&gt;t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p-&gt;next = head;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head.compare_exchange_weak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(p-&gt;next, p)){ 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C++11: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atomic_compare_exchange_weak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(&amp;head, &amp;p-&gt;next, p);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pop_front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head.load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(p &amp;&amp; 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head.compare_exchange_weak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(p, p-&gt;next)) { 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C++11: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atomic_compare_exchange_weak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(&amp;head, &amp;p, p-&gt;next);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D075C-9D19-48FF-B998-9FF7D4A0A1A3}"/>
              </a:ext>
            </a:extLst>
          </p:cNvPr>
          <p:cNvSpPr txBox="1"/>
          <p:nvPr/>
        </p:nvSpPr>
        <p:spPr>
          <a:xfrm>
            <a:off x="5715000" y="2218551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C++11: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atomic_load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(&amp;head)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9A52F-0E53-4D8F-B372-A25AB3F24A2F}"/>
              </a:ext>
            </a:extLst>
          </p:cNvPr>
          <p:cNvSpPr txBox="1"/>
          <p:nvPr/>
        </p:nvSpPr>
        <p:spPr>
          <a:xfrm>
            <a:off x="5029200" y="310515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C++11: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atomic_load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(&amp;head)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824740"/>
            <a:ext cx="265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(Example from </a:t>
            </a:r>
            <a:r>
              <a:rPr lang="en-US" sz="11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Herb Sutter’s </a:t>
            </a:r>
            <a:r>
              <a:rPr lang="en-US" sz="11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N4162 paper)</a:t>
            </a:r>
            <a:endParaRPr lang="en-US" sz="11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Joining &amp; Cancellable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jthread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&lt;thread&gt;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Supports cooperative </a:t>
            </a:r>
            <a:r>
              <a:rPr lang="en-US" dirty="0">
                <a:sym typeface="Wingdings" panose="05000000000000000000" pitchFamily="2" charset="2"/>
              </a:rPr>
              <a:t>cancellation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Automatically joins in the </a:t>
            </a:r>
            <a:r>
              <a:rPr lang="en-US" dirty="0" smtClean="0">
                <a:sym typeface="Wingdings" panose="05000000000000000000" pitchFamily="2" charset="2"/>
              </a:rPr>
              <a:t>destructor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Destructor calls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stop_source.request_stop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join()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82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Modules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Ranges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Coroutines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Concepts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Lambda Expression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[=, this]</a:t>
            </a:r>
            <a:r>
              <a:rPr lang="en-US" dirty="0"/>
              <a:t> as Lambda Capture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Templated</a:t>
            </a:r>
            <a:r>
              <a:rPr lang="en-US" dirty="0"/>
              <a:t> Lambda Expressions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Pack Expansion in Lambda Captures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virtual</a:t>
            </a:r>
            <a:r>
              <a:rPr lang="en-US" dirty="0"/>
              <a:t> functions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try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dynamic_cast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typeid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allocations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&amp; </a:t>
            </a:r>
            <a:r>
              <a:rPr lang="en-US" dirty="0">
                <a:latin typeface="Consolas" panose="020B0609020204030204" pitchFamily="49" charset="0"/>
              </a:rPr>
              <a:t>vector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Concurrency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Atomic Smart Pointers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Joining &amp; Cancellable </a:t>
            </a:r>
            <a:r>
              <a:rPr lang="en-US" dirty="0" smtClean="0"/>
              <a:t>Threads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C++20 Synchronization Library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Semaphores, efficient atomic waiting, latches, and barriers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atomic_ref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Designated Initializers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Spaceship Operator </a:t>
            </a:r>
            <a:r>
              <a:rPr lang="en-US" dirty="0">
                <a:latin typeface="Consolas" panose="020B0609020204030204" pitchFamily="49" charset="0"/>
              </a:rPr>
              <a:t>&lt;=&gt;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Range-based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Initializer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Non-Type Template </a:t>
            </a:r>
            <a:r>
              <a:rPr lang="en-US" dirty="0"/>
              <a:t>Parameters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[[likely]]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[[unlikely]]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Calendars &amp; </a:t>
            </a:r>
            <a:r>
              <a:rPr lang="en-US" dirty="0" err="1"/>
              <a:t>Timezones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::span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Feature Test Macros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&lt;version&gt;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Immediate Functions – </a:t>
            </a:r>
            <a:r>
              <a:rPr lang="en-US" dirty="0" err="1">
                <a:latin typeface="Consolas" panose="020B0609020204030204" pitchFamily="49" charset="0"/>
              </a:rPr>
              <a:t>consteval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constinit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Class </a:t>
            </a:r>
            <a:r>
              <a:rPr lang="en-US" dirty="0" err="1"/>
              <a:t>Enums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Directive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Text Formatting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Math Constants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source_location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[[</a:t>
            </a:r>
            <a:r>
              <a:rPr lang="en-US" dirty="0" err="1">
                <a:latin typeface="Consolas" panose="020B0609020204030204" pitchFamily="49" charset="0"/>
              </a:rPr>
              <a:t>nodiscard</a:t>
            </a:r>
            <a:r>
              <a:rPr lang="en-US" dirty="0">
                <a:latin typeface="Consolas" panose="020B0609020204030204" pitchFamily="49" charset="0"/>
              </a:rPr>
              <a:t>(reason)]]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Bit Operations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Small Standard Library </a:t>
            </a:r>
            <a:r>
              <a:rPr lang="en-US" dirty="0" smtClean="0"/>
              <a:t>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Joining &amp; Cancellable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Cancelling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&lt;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stop_token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std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::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stop_token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Supports </a:t>
            </a:r>
            <a:r>
              <a:rPr lang="en-US" dirty="0">
                <a:sym typeface="Wingdings" panose="05000000000000000000" pitchFamily="2" charset="2"/>
              </a:rPr>
              <a:t>actively checking for a stop </a:t>
            </a:r>
            <a:r>
              <a:rPr lang="en-US" dirty="0" smtClean="0">
                <a:sym typeface="Wingdings" panose="05000000000000000000" pitchFamily="2" charset="2"/>
              </a:rPr>
              <a:t>request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Can be used with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condition_variable_any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std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::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stop_source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Used to request a thread to stop </a:t>
            </a:r>
            <a:r>
              <a:rPr lang="en-US" dirty="0" smtClean="0">
                <a:sym typeface="Wingdings" panose="05000000000000000000" pitchFamily="2" charset="2"/>
              </a:rPr>
              <a:t>execution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Stop </a:t>
            </a:r>
            <a:r>
              <a:rPr lang="en-US" dirty="0">
                <a:sym typeface="Wingdings" panose="05000000000000000000" pitchFamily="2" charset="2"/>
              </a:rPr>
              <a:t>requests are visible to all associated </a:t>
            </a:r>
            <a:r>
              <a:rPr lang="en-US" dirty="0" err="1">
                <a:sym typeface="Wingdings" panose="05000000000000000000" pitchFamily="2" charset="2"/>
              </a:rPr>
              <a:t>stop_sources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stop_tokens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std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::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stop_callback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Callback is called when stop is requested on associated </a:t>
            </a:r>
            <a:r>
              <a:rPr lang="en-US" dirty="0" err="1" smtClean="0">
                <a:sym typeface="Wingdings" panose="05000000000000000000" pitchFamily="2" charset="2"/>
              </a:rPr>
              <a:t>stop_token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std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stop_callback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myCallback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myStopToken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[]{ /* … */ });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21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Joining &amp; Cancellable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Examples: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DoWorkPreCpp20()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::thread job([]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... Do something else 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(...)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rethrow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jthread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job([]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... Do something else 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jthread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destructor automatically calls join()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Joining &amp; Cancellable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jthread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job([](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stop_token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.stop_requested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job.request_stop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auto source =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job.get_stop_source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auto token =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job.get_stop_token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C++20 Synchronization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Semaphores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&lt;semaphore&gt;</a:t>
            </a:r>
          </a:p>
          <a:p>
            <a:pPr lvl="1"/>
            <a:r>
              <a:rPr lang="en-US" dirty="0"/>
              <a:t>Lightweight synchronization primitives</a:t>
            </a:r>
          </a:p>
          <a:p>
            <a:pPr lvl="1"/>
            <a:r>
              <a:rPr lang="en-US" dirty="0"/>
              <a:t>Can be </a:t>
            </a:r>
            <a:r>
              <a:rPr lang="en-US" dirty="0" smtClean="0"/>
              <a:t>used to implement any other synchronization concept: </a:t>
            </a:r>
            <a:r>
              <a:rPr lang="en-US" dirty="0" err="1" smtClean="0"/>
              <a:t>mutex</a:t>
            </a:r>
            <a:r>
              <a:rPr lang="en-US" dirty="0" smtClean="0"/>
              <a:t>, latches, barriers, …</a:t>
            </a:r>
            <a:endParaRPr lang="en-US" dirty="0"/>
          </a:p>
          <a:p>
            <a:pPr lvl="1"/>
            <a:r>
              <a:rPr lang="en-US" dirty="0"/>
              <a:t>Two types:</a:t>
            </a:r>
          </a:p>
          <a:p>
            <a:pPr lvl="2"/>
            <a:r>
              <a:rPr lang="en-US" dirty="0"/>
              <a:t>counting semaphore: models a non-negative resource count</a:t>
            </a:r>
          </a:p>
          <a:p>
            <a:pPr lvl="2"/>
            <a:r>
              <a:rPr lang="en-US" dirty="0"/>
              <a:t>binary semaphore: </a:t>
            </a:r>
            <a:r>
              <a:rPr lang="en-US" dirty="0" smtClean="0"/>
              <a:t>only has 1 slot, i.e. only </a:t>
            </a:r>
            <a:r>
              <a:rPr lang="en-US" dirty="0"/>
              <a:t>has two </a:t>
            </a:r>
            <a:r>
              <a:rPr lang="en-US" dirty="0" smtClean="0"/>
              <a:t>states: free slot or no free slot (perfect for a 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sz="10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C++20 Synchronization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Waiting &amp; notifying on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::atomic</a:t>
            </a:r>
          </a:p>
          <a:p>
            <a:pPr lvl="1"/>
            <a:r>
              <a:rPr lang="en-US" dirty="0"/>
              <a:t>Wait/block for an atomic object to change its value, notified by a notification function</a:t>
            </a:r>
          </a:p>
          <a:p>
            <a:pPr lvl="1"/>
            <a:r>
              <a:rPr lang="en-US" dirty="0"/>
              <a:t>Can be more performant than polling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wait()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notify_one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notify_all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77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C++20 Synchronization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Latches &amp; barriers</a:t>
            </a:r>
          </a:p>
          <a:p>
            <a:pPr lvl="1"/>
            <a:r>
              <a:rPr lang="en-US" dirty="0"/>
              <a:t>Help with thread coordination</a:t>
            </a:r>
          </a:p>
          <a:p>
            <a:r>
              <a:rPr lang="en-US" dirty="0"/>
              <a:t>Latches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&lt;latch&gt;</a:t>
            </a:r>
          </a:p>
          <a:p>
            <a:pPr lvl="1"/>
            <a:r>
              <a:rPr lang="en-US" dirty="0"/>
              <a:t>A thread coordination point</a:t>
            </a:r>
          </a:p>
          <a:p>
            <a:pPr lvl="2"/>
            <a:r>
              <a:rPr lang="en-US" dirty="0"/>
              <a:t>Threads block at a latch point, until a given number of threads reach the latch </a:t>
            </a:r>
            <a:r>
              <a:rPr lang="en-US" dirty="0" smtClean="0"/>
              <a:t>point, at which point all threads are allowed to continue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std::latch</a:t>
            </a:r>
            <a:r>
              <a:rPr lang="en-US" dirty="0"/>
              <a:t> instance is single-use</a:t>
            </a:r>
          </a:p>
          <a:p>
            <a:pPr lvl="1"/>
            <a:endParaRPr lang="en-US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98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C++20 Synchronization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Barriers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&lt;barrier&gt;</a:t>
            </a:r>
          </a:p>
          <a:p>
            <a:pPr lvl="1"/>
            <a:r>
              <a:rPr lang="en-US" dirty="0"/>
              <a:t>A sequence of phases</a:t>
            </a:r>
            <a:endParaRPr lang="en-US" sz="1000" dirty="0"/>
          </a:p>
          <a:p>
            <a:pPr lvl="1"/>
            <a:r>
              <a:rPr lang="en-US" dirty="0"/>
              <a:t>In each phase</a:t>
            </a:r>
          </a:p>
          <a:p>
            <a:pPr lvl="2"/>
            <a:r>
              <a:rPr lang="en-US" dirty="0"/>
              <a:t>a number of threads block until the requested number of threads arrive at the barrier, then</a:t>
            </a:r>
          </a:p>
          <a:p>
            <a:pPr lvl="2"/>
            <a:r>
              <a:rPr lang="en-US" dirty="0"/>
              <a:t>a phase completion callback is </a:t>
            </a:r>
            <a:r>
              <a:rPr lang="en-US" dirty="0" smtClean="0"/>
              <a:t>executed</a:t>
            </a:r>
          </a:p>
          <a:p>
            <a:pPr lvl="2"/>
            <a:r>
              <a:rPr lang="en-US" dirty="0"/>
              <a:t>the thread counter is reset</a:t>
            </a:r>
          </a:p>
          <a:p>
            <a:pPr lvl="2"/>
            <a:r>
              <a:rPr lang="en-US" dirty="0"/>
              <a:t>the next phase starts</a:t>
            </a:r>
          </a:p>
          <a:p>
            <a:pPr lvl="2"/>
            <a:r>
              <a:rPr lang="en-US" dirty="0" smtClean="0"/>
              <a:t>threads can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::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atomic_ref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&lt;atomic&gt;</a:t>
            </a:r>
          </a:p>
          <a:p>
            <a:r>
              <a:rPr lang="en-US" dirty="0"/>
              <a:t>Atomic reference</a:t>
            </a:r>
          </a:p>
          <a:p>
            <a:r>
              <a:rPr lang="en-US" dirty="0"/>
              <a:t>Provide atomic operations on non-atomic objects</a:t>
            </a:r>
          </a:p>
        </p:txBody>
      </p:sp>
    </p:spTree>
    <p:extLst>
      <p:ext uri="{BB962C8B-B14F-4D97-AF65-F5344CB8AC3E}">
        <p14:creationId xmlns:p14="http://schemas.microsoft.com/office/powerpoint/2010/main" val="20513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99DCE-2C00-4C06-A0D8-3CCFD5D1F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4D0A2-47CC-4DF4-8FC8-2971458C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New Features…</a:t>
            </a:r>
          </a:p>
        </p:txBody>
      </p:sp>
    </p:spTree>
    <p:extLst>
      <p:ext uri="{BB962C8B-B14F-4D97-AF65-F5344CB8AC3E}">
        <p14:creationId xmlns:p14="http://schemas.microsoft.com/office/powerpoint/2010/main" val="29405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Designated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Designated initialization</a:t>
            </a:r>
          </a:p>
          <a:p>
            <a:pPr marL="32004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Data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32004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20040" lvl="1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d{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 numCol="2">
            <a:normAutofit/>
          </a:bodyPr>
          <a:lstStyle/>
          <a:p>
            <a:r>
              <a:rPr lang="en-US" dirty="0"/>
              <a:t>New keywords: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concept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requires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constinit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consteval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co_await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co_return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co_yield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char8_t</a:t>
            </a:r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smtClean="0"/>
              <a:t>identifiers: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0090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Spaceship Operator &lt;=&gt;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Official name: </a:t>
            </a:r>
            <a:r>
              <a:rPr lang="en-US" b="1" i="1" dirty="0"/>
              <a:t>three-way comparison operator</a:t>
            </a:r>
          </a:p>
          <a:p>
            <a:r>
              <a:rPr lang="en-US" dirty="0"/>
              <a:t>Three-way: comparing 2 objects and then comparing result with 0</a:t>
            </a:r>
          </a:p>
          <a:p>
            <a:pPr lvl="1"/>
            <a:r>
              <a:rPr lang="en-US" dirty="0"/>
              <a:t>(a &lt;=&gt; b) &lt; 0  // true if a &lt; b</a:t>
            </a:r>
          </a:p>
          <a:p>
            <a:pPr lvl="1"/>
            <a:r>
              <a:rPr lang="en-US" dirty="0"/>
              <a:t>(a &lt;=&gt; b) &gt; 0  // true if a &gt; b</a:t>
            </a:r>
          </a:p>
          <a:p>
            <a:pPr lvl="1"/>
            <a:r>
              <a:rPr lang="en-US" dirty="0"/>
              <a:t>(a &lt;=&gt; b) == 0 // true if a is equal/equivalent to b</a:t>
            </a:r>
          </a:p>
          <a:p>
            <a:r>
              <a:rPr lang="en-US" dirty="0"/>
              <a:t>A bit like C </a:t>
            </a:r>
            <a:r>
              <a:rPr lang="en-US" dirty="0" err="1">
                <a:latin typeface="Consolas" panose="020B0609020204030204" pitchFamily="49" charset="0"/>
              </a:rPr>
              <a:t>strcmp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returning -1, 0, or 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631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Spaceship Operator &lt;=&gt;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 case</a:t>
            </a:r>
            <a:r>
              <a:rPr lang="en-US" dirty="0"/>
              <a:t>: automatically write all comparison operators to compare X with Y (</a:t>
            </a:r>
            <a:r>
              <a:rPr lang="en-US" dirty="0" err="1"/>
              <a:t>memberwise</a:t>
            </a:r>
            <a:r>
              <a:rPr lang="en-US" dirty="0"/>
              <a:t>):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auto X::operator&lt;=&gt;(const Y&amp;) = default;</a:t>
            </a:r>
          </a:p>
          <a:p>
            <a:r>
              <a:rPr lang="en-US" b="1" dirty="0"/>
              <a:t>Advanced</a:t>
            </a:r>
            <a:r>
              <a:rPr lang="en-US" dirty="0"/>
              <a:t>: specific return type: (support all 6 operators)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0BD668-4F34-4857-B38C-3191AC23F17F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800350"/>
          <a:ext cx="6705600" cy="169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936720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040892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63495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30843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 supported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9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2192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a==b implies f(a) == f(b)?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strong_ordering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strong_equality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1315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weak_ordering</a:t>
                      </a: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</a:t>
                      </a:r>
                    </a:p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partial_ordering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weak_equality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1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E96876-703A-4C38-9392-EEC0EC13E7FC}"/>
              </a:ext>
            </a:extLst>
          </p:cNvPr>
          <p:cNvSpPr txBox="1"/>
          <p:nvPr/>
        </p:nvSpPr>
        <p:spPr>
          <a:xfrm>
            <a:off x="4114800" y="4564133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partial_ordering</a:t>
            </a:r>
            <a:r>
              <a:rPr lang="en-US" sz="1400" dirty="0">
                <a:solidFill>
                  <a:schemeClr val="dk1"/>
                </a:solidFill>
              </a:rPr>
              <a:t>: allows incomparable values, i.e. x &lt; y, x &gt; y, and x == y could all be false.</a:t>
            </a:r>
          </a:p>
        </p:txBody>
      </p:sp>
    </p:spTree>
    <p:extLst>
      <p:ext uri="{BB962C8B-B14F-4D97-AF65-F5344CB8AC3E}">
        <p14:creationId xmlns:p14="http://schemas.microsoft.com/office/powerpoint/2010/main" val="37576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Spaceship Operator &lt;=&gt;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class Point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int x; int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friend bool operator==(const Point&amp; a, const Point&amp; b){ return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a.x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b.x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a.y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b.y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friend bool operator&lt; (const Point&amp; a, const Point&amp; b){ return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a.x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b.x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                             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a.x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b.x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a.y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b.y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friend bool operator!=(const Point&amp; a, const Point&amp; b) { return !(a==b);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friend bool operator&lt;=(const Point&amp; a, const Point&amp; b) { return !(b&lt;a);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friend bool operator&gt; (const Point&amp; a, const Point&amp; b) { return b&lt;a;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friend bool operator&gt;=(const Point&amp; a, const Point&amp; b) { return !(a&lt;b);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// ... non-comparison functions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#include &lt;compare&gt;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class Point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int x; int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auto operator&lt;=&gt;(const Point&amp;) const = default;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// ... non-comparison functions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8624B-8633-4505-AA20-0754831D468B}"/>
              </a:ext>
            </a:extLst>
          </p:cNvPr>
          <p:cNvSpPr txBox="1"/>
          <p:nvPr/>
        </p:nvSpPr>
        <p:spPr>
          <a:xfrm>
            <a:off x="2667000" y="1047750"/>
            <a:ext cx="106680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C++17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7439B-DB3E-496C-8138-5F9AE3143C9B}"/>
              </a:ext>
            </a:extLst>
          </p:cNvPr>
          <p:cNvSpPr txBox="1"/>
          <p:nvPr/>
        </p:nvSpPr>
        <p:spPr>
          <a:xfrm>
            <a:off x="2667000" y="3486150"/>
            <a:ext cx="106680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lvl1pPr algn="ctr">
              <a:defRPr b="1"/>
            </a:lvl1pPr>
            <a:extLst/>
          </a:lstStyle>
          <a:p>
            <a:r>
              <a:rPr lang="en-US" b="0" dirty="0"/>
              <a:t>C++20</a:t>
            </a:r>
          </a:p>
        </p:txBody>
      </p:sp>
    </p:spTree>
    <p:extLst>
      <p:ext uri="{BB962C8B-B14F-4D97-AF65-F5344CB8AC3E}">
        <p14:creationId xmlns:p14="http://schemas.microsoft.com/office/powerpoint/2010/main" val="334402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Spaceship Operator &lt;=&gt;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Library types include support for &lt;=&gt;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vector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set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sub_match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17" y="2309179"/>
            <a:ext cx="6540565" cy="27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7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18A519-8079-4EFA-B912-BE55DA47F3A8}"/>
              </a:ext>
            </a:extLst>
          </p:cNvPr>
          <p:cNvSpPr/>
          <p:nvPr/>
        </p:nvSpPr>
        <p:spPr>
          <a:xfrm>
            <a:off x="1449977" y="2682785"/>
            <a:ext cx="2207623" cy="26288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Range-based for Loop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Initializers for </a:t>
            </a:r>
            <a:r>
              <a:rPr lang="en-US" dirty="0">
                <a:latin typeface="Consolas" panose="020B0609020204030204" pitchFamily="49" charset="0"/>
                <a:cs typeface="Segoe UI Semibold" panose="020B0702040204020203" pitchFamily="34" charset="0"/>
              </a:rPr>
              <a:t>switch</a:t>
            </a:r>
            <a:r>
              <a:rPr lang="en-US" dirty="0"/>
              <a:t> statements </a:t>
            </a:r>
            <a:r>
              <a:rPr lang="en-US" i="1" dirty="0"/>
              <a:t>(C++17)</a:t>
            </a:r>
            <a:r>
              <a:rPr lang="en-US" dirty="0"/>
              <a:t>: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 };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= GetData(); data.value)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978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18A519-8079-4EFA-B912-BE55DA47F3A8}"/>
              </a:ext>
            </a:extLst>
          </p:cNvPr>
          <p:cNvSpPr/>
          <p:nvPr/>
        </p:nvSpPr>
        <p:spPr>
          <a:xfrm>
            <a:off x="1054780" y="2553140"/>
            <a:ext cx="2250123" cy="255374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Range-based for Loop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Initializers for </a:t>
            </a:r>
            <a:r>
              <a:rPr lang="en-US" dirty="0">
                <a:latin typeface="Consolas" panose="020B0609020204030204" pitchFamily="49" charset="0"/>
                <a:cs typeface="Segoe UI Semibold" panose="020B0702040204020203" pitchFamily="34" charset="0"/>
              </a:rPr>
              <a:t>if</a:t>
            </a:r>
            <a:r>
              <a:rPr lang="en-US" dirty="0"/>
              <a:t> statements </a:t>
            </a:r>
            <a:r>
              <a:rPr lang="en-US" i="1" dirty="0"/>
              <a:t>(C++17)</a:t>
            </a:r>
            <a:r>
              <a:rPr lang="en-US" dirty="0"/>
              <a:t>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 };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= GetData(); data)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Use 'data’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28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18A519-8079-4EFA-B912-BE55DA47F3A8}"/>
              </a:ext>
            </a:extLst>
          </p:cNvPr>
          <p:cNvSpPr/>
          <p:nvPr/>
        </p:nvSpPr>
        <p:spPr>
          <a:xfrm>
            <a:off x="1153886" y="2566202"/>
            <a:ext cx="2248988" cy="248844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Range-based for Loop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available for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range-based </a:t>
            </a:r>
            <a:r>
              <a:rPr lang="en-US" dirty="0">
                <a:latin typeface="Consolas" panose="020B0609020204030204" pitchFamily="49" charset="0"/>
                <a:cs typeface="Segoe UI Semibold" panose="020B0702040204020203" pitchFamily="34" charset="0"/>
              </a:rPr>
              <a:t>for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loops </a:t>
            </a:r>
            <a:r>
              <a:rPr lang="en-US" i="1" dirty="0"/>
              <a:t>(C++20)</a:t>
            </a:r>
            <a:r>
              <a:rPr lang="en-US" dirty="0"/>
              <a:t>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values; };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 = GetData();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value : data.values)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Use 'data’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05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18A519-8079-4EFA-B912-BE55DA47F3A8}"/>
              </a:ext>
            </a:extLst>
          </p:cNvPr>
          <p:cNvSpPr/>
          <p:nvPr/>
        </p:nvSpPr>
        <p:spPr>
          <a:xfrm>
            <a:off x="2209800" y="4354086"/>
            <a:ext cx="1066800" cy="304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Non-Type Template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Non-type template parameters had limitations, e.g. no string literals</a:t>
            </a:r>
          </a:p>
          <a:p>
            <a:r>
              <a:rPr lang="en-US" dirty="0"/>
              <a:t>C++20 </a:t>
            </a:r>
            <a:r>
              <a:rPr lang="en-US" dirty="0" smtClean="0"/>
              <a:t>relaxes these limitations</a:t>
            </a:r>
          </a:p>
          <a:p>
            <a:r>
              <a:rPr lang="en-US" dirty="0" smtClean="0"/>
              <a:t>E.g.: C++20 allows string </a:t>
            </a:r>
            <a:r>
              <a:rPr lang="en-US" dirty="0"/>
              <a:t>literals for non-type template parameters</a:t>
            </a:r>
          </a:p>
          <a:p>
            <a:pPr marL="32004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&amp; s&gt;</a:t>
            </a:r>
          </a:p>
          <a:p>
            <a:pPr marL="32004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pPr marL="32004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std::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32004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DoSomething&lt;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20040" lvl="1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587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Non-Type Template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use-case</a:t>
            </a:r>
          </a:p>
          <a:p>
            <a:pPr lvl="1"/>
            <a:r>
              <a:rPr lang="en-US" dirty="0"/>
              <a:t>Using compile-time string literals to create regular expression parsers at run time instead of at compile time</a:t>
            </a:r>
          </a:p>
          <a:p>
            <a:pPr lvl="1"/>
            <a:r>
              <a:rPr lang="en-US" dirty="0"/>
              <a:t>For example, the CTRE library: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::match&lt;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"[a-z]+([0-9]+)"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&gt;(s));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3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[[likely]], [[unlikely]]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Hints for the compiler to optimize certain branches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(value) {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[[likely]]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[[unlikely]]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921B3-F923-4D9A-ADB6-1E67B2F0B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CC9F41-DD92-4239-A490-B80F9669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7463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Calendars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Timezones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&lt;chrono&gt;</a:t>
            </a:r>
            <a:r>
              <a:rPr lang="en-US" dirty="0"/>
              <a:t> is extended to support calendars and </a:t>
            </a:r>
            <a:r>
              <a:rPr lang="en-US" dirty="0" err="1"/>
              <a:t>timezones</a:t>
            </a:r>
            <a:endParaRPr lang="en-US" dirty="0"/>
          </a:p>
          <a:p>
            <a:r>
              <a:rPr lang="en-US" dirty="0"/>
              <a:t>Only Gregorian calendar is supported</a:t>
            </a:r>
          </a:p>
          <a:p>
            <a:pPr lvl="1"/>
            <a:r>
              <a:rPr lang="en-US" dirty="0"/>
              <a:t>Other calendars are easily added and can easily interoperate with </a:t>
            </a:r>
            <a:r>
              <a:rPr lang="en-US" dirty="0">
                <a:latin typeface="Consolas" panose="020B0609020204030204" pitchFamily="49" charset="0"/>
              </a:rPr>
              <a:t>&lt;chrono&gt;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4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Calendars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Timezones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year: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y1 = year{ 2019 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y2 = 2019y;</a:t>
            </a:r>
          </a:p>
          <a:p>
            <a:r>
              <a:rPr lang="en-US" dirty="0"/>
              <a:t>Creating a month: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m1 = month{ 9 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m2 = September;</a:t>
            </a:r>
          </a:p>
          <a:p>
            <a:r>
              <a:rPr lang="en-US" dirty="0"/>
              <a:t>Creating a day: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d1 = day{ 18 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d2 = 18d;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Calendars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Timezones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full date: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year_month_day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fulldate1{ 2019y, September, 18d 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fulldate2 = 2019y / September / 18d;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year_month_day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fulldate3{ Monday[3]/September/2019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Calendars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Timezones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duration type aliases (similar to seconds, minutes, …)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using days   = duration&lt;</a:t>
            </a:r>
            <a:r>
              <a:rPr lang="en-US" sz="1800" i="1" dirty="0">
                <a:latin typeface="Consolas" panose="020B0609020204030204" pitchFamily="49" charset="0"/>
              </a:rPr>
              <a:t>signed integer type of at least 25 bits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ratio_multiply</a:t>
            </a:r>
            <a:r>
              <a:rPr lang="en-US" sz="1800" dirty="0">
                <a:latin typeface="Consolas" panose="020B0609020204030204" pitchFamily="49" charset="0"/>
              </a:rPr>
              <a:t>&lt;ratio&lt;24&gt;, hours::period&gt;&gt;;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using weeks  = …;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using months = …;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using years  = …;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weeks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w{ 1 }; // 1 week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d{ w };  // Convert 1 week into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Calendars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Timezones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clocks (besides </a:t>
            </a:r>
            <a:r>
              <a:rPr lang="en-US" dirty="0" err="1"/>
              <a:t>system_clock</a:t>
            </a:r>
            <a:r>
              <a:rPr lang="en-US" dirty="0"/>
              <a:t>, </a:t>
            </a:r>
            <a:r>
              <a:rPr lang="en-US" dirty="0" err="1"/>
              <a:t>steady_clock</a:t>
            </a:r>
            <a:r>
              <a:rPr lang="en-US" dirty="0"/>
              <a:t>, </a:t>
            </a:r>
            <a:r>
              <a:rPr lang="en-US" dirty="0" err="1"/>
              <a:t>high_resolution_clock</a:t>
            </a:r>
            <a:r>
              <a:rPr lang="en-US" dirty="0"/>
              <a:t>):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utc_clock</a:t>
            </a:r>
            <a:r>
              <a:rPr lang="en-US" dirty="0"/>
              <a:t>: represents Coordinated Universal Time (UTC), measures time since 00:00:00 UTC, Thursday, 1 January 1970, including leap seconds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tai_clock</a:t>
            </a:r>
            <a:r>
              <a:rPr lang="en-US" dirty="0"/>
              <a:t>: represents International Atomic Time (TAI), measures time since 00:00:00, 1 January 1958, and was </a:t>
            </a:r>
            <a:r>
              <a:rPr lang="en-US" dirty="0" err="1"/>
              <a:t>offseted</a:t>
            </a:r>
            <a:r>
              <a:rPr lang="en-US" dirty="0"/>
              <a:t> 10 seconds ahead of UTC at that date, it does not include leap seconds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gps_clock</a:t>
            </a:r>
            <a:r>
              <a:rPr lang="en-US" dirty="0"/>
              <a:t>: represents Global Positioning System (GPS) time, measures time since 00:00:00, 6 January 1980 UTC, it does not include leap seconds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file_clock</a:t>
            </a:r>
            <a:r>
              <a:rPr lang="en-US" dirty="0"/>
              <a:t>: alias for the clock used for </a:t>
            </a:r>
            <a:r>
              <a:rPr lang="en-US" dirty="0">
                <a:latin typeface="Consolas" panose="020B0609020204030204" pitchFamily="49" charset="0"/>
              </a:rPr>
              <a:t>std::filesystem::</a:t>
            </a:r>
            <a:r>
              <a:rPr lang="en-US" dirty="0" err="1">
                <a:latin typeface="Consolas" panose="020B0609020204030204" pitchFamily="49" charset="0"/>
              </a:rPr>
              <a:t>file_time_type</a:t>
            </a:r>
            <a:r>
              <a:rPr lang="en-US" dirty="0"/>
              <a:t>, epoch is unspecified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Calendars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Timezones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err="1">
                <a:latin typeface="Consolas" panose="020B0609020204030204" pitchFamily="49" charset="0"/>
              </a:rPr>
              <a:t>system_clock</a:t>
            </a:r>
            <a:r>
              <a:rPr lang="en-US" dirty="0"/>
              <a:t>-related type aliases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template&lt;class Duration&gt;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sys_time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time_point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Duration&gt;;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sys_seconds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sys_time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&lt;std::chrono::seconds&gt;;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sys_days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sys_time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&lt;std::chrono::days&gt;;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=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sys_days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2019y / September / 18d };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date -&gt;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time_point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year_month_day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floor&lt;days&gt;(t) };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time_point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-&gt; 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46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Calendars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Timezones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+ Time: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sys_days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{2019y/September/18d} + 9h + 35min + 10s;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2019-09-18 09:35:10 UTC</a:t>
            </a:r>
          </a:p>
          <a:p>
            <a:r>
              <a:rPr lang="en-US" dirty="0" err="1"/>
              <a:t>Timezone</a:t>
            </a:r>
            <a:r>
              <a:rPr lang="en-US" dirty="0"/>
              <a:t> conversion:</a:t>
            </a:r>
          </a:p>
          <a:p>
            <a:pPr lvl="1"/>
            <a:r>
              <a:rPr lang="en-US" dirty="0"/>
              <a:t>Convert UTC to Denver time:</a:t>
            </a:r>
          </a:p>
          <a:p>
            <a:pPr marL="64008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zoned_time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denver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"America/Denver"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t };</a:t>
            </a:r>
          </a:p>
          <a:p>
            <a:pPr lvl="1"/>
            <a:r>
              <a:rPr lang="en-US" dirty="0"/>
              <a:t>Construct a local time in Denver:</a:t>
            </a:r>
          </a:p>
          <a:p>
            <a:pPr marL="64008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zoned_time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"America/Denver"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local_days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{Wednesday[3] / September / 2019} + 9h };</a:t>
            </a:r>
          </a:p>
          <a:p>
            <a:pPr lvl="1"/>
            <a:r>
              <a:rPr lang="en-US" dirty="0"/>
              <a:t>Get current local time:</a:t>
            </a:r>
          </a:p>
          <a:p>
            <a:pPr marL="64008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zoned_time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current_zone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::now() };</a:t>
            </a:r>
            <a:endParaRPr lang="en-US" sz="1400" dirty="0"/>
          </a:p>
          <a:p>
            <a:r>
              <a:rPr lang="en-US" dirty="0"/>
              <a:t>Output:</a:t>
            </a:r>
          </a:p>
          <a:p>
            <a:pPr marL="320040" lvl="1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t &lt;&lt;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2016-05-29 07:30:06.153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01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std::span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&lt;span&gt;</a:t>
            </a:r>
          </a:p>
          <a:p>
            <a:r>
              <a:rPr lang="en-US" dirty="0"/>
              <a:t>Provides a “view” over some continuous data</a:t>
            </a:r>
          </a:p>
          <a:p>
            <a:r>
              <a:rPr lang="en-US" dirty="0"/>
              <a:t>Does not own the data</a:t>
            </a:r>
          </a:p>
          <a:p>
            <a:pPr lvl="1"/>
            <a:r>
              <a:rPr lang="en-US" dirty="0"/>
              <a:t>Never allocates/deallocates</a:t>
            </a:r>
          </a:p>
          <a:p>
            <a:r>
              <a:rPr lang="en-US" dirty="0"/>
              <a:t>Very cheap to copy, recommended to pass by value (similar to 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/>
              <a:t>)</a:t>
            </a:r>
          </a:p>
          <a:p>
            <a:r>
              <a:rPr lang="en-US" dirty="0"/>
              <a:t>Does not support strides</a:t>
            </a:r>
          </a:p>
        </p:txBody>
      </p:sp>
    </p:spTree>
    <p:extLst>
      <p:ext uri="{BB962C8B-B14F-4D97-AF65-F5344CB8AC3E}">
        <p14:creationId xmlns:p14="http://schemas.microsoft.com/office/powerpoint/2010/main" val="1454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std::span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</a:t>
            </a:r>
            <a:r>
              <a:rPr lang="en-US" b="1" dirty="0"/>
              <a:t>dynamic-sized</a:t>
            </a:r>
            <a:r>
              <a:rPr lang="en-US" dirty="0"/>
              <a:t> (run time) or </a:t>
            </a:r>
            <a:r>
              <a:rPr lang="en-US" b="1" dirty="0"/>
              <a:t>fixed-sized</a:t>
            </a:r>
            <a:r>
              <a:rPr lang="en-US" dirty="0"/>
              <a:t> (compile time)</a:t>
            </a:r>
          </a:p>
          <a:p>
            <a:r>
              <a:rPr lang="en-US" dirty="0"/>
              <a:t>Examples: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data[42];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42&gt; a {data};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fixed-size: 42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 {data};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dynamic-size: 42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50&gt; c {data};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compilation error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span&lt;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dynamic-size: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std::span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Iterators (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cbegin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rbegin</a:t>
            </a:r>
            <a:r>
              <a:rPr lang="en-US" dirty="0"/>
              <a:t>, …)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front()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back()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operator[]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data()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size()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size_bytes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empty()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first(count)</a:t>
            </a:r>
            <a:r>
              <a:rPr lang="en-US" dirty="0"/>
              <a:t>: returns a </a:t>
            </a:r>
            <a:r>
              <a:rPr lang="en-US" dirty="0" err="1"/>
              <a:t>subspan</a:t>
            </a:r>
            <a:r>
              <a:rPr lang="en-US" dirty="0"/>
              <a:t> of the first count elements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last(count)</a:t>
            </a:r>
            <a:r>
              <a:rPr lang="en-US" dirty="0"/>
              <a:t>: returns a </a:t>
            </a:r>
            <a:r>
              <a:rPr lang="en-US" dirty="0" err="1"/>
              <a:t>subspan</a:t>
            </a:r>
            <a:r>
              <a:rPr lang="en-US" dirty="0"/>
              <a:t> of the last count elements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subspan</a:t>
            </a:r>
            <a:r>
              <a:rPr lang="en-US" dirty="0">
                <a:latin typeface="Consolas" panose="020B0609020204030204" pitchFamily="49" charset="0"/>
              </a:rPr>
              <a:t>(offset, count)</a:t>
            </a:r>
            <a:r>
              <a:rPr lang="en-US" dirty="0"/>
              <a:t>: returns a </a:t>
            </a:r>
            <a:r>
              <a:rPr lang="en-US" dirty="0" err="1"/>
              <a:t>subspan</a:t>
            </a:r>
            <a:r>
              <a:rPr lang="en-US" dirty="0"/>
              <a:t> [offset, </a:t>
            </a:r>
            <a:r>
              <a:rPr lang="en-US" dirty="0" err="1"/>
              <a:t>offset+count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No header files</a:t>
            </a:r>
          </a:p>
          <a:p>
            <a:pPr lvl="1"/>
            <a:r>
              <a:rPr lang="en-US" dirty="0"/>
              <a:t>Separation into interface files and implementation files is possible but not needed</a:t>
            </a:r>
          </a:p>
          <a:p>
            <a:pPr lvl="1"/>
            <a:r>
              <a:rPr lang="en-US" dirty="0"/>
              <a:t>Modules explicitly state what should be exported (e.g. classes, functions, …)</a:t>
            </a:r>
          </a:p>
          <a:p>
            <a:pPr lvl="1"/>
            <a:r>
              <a:rPr lang="en-US" dirty="0"/>
              <a:t>No need for include guards</a:t>
            </a:r>
          </a:p>
          <a:p>
            <a:pPr lvl="1"/>
            <a:r>
              <a:rPr lang="en-US" dirty="0"/>
              <a:t>No need to invent unique names, same name in multiple modules will not clash</a:t>
            </a:r>
          </a:p>
          <a:p>
            <a:pPr lvl="1"/>
            <a:r>
              <a:rPr lang="en-US" dirty="0" smtClean="0"/>
              <a:t>Modules are processed only once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faster </a:t>
            </a:r>
            <a:r>
              <a:rPr lang="en-US" dirty="0"/>
              <a:t>build times</a:t>
            </a:r>
          </a:p>
          <a:p>
            <a:pPr lvl="1"/>
            <a:r>
              <a:rPr lang="en-US" dirty="0"/>
              <a:t>Preprocessor macros have no effect on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Order of module imports is not important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Feature Testing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 you to detect if a compiler supports certain language and library features</a:t>
            </a:r>
          </a:p>
          <a:p>
            <a:r>
              <a:rPr lang="en-US" dirty="0"/>
              <a:t>Language feature test macros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has_cpp_attribute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fallthrough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cpp_binary_literals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__cpp_char8_t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cpp_coroutines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Standard Library feature test macros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cpp_lib_concepts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cpp_lib_ranges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cpp_lib_scoped_lock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21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Feature Testing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has_include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(&lt;optional&gt;)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&lt;optional&gt;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#if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cpp_lib_optional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has_optional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2100" dirty="0" err="1">
                <a:solidFill>
                  <a:srgbClr val="6F008A"/>
                </a:solidFill>
                <a:latin typeface="Consolas" panose="020B0609020204030204" pitchFamily="49" charset="0"/>
              </a:rPr>
              <a:t>has_include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(&lt;experimental/optional&gt;)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&lt;experimental/optional&gt;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#if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2100" dirty="0" err="1">
                <a:solidFill>
                  <a:srgbClr val="6F008A"/>
                </a:solidFill>
                <a:latin typeface="Consolas" panose="020B0609020204030204" pitchFamily="49" charset="0"/>
              </a:rPr>
              <a:t>cpp_lib_experimental_optional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6F008A"/>
                </a:solidFill>
                <a:latin typeface="Consolas" panose="020B0609020204030204" pitchFamily="49" charset="0"/>
              </a:rPr>
              <a:t>has_optional</a:t>
            </a:r>
            <a:r>
              <a:rPr lang="en-US" sz="2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6F008A"/>
                </a:solidFill>
                <a:latin typeface="Consolas" panose="020B0609020204030204" pitchFamily="49" charset="0"/>
              </a:rPr>
              <a:t>optional_is_experimental</a:t>
            </a:r>
            <a:r>
              <a:rPr lang="en-US" sz="2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#endif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&lt;version&gt;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Supplies implementation-dependent information about the C++ Standard Library you are using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Version number</a:t>
            </a:r>
          </a:p>
          <a:p>
            <a:pPr lvl="1"/>
            <a:r>
              <a:rPr lang="en-US" dirty="0"/>
              <a:t>Release date</a:t>
            </a:r>
          </a:p>
          <a:p>
            <a:pPr lvl="1"/>
            <a:r>
              <a:rPr lang="en-US" dirty="0"/>
              <a:t>Copyright notice</a:t>
            </a:r>
          </a:p>
          <a:p>
            <a:pPr lvl="1"/>
            <a:r>
              <a:rPr lang="en-US" dirty="0"/>
              <a:t>Additional implementation-defined information</a:t>
            </a:r>
          </a:p>
          <a:p>
            <a:pPr lvl="1"/>
            <a:r>
              <a:rPr lang="en-US" dirty="0"/>
              <a:t>Includes the library feature test macros, such as: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cpp_lib_any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cpp_lib_bool_constant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cpp_lib_filesystem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Immediate Functions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consteval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constexpr</a:t>
            </a:r>
            <a:r>
              <a:rPr lang="en-US" dirty="0"/>
              <a:t> function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might</a:t>
            </a:r>
            <a:r>
              <a:rPr lang="en-US" dirty="0">
                <a:sym typeface="Wingdings" panose="05000000000000000000" pitchFamily="2" charset="2"/>
              </a:rPr>
              <a:t> be called in a constant-expression context, but not a hard requirement!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InchToMm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25.4;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mm1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InchToMm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at compile time 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✔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dynamic_inch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8;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mm2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InchToMm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dynamic_inch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at run time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❌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132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D942DF-D6F5-46D3-BBE6-CD9DE52FA21E}"/>
              </a:ext>
            </a:extLst>
          </p:cNvPr>
          <p:cNvSpPr/>
          <p:nvPr/>
        </p:nvSpPr>
        <p:spPr>
          <a:xfrm>
            <a:off x="450980" y="2666611"/>
            <a:ext cx="954833" cy="228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Immediate Functions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consteval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consteval</a:t>
            </a:r>
            <a:r>
              <a:rPr lang="en-US" dirty="0"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required</a:t>
            </a:r>
            <a:r>
              <a:rPr lang="en-US" dirty="0">
                <a:sym typeface="Wingdings" panose="05000000000000000000" pitchFamily="2" charset="2"/>
              </a:rPr>
              <a:t> to always produce a constant at compile time, a non-constant result should be a compilation error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called: </a:t>
            </a:r>
            <a:r>
              <a:rPr lang="en-US" b="1" i="1" dirty="0">
                <a:sym typeface="Wingdings" panose="05000000000000000000" pitchFamily="2" charset="2"/>
              </a:rPr>
              <a:t>immediate functions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InchToMm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25.4;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mm1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InchToMm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const_inch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Fine, everything is constant 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✔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dynamic_inch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8;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mm2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InchToMm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dynamic_inch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Error: not constant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❌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constinit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initialization order fiasco</a:t>
            </a:r>
          </a:p>
          <a:p>
            <a:pPr lvl="1"/>
            <a:r>
              <a:rPr lang="en-US" dirty="0"/>
              <a:t>Variables with static storage and dynamic initializers </a:t>
            </a:r>
            <a:r>
              <a:rPr lang="en-US" dirty="0">
                <a:sym typeface="Wingdings" panose="05000000000000000000" pitchFamily="2" charset="2"/>
              </a:rPr>
              <a:t> bugs due to undefined order of dynamic initializations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❌</a:t>
            </a:r>
          </a:p>
          <a:p>
            <a:r>
              <a:rPr lang="en-US" dirty="0">
                <a:sym typeface="Wingdings" panose="05000000000000000000" pitchFamily="2" charset="2"/>
              </a:rPr>
              <a:t>Static variables with constant initializers 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✔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Complex rules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Non-trivial for a reader to know whether it’s constant initialization or dynamic initialization</a:t>
            </a:r>
          </a:p>
          <a:p>
            <a:r>
              <a:rPr lang="en-US" dirty="0">
                <a:sym typeface="Wingdings" panose="05000000000000000000" pitchFamily="2" charset="2"/>
              </a:rPr>
              <a:t>New keyword: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constinit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Forces constant initialization 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✔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constinit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GetStringDyn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"dynamic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constInit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constInit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"constant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GetStringDyn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✔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❌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433354-A4D8-409A-89A4-528BF228950D}"/>
              </a:ext>
            </a:extLst>
          </p:cNvPr>
          <p:cNvSpPr/>
          <p:nvPr/>
        </p:nvSpPr>
        <p:spPr>
          <a:xfrm>
            <a:off x="762000" y="3562350"/>
            <a:ext cx="2133600" cy="228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using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Example: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</a:rPr>
              <a:t>Clubs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</a:rPr>
              <a:t>Diamonds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</a:rPr>
              <a:t>Hearts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</a:rPr>
              <a:t>Spades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</a:rPr>
              <a:t>Clubs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"Clubs"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</a:rPr>
              <a:t>Diamonds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"Diamonds"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</a:rPr>
              <a:t>Hearts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"Hearts"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 panose="020B0609020204030204" pitchFamily="49" charset="0"/>
              </a:rPr>
              <a:t>Spades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"Spades"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CardTypeSuit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Clubs: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"Clubs"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Diamonds: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"Diamonds"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Hearts: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"Hearts"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Spades: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"Spades"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845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Formatting (std::format)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two ways to format text in C++:</a:t>
            </a:r>
          </a:p>
          <a:p>
            <a:pPr lvl="1"/>
            <a:r>
              <a:rPr lang="en-US" dirty="0"/>
              <a:t>I/O streams</a:t>
            </a:r>
          </a:p>
          <a:p>
            <a:pPr lvl="2"/>
            <a:r>
              <a:rPr lang="en-US" dirty="0"/>
              <a:t>Recommended way, because of safety and extensibility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Not safe</a:t>
            </a:r>
          </a:p>
          <a:p>
            <a:pPr lvl="2"/>
            <a:r>
              <a:rPr lang="en-US" dirty="0"/>
              <a:t>Not extensible</a:t>
            </a:r>
          </a:p>
          <a:p>
            <a:pPr lvl="2"/>
            <a:r>
              <a:rPr lang="en-US" dirty="0"/>
              <a:t>Easier to read because no series of 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/>
              <a:t> insertion operators</a:t>
            </a:r>
          </a:p>
          <a:p>
            <a:pPr lvl="2"/>
            <a:r>
              <a:rPr lang="en-US" dirty="0"/>
              <a:t>Separation of the formatting string and the arguments</a:t>
            </a:r>
          </a:p>
        </p:txBody>
      </p:sp>
    </p:spTree>
    <p:extLst>
      <p:ext uri="{BB962C8B-B14F-4D97-AF65-F5344CB8AC3E}">
        <p14:creationId xmlns:p14="http://schemas.microsoft.com/office/powerpoint/2010/main" val="32996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Formatting (std::format)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 C++20: </a:t>
            </a:r>
            <a:r>
              <a:rPr lang="en-US" dirty="0">
                <a:latin typeface="Consolas" panose="020B0609020204030204" pitchFamily="49" charset="0"/>
              </a:rPr>
              <a:t>std::format()</a:t>
            </a:r>
          </a:p>
          <a:p>
            <a:pPr lvl="1"/>
            <a:r>
              <a:rPr lang="en-US" dirty="0"/>
              <a:t>Safe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Easy to read because no series of 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/>
              <a:t> insertion operators</a:t>
            </a:r>
          </a:p>
          <a:p>
            <a:pPr lvl="1"/>
            <a:r>
              <a:rPr lang="en-US" dirty="0"/>
              <a:t>Separation of the formatting string and the arguments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std::string s = std::format(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{}!"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2019);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Create a module: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cppcon.cpp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GetWelcomeHelper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"Welcome to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2019!"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GetWelcome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GetWelcomeHelper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320040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Consume a module: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main.cpp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GetWelcome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2004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44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Formatting (std::format)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Mini language focused on formatting (not type information)</a:t>
            </a:r>
          </a:p>
          <a:p>
            <a:pPr lvl="1"/>
            <a:r>
              <a:rPr lang="en-US" dirty="0"/>
              <a:t>Extensible (custom format strings for user-defined types)</a:t>
            </a:r>
          </a:p>
          <a:p>
            <a:pPr lvl="1"/>
            <a:r>
              <a:rPr lang="en-US" dirty="0"/>
              <a:t>Positional arguments</a:t>
            </a:r>
          </a:p>
          <a:p>
            <a:pPr lvl="1"/>
            <a:r>
              <a:rPr lang="en-US" dirty="0"/>
              <a:t>Locale-specific and locale-independent formatting</a:t>
            </a:r>
          </a:p>
          <a:p>
            <a:pPr lvl="1"/>
            <a:r>
              <a:rPr lang="en-US" dirty="0"/>
              <a:t>Better alignment control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93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Formatting (std::format)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 can be translated almost automatically to </a:t>
            </a:r>
            <a:r>
              <a:rPr lang="en-US" sz="2000" dirty="0">
                <a:latin typeface="Consolas" panose="020B0609020204030204" pitchFamily="49" charset="0"/>
              </a:rPr>
              <a:t>std::format()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4A1A22-7D80-4165-879C-3BA6522AB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03664"/>
              </p:ext>
            </p:extLst>
          </p:nvPr>
        </p:nvGraphicFramePr>
        <p:xfrm>
          <a:off x="2292312" y="1552969"/>
          <a:ext cx="1714746" cy="3429504"/>
        </p:xfrm>
        <a:graphic>
          <a:graphicData uri="http://schemas.openxmlformats.org/drawingml/2006/table">
            <a:tbl>
              <a:tblPr/>
              <a:tblGrid>
                <a:gridCol w="724146">
                  <a:extLst>
                    <a:ext uri="{9D8B030D-6E8A-4147-A177-3AD203B41FA5}">
                      <a16:colId xmlns:a16="http://schemas.microsoft.com/office/drawing/2014/main" val="311693327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99485167"/>
                    </a:ext>
                  </a:extLst>
                </a:gridCol>
              </a:tblGrid>
              <a:tr h="125859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printf</a:t>
                      </a:r>
                      <a:endParaRPr lang="en-US" sz="12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new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68801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&lt;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68752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7695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i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space</a:t>
                      </a:r>
                      <a:endParaRPr lang="en-US" sz="120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space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039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#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#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2083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8992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hh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92821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0222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3653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123723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8179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13002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92406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879054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842922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6289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1E6053-7FE7-4CA1-BDAD-E21D6496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11460"/>
              </p:ext>
            </p:extLst>
          </p:nvPr>
        </p:nvGraphicFramePr>
        <p:xfrm>
          <a:off x="5173465" y="1552969"/>
          <a:ext cx="1470816" cy="3429504"/>
        </p:xfrm>
        <a:graphic>
          <a:graphicData uri="http://schemas.openxmlformats.org/drawingml/2006/table">
            <a:tbl>
              <a:tblPr/>
              <a:tblGrid>
                <a:gridCol w="404016">
                  <a:extLst>
                    <a:ext uri="{9D8B030D-6E8A-4147-A177-3AD203B41FA5}">
                      <a16:colId xmlns:a16="http://schemas.microsoft.com/office/drawing/2014/main" val="31169332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99485167"/>
                    </a:ext>
                  </a:extLst>
                </a:gridCol>
              </a:tblGrid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5843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70097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056812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09323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7032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0629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023675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9613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07660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93138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84660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45527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561687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72536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unused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979991"/>
                  </a:ext>
                </a:extLst>
              </a:tr>
              <a:tr h="125859">
                <a:tc>
                  <a:txBody>
                    <a:bodyPr/>
                    <a:lstStyle/>
                    <a:p>
                      <a:r>
                        <a:rPr lang="en-US" sz="120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 (optional)</a:t>
                      </a:r>
                    </a:p>
                  </a:txBody>
                  <a:tcPr marL="31465" marR="31465" marT="15732" marB="157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88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5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Formatting (std::format)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std::format()</a:t>
            </a:r>
            <a:r>
              <a:rPr lang="en-US" dirty="0"/>
              <a:t> supports the following alignments</a:t>
            </a:r>
          </a:p>
          <a:p>
            <a:pPr lvl="1"/>
            <a:r>
              <a:rPr lang="en-US" dirty="0"/>
              <a:t>Left: &lt;</a:t>
            </a:r>
          </a:p>
          <a:p>
            <a:pPr lvl="1"/>
            <a:r>
              <a:rPr lang="en-US" dirty="0"/>
              <a:t>Centered: ^</a:t>
            </a:r>
          </a:p>
          <a:p>
            <a:pPr lvl="1"/>
            <a:r>
              <a:rPr lang="en-US" dirty="0"/>
              <a:t>Right: &gt;</a:t>
            </a:r>
          </a:p>
          <a:p>
            <a:r>
              <a:rPr lang="en-US" dirty="0"/>
              <a:t>Example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"{:=^31}"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2019"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==========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2019==========</a:t>
            </a:r>
          </a:p>
        </p:txBody>
      </p:sp>
    </p:spTree>
    <p:extLst>
      <p:ext uri="{BB962C8B-B14F-4D97-AF65-F5344CB8AC3E}">
        <p14:creationId xmlns:p14="http://schemas.microsoft.com/office/powerpoint/2010/main" val="33800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Formatting (std::format)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Extensible for user-defined types</a:t>
            </a:r>
          </a:p>
          <a:p>
            <a:r>
              <a:rPr lang="en-US" dirty="0"/>
              <a:t>User-provided functions for parsing and formatting</a:t>
            </a:r>
          </a:p>
          <a:p>
            <a:r>
              <a:rPr lang="en-US" dirty="0"/>
              <a:t>Need to provide a specialization of </a:t>
            </a:r>
            <a:r>
              <a:rPr lang="en-US" dirty="0">
                <a:latin typeface="Consolas" panose="020B0609020204030204" pitchFamily="49" charset="0"/>
              </a:rPr>
              <a:t>std::formatter&lt;&gt;</a:t>
            </a:r>
            <a:r>
              <a:rPr lang="en-US" dirty="0"/>
              <a:t> for your type and implement: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formatter&lt;&gt;::parse()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formatter&lt;&gt;::format()</a:t>
            </a:r>
          </a:p>
        </p:txBody>
      </p:sp>
    </p:spTree>
    <p:extLst>
      <p:ext uri="{BB962C8B-B14F-4D97-AF65-F5344CB8AC3E}">
        <p14:creationId xmlns:p14="http://schemas.microsoft.com/office/powerpoint/2010/main" val="36619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Formatting (std::format)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Positional arguments, useful for translated format strings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"String '{}' has {} characters."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320040" lvl="1" indent="0">
              <a:buNone/>
            </a:pP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"{1} karakters lang is de tekst '{0}'."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20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200" y="118110"/>
            <a:ext cx="8991600" cy="624840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Text Formatting (std::format)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4114800"/>
          </a:xfrm>
        </p:spPr>
        <p:txBody>
          <a:bodyPr>
            <a:normAutofit/>
          </a:bodyPr>
          <a:lstStyle/>
          <a:p>
            <a:r>
              <a:rPr lang="en-US" dirty="0"/>
              <a:t>Performance?</a:t>
            </a:r>
          </a:p>
          <a:p>
            <a:r>
              <a:rPr lang="en-US" dirty="0"/>
              <a:t>Very important!</a:t>
            </a:r>
          </a:p>
          <a:p>
            <a:r>
              <a:rPr lang="en-US" dirty="0"/>
              <a:t>Benchmark</a:t>
            </a:r>
            <a:r>
              <a:rPr lang="en-US" sz="1400" dirty="0"/>
              <a:t> (Apple LLVM version 9.0.0 clang-900.0.39.2) with -O3 –DNDEBUG)</a:t>
            </a:r>
          </a:p>
          <a:p>
            <a:endParaRPr lang="en-US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684F54-749D-474C-8DC1-C490E3117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7402"/>
              </p:ext>
            </p:extLst>
          </p:nvPr>
        </p:nvGraphicFramePr>
        <p:xfrm>
          <a:off x="3200400" y="2495550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099378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68359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2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sprintf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882,311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27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ostringstream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2,892,035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to_string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1,167,422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675,636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format_to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499,376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9784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0" y="3943350"/>
            <a:ext cx="3124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Math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&lt;numbers&gt;</a:t>
            </a:r>
          </a:p>
          <a:p>
            <a:r>
              <a:rPr lang="en-US" dirty="0"/>
              <a:t>Following mathematical constants are defined: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log2e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log10e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inv_pi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inv_sqrtpi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ln2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ln10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sqrt2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sqrt3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inv_sqrt3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egamma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phi</a:t>
            </a:r>
          </a:p>
          <a:p>
            <a:r>
              <a:rPr lang="en-US" dirty="0"/>
              <a:t>In </a:t>
            </a:r>
            <a:r>
              <a:rPr lang="en-US" dirty="0">
                <a:latin typeface="Consolas" panose="020B0609020204030204" pitchFamily="49" charset="0"/>
              </a:rPr>
              <a:t>std::numbers</a:t>
            </a:r>
          </a:p>
        </p:txBody>
      </p:sp>
    </p:spTree>
    <p:extLst>
      <p:ext uri="{BB962C8B-B14F-4D97-AF65-F5344CB8AC3E}">
        <p14:creationId xmlns:p14="http://schemas.microsoft.com/office/powerpoint/2010/main" val="18351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std::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source_location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source_location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Represents information about a specific location in a source code</a:t>
            </a:r>
          </a:p>
          <a:p>
            <a:pPr lvl="1"/>
            <a:r>
              <a:rPr lang="en-US" dirty="0"/>
              <a:t>line, column, </a:t>
            </a:r>
            <a:r>
              <a:rPr lang="en-US" dirty="0" err="1"/>
              <a:t>file_name</a:t>
            </a:r>
            <a:r>
              <a:rPr lang="en-US" dirty="0"/>
              <a:t>, </a:t>
            </a:r>
            <a:r>
              <a:rPr lang="en-US" dirty="0" err="1"/>
              <a:t>function_name</a:t>
            </a:r>
            <a:endParaRPr lang="en-US" dirty="0"/>
          </a:p>
          <a:p>
            <a:r>
              <a:rPr lang="en-US" dirty="0"/>
              <a:t>Construct one using </a:t>
            </a:r>
            <a:r>
              <a:rPr lang="en-US" dirty="0" err="1">
                <a:latin typeface="Consolas" panose="020B0609020204030204" pitchFamily="49" charset="0"/>
              </a:rPr>
              <a:t>source_location</a:t>
            </a:r>
            <a:r>
              <a:rPr lang="en-US" dirty="0">
                <a:latin typeface="Consolas" panose="020B0609020204030204" pitchFamily="49" charset="0"/>
              </a:rPr>
              <a:t>::current()</a:t>
            </a:r>
          </a:p>
          <a:p>
            <a:r>
              <a:rPr lang="en-US" dirty="0"/>
              <a:t>Example: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source_location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source_location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::current())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.file_name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loc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LogInfo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"Welcome to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CppCon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2019!"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004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20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nodiscard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(reason)]]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[[</a:t>
            </a:r>
            <a:r>
              <a:rPr lang="en-US" dirty="0" err="1">
                <a:latin typeface="Consolas" panose="020B0609020204030204" pitchFamily="49" charset="0"/>
              </a:rPr>
              <a:t>nodiscard</a:t>
            </a:r>
            <a:r>
              <a:rPr lang="en-US" dirty="0">
                <a:latin typeface="Consolas" panose="020B0609020204030204" pitchFamily="49" charset="0"/>
              </a:rPr>
              <a:t>]]</a:t>
            </a:r>
            <a:r>
              <a:rPr lang="en-US" dirty="0"/>
              <a:t> attribute can now include a reason</a:t>
            </a:r>
          </a:p>
          <a:p>
            <a:r>
              <a:rPr lang="en-US" dirty="0"/>
              <a:t>Example: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nodiscard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"Ignoring the return value will result in memory leaks."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)]]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...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2004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65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</a:t>
            </a:r>
            <a:r>
              <a:rPr lang="en-US" dirty="0">
                <a:latin typeface="Consolas" panose="020B0609020204030204" pitchFamily="49" charset="0"/>
              </a:rPr>
              <a:t>&lt;bit&gt;</a:t>
            </a:r>
          </a:p>
          <a:p>
            <a:r>
              <a:rPr lang="en-US" dirty="0"/>
              <a:t>Set of global non-member functions to operate on bits</a:t>
            </a:r>
          </a:p>
          <a:p>
            <a:pPr lvl="1"/>
            <a:r>
              <a:rPr lang="en-US" dirty="0"/>
              <a:t>Rotate: </a:t>
            </a:r>
            <a:r>
              <a:rPr lang="en-US" dirty="0" err="1">
                <a:latin typeface="Consolas" panose="020B0609020204030204" pitchFamily="49" charset="0"/>
              </a:rPr>
              <a:t>rotl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rotr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Counting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countl_zero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 number of consecutive 0 bits starting from most significant bit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countl_one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 number of consecutive 1 bits starting from most significant bit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countr_zero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 number of consecutive 0 bits starting from least significant bit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countr_one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 number of consecutive 1 bits starting from least significant bit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popcount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 number of 1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C++20 doesn’t specify if and how to modularize the Standard Library</a:t>
            </a:r>
          </a:p>
          <a:p>
            <a:r>
              <a:rPr lang="en-US" dirty="0"/>
              <a:t>Visual Studio makes it available as follows: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std.regex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&lt;regex&gt;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std.filesystem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&lt;</a:t>
            </a:r>
            <a:r>
              <a:rPr lang="en-US" dirty="0" err="1"/>
              <a:t>filesystem</a:t>
            </a:r>
            <a:r>
              <a:rPr lang="en-US" dirty="0"/>
              <a:t>&gt;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std.memory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&lt;memory&gt;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std.threading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&lt;atomic&gt;, &lt;</a:t>
            </a:r>
            <a:r>
              <a:rPr lang="en-US" dirty="0" err="1"/>
              <a:t>condition_variable</a:t>
            </a:r>
            <a:r>
              <a:rPr lang="en-US" dirty="0"/>
              <a:t>&gt;, &lt;future&gt;, &lt;</a:t>
            </a:r>
            <a:r>
              <a:rPr lang="en-US" dirty="0" err="1"/>
              <a:t>mutex</a:t>
            </a:r>
            <a:r>
              <a:rPr lang="en-US" dirty="0"/>
              <a:t>&gt;, &lt;</a:t>
            </a:r>
            <a:r>
              <a:rPr lang="en-US" dirty="0" err="1"/>
              <a:t>shared_mutex</a:t>
            </a:r>
            <a:r>
              <a:rPr lang="en-US" dirty="0"/>
              <a:t>&gt;, and &lt;thread&gt;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std.core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everything else in the C++ Standard Library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46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nsolas" panose="020B0609020204030204" pitchFamily="49" charset="0"/>
              </a:rPr>
              <a:t>bitset</a:t>
            </a:r>
            <a:r>
              <a:rPr lang="en-US" dirty="0"/>
              <a:t> by rotating 01100101 towards the left over 2 bits:</a:t>
            </a:r>
          </a:p>
          <a:p>
            <a:pPr marL="64008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&lt;8&gt;(std::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rotl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(0b01100101, 2))</a:t>
            </a:r>
          </a:p>
          <a:p>
            <a:pPr lvl="1"/>
            <a:r>
              <a:rPr lang="en-US" dirty="0"/>
              <a:t>Count the number of 1 bits in 01100101:</a:t>
            </a:r>
          </a:p>
          <a:p>
            <a:pPr marL="64008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 =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(0b01100101);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5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Standard Library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starts_with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ends_with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for </a:t>
            </a:r>
            <a:r>
              <a:rPr lang="en-US" sz="1800" dirty="0" err="1">
                <a:latin typeface="Consolas" panose="020B0609020204030204" pitchFamily="49" charset="0"/>
              </a:rPr>
              <a:t>basic_string</a:t>
            </a:r>
            <a:r>
              <a:rPr lang="en-US" sz="1800" dirty="0"/>
              <a:t>/</a:t>
            </a:r>
            <a:r>
              <a:rPr lang="en-US" sz="1800" dirty="0" err="1">
                <a:latin typeface="Consolas" panose="020B0609020204030204" pitchFamily="49" charset="0"/>
              </a:rPr>
              <a:t>basic_string_view</a:t>
            </a:r>
            <a:r>
              <a:rPr lang="en-US" sz="1800" dirty="0"/>
              <a:t>: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str.starts_with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/>
          </a:p>
          <a:p>
            <a:r>
              <a:rPr lang="en-US" sz="1800" dirty="0">
                <a:latin typeface="Consolas" panose="020B0609020204030204" pitchFamily="49" charset="0"/>
              </a:rPr>
              <a:t>contains()</a:t>
            </a:r>
            <a:r>
              <a:rPr lang="en-US" sz="1800" dirty="0"/>
              <a:t> for associative containers:</a:t>
            </a:r>
          </a:p>
          <a:p>
            <a:pPr marL="32004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{1,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one"s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{2,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two"s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{3,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three"s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};</a:t>
            </a:r>
          </a:p>
          <a:p>
            <a:pPr marL="32004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myMap.contains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  <a:endParaRPr lang="en-US" sz="1400" dirty="0"/>
          </a:p>
          <a:p>
            <a:r>
              <a:rPr lang="en-US" sz="1800" dirty="0">
                <a:latin typeface="Consolas" panose="020B0609020204030204" pitchFamily="49" charset="0"/>
              </a:rPr>
              <a:t>remove()</a:t>
            </a:r>
            <a:r>
              <a:rPr lang="en-US" sz="1800" dirty="0"/>
              <a:t>, </a:t>
            </a:r>
            <a:r>
              <a:rPr lang="en-US" sz="1800" dirty="0" err="1">
                <a:latin typeface="Consolas" panose="020B0609020204030204" pitchFamily="49" charset="0"/>
              </a:rPr>
              <a:t>remove_if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, and </a:t>
            </a:r>
            <a:r>
              <a:rPr lang="en-US" sz="1800" dirty="0">
                <a:latin typeface="Consolas" panose="020B0609020204030204" pitchFamily="49" charset="0"/>
              </a:rPr>
              <a:t>unique()</a:t>
            </a:r>
            <a:r>
              <a:rPr lang="en-US" sz="1800" dirty="0"/>
              <a:t> for </a:t>
            </a:r>
            <a:r>
              <a:rPr lang="en-US" sz="1800" dirty="0">
                <a:latin typeface="Consolas" panose="020B0609020204030204" pitchFamily="49" charset="0"/>
              </a:rPr>
              <a:t>list</a:t>
            </a:r>
            <a:r>
              <a:rPr lang="en-US" sz="1800" dirty="0"/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forward_list</a:t>
            </a:r>
            <a:r>
              <a:rPr lang="en-US" sz="1800" dirty="0"/>
              <a:t> now return </a:t>
            </a:r>
            <a:r>
              <a:rPr lang="en-US" sz="1800" dirty="0" err="1">
                <a:latin typeface="Consolas" panose="020B0609020204030204" pitchFamily="49" charset="0"/>
              </a:rPr>
              <a:t>size_type</a:t>
            </a:r>
            <a:r>
              <a:rPr lang="en-US" sz="1800" dirty="0"/>
              <a:t> instead of </a:t>
            </a:r>
            <a:r>
              <a:rPr lang="en-US" sz="1800" dirty="0">
                <a:latin typeface="Consolas" panose="020B0609020204030204" pitchFamily="49" charset="0"/>
              </a:rPr>
              <a:t>void</a:t>
            </a:r>
            <a:r>
              <a:rPr lang="en-US" sz="1800" dirty="0"/>
              <a:t>, the number of removed elements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shift_left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shift_right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 added to </a:t>
            </a:r>
            <a:r>
              <a:rPr lang="en-US" sz="1800" dirty="0">
                <a:latin typeface="Consolas" panose="020B0609020204030204" pitchFamily="49" charset="0"/>
              </a:rPr>
              <a:t>&lt;algorithm&gt;</a:t>
            </a:r>
            <a:r>
              <a:rPr lang="en-US" sz="1800" dirty="0"/>
              <a:t>, shifts elements in a range</a:t>
            </a:r>
          </a:p>
        </p:txBody>
      </p:sp>
    </p:spTree>
    <p:extLst>
      <p:ext uri="{BB962C8B-B14F-4D97-AF65-F5344CB8AC3E}">
        <p14:creationId xmlns:p14="http://schemas.microsoft.com/office/powerpoint/2010/main" val="8464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Standard Library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midpoint()</a:t>
            </a:r>
            <a:r>
              <a:rPr lang="en-US" sz="1800" dirty="0"/>
              <a:t> to calculate the midpoint of two numbers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lerp()</a:t>
            </a:r>
            <a:r>
              <a:rPr lang="en-US" sz="1800" dirty="0"/>
              <a:t> to do linear interpolation</a:t>
            </a:r>
          </a:p>
          <a:p>
            <a:r>
              <a:rPr lang="en-US" sz="1800" dirty="0"/>
              <a:t>New </a:t>
            </a:r>
            <a:r>
              <a:rPr lang="en-US" sz="1800" dirty="0" err="1">
                <a:latin typeface="Consolas" panose="020B0609020204030204" pitchFamily="49" charset="0"/>
              </a:rPr>
              <a:t>unsequenced_policy</a:t>
            </a:r>
            <a:r>
              <a:rPr lang="en-US" sz="1800" dirty="0"/>
              <a:t> (</a:t>
            </a:r>
            <a:r>
              <a:rPr lang="en-US" sz="1800" dirty="0">
                <a:latin typeface="Consolas" panose="020B0609020204030204" pitchFamily="49" charset="0"/>
              </a:rPr>
              <a:t>execution::</a:t>
            </a:r>
            <a:r>
              <a:rPr lang="en-US" sz="1800" dirty="0" err="1">
                <a:latin typeface="Consolas" panose="020B0609020204030204" pitchFamily="49" charset="0"/>
              </a:rPr>
              <a:t>unseq</a:t>
            </a:r>
            <a:r>
              <a:rPr lang="en-US" sz="1800" dirty="0"/>
              <a:t>): algorithm is allowed to be vectorized</a:t>
            </a:r>
          </a:p>
        </p:txBody>
      </p:sp>
    </p:spTree>
    <p:extLst>
      <p:ext uri="{BB962C8B-B14F-4D97-AF65-F5344CB8AC3E}">
        <p14:creationId xmlns:p14="http://schemas.microsoft.com/office/powerpoint/2010/main" val="25119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Coroutines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Lambda Expression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[=, this] as Lambda Capture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Templated Lambda Expressions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Pack Expansion in Lambda Captures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constexpr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virtual functions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union, try/catch,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dynamic_cast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typeid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allocations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constexpr string &amp; vector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Concurrency Changes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Atomic Smart Pointers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Joining &amp; Cancellable Threads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C++20 Synchronization Library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Semaphores, efficient atomic waiting, latches, and barriers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std::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atomic_ref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Designated Initializers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Spaceship Operator &lt;=&gt;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Range-based for Loop Initializer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Non-Type Template Parameters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[[likely]] and [[unlikely]]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Calendars &amp;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Timezones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std::span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&lt;version&gt;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Feature Test Macros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Immediate Functions –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consteval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constinit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Enums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using Directive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Text Formatting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Math Constants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std::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source_location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[[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nodiscard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(reason)]]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Bit Operations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Small Standard Library Additions</a:t>
            </a:r>
          </a:p>
        </p:txBody>
      </p:sp>
    </p:spTree>
    <p:extLst>
      <p:ext uri="{BB962C8B-B14F-4D97-AF65-F5344CB8AC3E}">
        <p14:creationId xmlns:p14="http://schemas.microsoft.com/office/powerpoint/2010/main" val="16349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76200" y="971550"/>
            <a:ext cx="8991600" cy="3124200"/>
          </a:xfrm>
          <a:effectLst>
            <a:outerShdw blurRad="1143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b="1" dirty="0">
                <a:latin typeface="Segoe UI Semibold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45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041" b="0" i="0" u="none" strike="noStrike" kern="1200" cap="none" spc="0" normalizeH="0" baseline="0" noProof="0" dirty="0">
                <a:ln>
                  <a:noFill/>
                </a:ln>
                <a:solidFill>
                  <a:srgbClr val="DDDDDD">
                    <a:alpha val="100000"/>
                  </a:srgb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Widescreen Test Pattern (16:9)</a:t>
            </a:r>
            <a:endParaRPr kumimoji="0" lang="en-US" sz="4898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>
                <a:solidFill>
                  <a:srgbClr val="DDDDDD">
                    <a:alpha val="100000"/>
                  </a:srgbClr>
                </a:solidFill>
              </a:rPr>
              <a:t>Aspect Ratio Test</a:t>
            </a:r>
            <a:endParaRPr lang="en-US" sz="4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x-none" sz="1050" dirty="0">
              <a:solidFill>
                <a:srgbClr val="DDDDDD">
                  <a:alpha val="10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400" dirty="0">
                <a:solidFill>
                  <a:srgbClr val="DDDDDD">
                    <a:alpha val="100000"/>
                  </a:srgbClr>
                </a:solidFill>
              </a:rPr>
              <a:t>(Should appear circular)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16x9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00" b="1" dirty="0">
                <a:solidFill>
                  <a:schemeClr val="accent1"/>
                </a:solidFill>
                <a:latin typeface="Arial"/>
              </a:rPr>
              <a:t>4x3</a:t>
            </a:r>
            <a:endParaRPr lang="en-US" altLang="x-none" sz="1000" dirty="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0</TotalTime>
  <Words>5812</Words>
  <Application>Microsoft Office PowerPoint</Application>
  <PresentationFormat>On-screen Show (16:9)</PresentationFormat>
  <Paragraphs>1118</Paragraphs>
  <Slides>95</Slides>
  <Notes>86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7" baseType="lpstr">
      <vt:lpstr>ＭＳ Ｐゴシック</vt:lpstr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Tw Cen MT</vt:lpstr>
      <vt:lpstr>Wingdings</vt:lpstr>
      <vt:lpstr>Wingdings 2</vt:lpstr>
      <vt:lpstr>WidescreenPres</vt:lpstr>
      <vt:lpstr>C++20: What’s in it for you?</vt:lpstr>
      <vt:lpstr>Marc Grégoire</vt:lpstr>
      <vt:lpstr>C++20</vt:lpstr>
      <vt:lpstr>Agenda</vt:lpstr>
      <vt:lpstr>Agenda</vt:lpstr>
      <vt:lpstr>Modules</vt:lpstr>
      <vt:lpstr>Modules</vt:lpstr>
      <vt:lpstr>Modules</vt:lpstr>
      <vt:lpstr>Modules</vt:lpstr>
      <vt:lpstr>Modules</vt:lpstr>
      <vt:lpstr>Ranges</vt:lpstr>
      <vt:lpstr>Ranges</vt:lpstr>
      <vt:lpstr>Ranges</vt:lpstr>
      <vt:lpstr>Ranges</vt:lpstr>
      <vt:lpstr>Ranges</vt:lpstr>
      <vt:lpstr>coroutines</vt:lpstr>
      <vt:lpstr>Coroutines</vt:lpstr>
      <vt:lpstr>Coroutines</vt:lpstr>
      <vt:lpstr>Coroutines</vt:lpstr>
      <vt:lpstr>Coroutines</vt:lpstr>
      <vt:lpstr>Concepts</vt:lpstr>
      <vt:lpstr>Concepts</vt:lpstr>
      <vt:lpstr>Concepts</vt:lpstr>
      <vt:lpstr>Concepts</vt:lpstr>
      <vt:lpstr>Concepts</vt:lpstr>
      <vt:lpstr>Concepts</vt:lpstr>
      <vt:lpstr>Lambda Expression Changes</vt:lpstr>
      <vt:lpstr>[=, this] as Lambda Capture</vt:lpstr>
      <vt:lpstr>Templated Lambda Expressions</vt:lpstr>
      <vt:lpstr>Templated Lambda Expressions</vt:lpstr>
      <vt:lpstr>Templated Lambda Expressions</vt:lpstr>
      <vt:lpstr>Pack Expansion in Lambda Captures</vt:lpstr>
      <vt:lpstr>constexpr Changes</vt:lpstr>
      <vt:lpstr>constexpr</vt:lpstr>
      <vt:lpstr>constexpr string &amp; vector</vt:lpstr>
      <vt:lpstr>Concurrency Changes</vt:lpstr>
      <vt:lpstr>Atomic Smart Pointers</vt:lpstr>
      <vt:lpstr>Atomic Smart Pointers</vt:lpstr>
      <vt:lpstr>Joining &amp; Cancellable Threads</vt:lpstr>
      <vt:lpstr>Joining &amp; Cancellable Threads</vt:lpstr>
      <vt:lpstr>Joining &amp; Cancellable Threads</vt:lpstr>
      <vt:lpstr>Joining &amp; Cancellable Threads</vt:lpstr>
      <vt:lpstr>The C++20 Synchronization Library</vt:lpstr>
      <vt:lpstr>The C++20 Synchronization Library</vt:lpstr>
      <vt:lpstr>The C++20 Synchronization Library</vt:lpstr>
      <vt:lpstr>The C++20 Synchronization Library</vt:lpstr>
      <vt:lpstr>std::atomic_ref</vt:lpstr>
      <vt:lpstr>Many More New Features…</vt:lpstr>
      <vt:lpstr>Designated Initializers</vt:lpstr>
      <vt:lpstr>Spaceship Operator &lt;=&gt;</vt:lpstr>
      <vt:lpstr>Spaceship Operator &lt;=&gt;</vt:lpstr>
      <vt:lpstr>Spaceship Operator &lt;=&gt;</vt:lpstr>
      <vt:lpstr>Spaceship Operator &lt;=&gt;</vt:lpstr>
      <vt:lpstr>Range-based for Loop Initializer</vt:lpstr>
      <vt:lpstr>Range-based for Loop Initializer</vt:lpstr>
      <vt:lpstr>Range-based for Loop Initializer</vt:lpstr>
      <vt:lpstr>Non-Type Template Parameters</vt:lpstr>
      <vt:lpstr>Non-Type Template Parameters</vt:lpstr>
      <vt:lpstr>[[likely]], [[unlikely]]</vt:lpstr>
      <vt:lpstr>Calendars &amp; Timezones</vt:lpstr>
      <vt:lpstr>Calendars &amp; Timezones</vt:lpstr>
      <vt:lpstr>Calendars &amp; Timezones</vt:lpstr>
      <vt:lpstr>Calendars &amp; Timezones</vt:lpstr>
      <vt:lpstr>Calendars &amp; Timezones</vt:lpstr>
      <vt:lpstr>Calendars &amp; Timezones</vt:lpstr>
      <vt:lpstr>Calendars &amp; Timezones</vt:lpstr>
      <vt:lpstr>std::span</vt:lpstr>
      <vt:lpstr>std::span</vt:lpstr>
      <vt:lpstr>std::span</vt:lpstr>
      <vt:lpstr>Feature Testing Macros</vt:lpstr>
      <vt:lpstr>Feature Testing Macros</vt:lpstr>
      <vt:lpstr>&lt;version&gt;</vt:lpstr>
      <vt:lpstr>Immediate Functions – consteval</vt:lpstr>
      <vt:lpstr>Immediate Functions – consteval</vt:lpstr>
      <vt:lpstr>constinit</vt:lpstr>
      <vt:lpstr>constinit</vt:lpstr>
      <vt:lpstr>Class Enums and using Directive</vt:lpstr>
      <vt:lpstr>Text Formatting (std::format)</vt:lpstr>
      <vt:lpstr>Text Formatting (std::format)</vt:lpstr>
      <vt:lpstr>Text Formatting (std::format)</vt:lpstr>
      <vt:lpstr>Text Formatting (std::format)</vt:lpstr>
      <vt:lpstr>Text Formatting (std::format)</vt:lpstr>
      <vt:lpstr>Text Formatting (std::format)</vt:lpstr>
      <vt:lpstr>Text Formatting (std::format)</vt:lpstr>
      <vt:lpstr>Text Formatting (std::format)</vt:lpstr>
      <vt:lpstr>Math Constants</vt:lpstr>
      <vt:lpstr>std::source_location</vt:lpstr>
      <vt:lpstr>[[nodiscard(reason)]]</vt:lpstr>
      <vt:lpstr>Bit Operations</vt:lpstr>
      <vt:lpstr>Bit Operations</vt:lpstr>
      <vt:lpstr>Small Standard Library Additions</vt:lpstr>
      <vt:lpstr>Small Standard Library Additions</vt:lpstr>
      <vt:lpstr>Agenda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2012-01-03T18:42:20Z</dcterms:created>
  <dcterms:modified xsi:type="dcterms:W3CDTF">2019-09-25T06:38:33Z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