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92" r:id="rId5"/>
    <p:sldId id="257" r:id="rId6"/>
    <p:sldId id="291" r:id="rId7"/>
    <p:sldId id="296" r:id="rId8"/>
    <p:sldId id="289" r:id="rId9"/>
    <p:sldId id="286" r:id="rId10"/>
    <p:sldId id="295" r:id="rId11"/>
    <p:sldId id="299" r:id="rId12"/>
    <p:sldId id="300" r:id="rId13"/>
    <p:sldId id="29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2353" autoAdjust="0"/>
  </p:normalViewPr>
  <p:slideViewPr>
    <p:cSldViewPr snapToGrid="0">
      <p:cViewPr varScale="1">
        <p:scale>
          <a:sx n="82" d="100"/>
          <a:sy n="82" d="100"/>
        </p:scale>
        <p:origin x="720" y="7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8/3/2024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425159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hyperlink" Target="https://www.mm-logistik.vogel.de/management/articles/779421/"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freepngimg.com/png/72748-recycle-logo-symbol-recycling-waste-free-png-hq"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hyperlink" Target="https://jayce-o.blogspot.com/2014/06/save-our-environment-with-these-22-eco.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maschinenmarkt.international/what-is-logistics-40-everything-you-need-to-know-about-digitization-logistics-a-876611/" TargetMode="Externa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C10A248-E645-1271-C0EC-C7DD08BBBD89}"/>
              </a:ext>
            </a:extLst>
          </p:cNvPr>
          <p:cNvSpPr>
            <a:spLocks noGrp="1"/>
          </p:cNvSpPr>
          <p:nvPr>
            <p:ph type="title"/>
          </p:nvPr>
        </p:nvSpPr>
        <p:spPr>
          <a:xfrm>
            <a:off x="88490" y="1"/>
            <a:ext cx="11946193" cy="1946786"/>
          </a:xfrm>
        </p:spPr>
        <p:txBody>
          <a:bodyPr/>
          <a:lstStyle/>
          <a:p>
            <a:pPr algn="just"/>
            <a:r>
              <a:rPr lang="en-US" sz="3600" dirty="0"/>
              <a:t>        SUSTAINABLE SUPPLY CHAIN SOLUTION ON NESTLE</a:t>
            </a:r>
          </a:p>
        </p:txBody>
      </p:sp>
      <p:pic>
        <p:nvPicPr>
          <p:cNvPr id="16" name="Picture 15">
            <a:extLst>
              <a:ext uri="{FF2B5EF4-FFF2-40B4-BE49-F238E27FC236}">
                <a16:creationId xmlns:a16="http://schemas.microsoft.com/office/drawing/2014/main" id="{BE4C5ADF-F662-2FA6-3259-637505CC320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823587" y="2370130"/>
            <a:ext cx="3763296" cy="3763296"/>
          </a:xfrm>
          <a:prstGeom prst="rect">
            <a:avLst/>
          </a:prstGeom>
        </p:spPr>
      </p:pic>
    </p:spTree>
    <p:extLst>
      <p:ext uri="{BB962C8B-B14F-4D97-AF65-F5344CB8AC3E}">
        <p14:creationId xmlns:p14="http://schemas.microsoft.com/office/powerpoint/2010/main" val="362649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840116" y="1253066"/>
            <a:ext cx="6855512" cy="1682045"/>
          </a:xfrm>
        </p:spPr>
        <p:txBody>
          <a:bodyPr/>
          <a:lstStyle/>
          <a:p>
            <a:br>
              <a:rPr lang="en-US" dirty="0"/>
            </a:br>
            <a:br>
              <a:rPr lang="en-US" dirty="0"/>
            </a:br>
            <a:r>
              <a:rPr lang="en-US" dirty="0"/>
              <a:t> </a:t>
            </a:r>
            <a:br>
              <a:rPr lang="en-US" dirty="0"/>
            </a:br>
            <a:r>
              <a:rPr lang="en-US" dirty="0"/>
              <a:t>THANK YOU</a:t>
            </a:r>
            <a:br>
              <a:rPr lang="en-US" dirty="0"/>
            </a:br>
            <a:endParaRPr lang="en-US" dirty="0"/>
          </a:p>
        </p:txBody>
      </p:sp>
      <p:sp>
        <p:nvSpPr>
          <p:cNvPr id="5" name="Subtitle 4">
            <a:extLst>
              <a:ext uri="{FF2B5EF4-FFF2-40B4-BE49-F238E27FC236}">
                <a16:creationId xmlns:a16="http://schemas.microsoft.com/office/drawing/2014/main" id="{0965271C-1A2E-20DC-AB59-5AED6C596953}"/>
              </a:ext>
            </a:extLst>
          </p:cNvPr>
          <p:cNvSpPr>
            <a:spLocks noGrp="1"/>
          </p:cNvSpPr>
          <p:nvPr>
            <p:ph type="subTitle" idx="1"/>
          </p:nvPr>
        </p:nvSpPr>
        <p:spPr>
          <a:xfrm>
            <a:off x="233265" y="2332652"/>
            <a:ext cx="6736701" cy="2183363"/>
          </a:xfrm>
        </p:spPr>
        <p:txBody>
          <a:bodyPr/>
          <a:lstStyle/>
          <a:p>
            <a:r>
              <a:rPr lang="en-US" dirty="0"/>
              <a:t>GOPATHI SAI SUDHA</a:t>
            </a:r>
          </a:p>
          <a:p>
            <a:r>
              <a:rPr lang="en-US" dirty="0"/>
              <a:t>gopathisaisudha@gmail.com</a:t>
            </a:r>
          </a:p>
        </p:txBody>
      </p:sp>
    </p:spTree>
    <p:extLst>
      <p:ext uri="{BB962C8B-B14F-4D97-AF65-F5344CB8AC3E}">
        <p14:creationId xmlns:p14="http://schemas.microsoft.com/office/powerpoint/2010/main" val="411715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pPr algn="just"/>
            <a:r>
              <a:rPr lang="en-US" dirty="0"/>
              <a:t>                   </a:t>
            </a:r>
            <a:r>
              <a:rPr lang="en-US" sz="3600" dirty="0"/>
              <a:t>INTRODUCTION</a:t>
            </a:r>
          </a:p>
        </p:txBody>
      </p:sp>
      <p:sp>
        <p:nvSpPr>
          <p:cNvPr id="5" name="Content Placeholder 4">
            <a:extLst>
              <a:ext uri="{FF2B5EF4-FFF2-40B4-BE49-F238E27FC236}">
                <a16:creationId xmlns:a16="http://schemas.microsoft.com/office/drawing/2014/main" id="{DB77CCAA-87B8-0ABB-B458-7056CCF3BF63}"/>
              </a:ext>
            </a:extLst>
          </p:cNvPr>
          <p:cNvSpPr>
            <a:spLocks noGrp="1"/>
          </p:cNvSpPr>
          <p:nvPr>
            <p:ph idx="1"/>
          </p:nvPr>
        </p:nvSpPr>
        <p:spPr>
          <a:xfrm>
            <a:off x="1158865" y="2076460"/>
            <a:ext cx="9779182" cy="2367721"/>
          </a:xfrm>
        </p:spPr>
        <p:txBody>
          <a:bodyPr>
            <a:normAutofit/>
          </a:bodyPr>
          <a:lstStyle/>
          <a:p>
            <a:pPr marL="457200" indent="-457200" algn="just">
              <a:buFont typeface="Arial" panose="020B0604020202020204" pitchFamily="34" charset="0"/>
              <a:buChar char="•"/>
            </a:pPr>
            <a:r>
              <a:rPr lang="en-US" sz="2000" dirty="0"/>
              <a:t>sustainable supply chain integrates environmentally and socially responsible  practice into the entire supply chain lifecycle from raw material sourcing to  end-of-life product disposal.</a:t>
            </a:r>
          </a:p>
          <a:p>
            <a:pPr marL="457200" indent="-457200" algn="just">
              <a:buFont typeface="Arial" panose="020B0604020202020204" pitchFamily="34" charset="0"/>
              <a:buChar char="•"/>
            </a:pPr>
            <a:r>
              <a:rPr lang="en-US" sz="2000" dirty="0"/>
              <a:t>Considerable influence on the environment due to its vast supply chain.</a:t>
            </a:r>
          </a:p>
          <a:p>
            <a:pPr marL="457200" indent="-457200" algn="just">
              <a:buFont typeface="Arial" panose="020B0604020202020204" pitchFamily="34" charset="0"/>
              <a:buChar char="•"/>
            </a:pPr>
            <a:r>
              <a:rPr lang="en-US" sz="2000" dirty="0"/>
              <a:t>This project aims to align the environmental impacts of nestles operations and generate long-term economic benefits. </a:t>
            </a:r>
          </a:p>
          <a:p>
            <a:pPr marL="457200" indent="-4572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528395" y="118169"/>
            <a:ext cx="9779183" cy="1706563"/>
          </a:xfrm>
        </p:spPr>
        <p:txBody>
          <a:bodyPr/>
          <a:lstStyle/>
          <a:p>
            <a:pPr algn="just"/>
            <a:r>
              <a:rPr lang="en-US" sz="3600" dirty="0">
                <a:solidFill>
                  <a:schemeClr val="tx1"/>
                </a:solidFill>
              </a:rPr>
              <a:t>                   OBEJECTIVE &amp; SCOPE</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2"/>
          </p:nvPr>
        </p:nvSpPr>
        <p:spPr>
          <a:xfrm>
            <a:off x="1166813" y="2024063"/>
            <a:ext cx="4664075" cy="3332162"/>
          </a:xfrm>
        </p:spPr>
        <p:txBody>
          <a:bodyPr>
            <a:normAutofit/>
          </a:bodyPr>
          <a:lstStyle/>
          <a:p>
            <a:pPr marL="0" indent="0">
              <a:buNone/>
            </a:pPr>
            <a:endParaRPr lang="en-US" dirty="0"/>
          </a:p>
          <a:p>
            <a:pPr marL="342900" indent="-342900" algn="just">
              <a:buFont typeface="Arial" panose="020B0604020202020204" pitchFamily="34" charset="0"/>
              <a:buChar char="•"/>
            </a:pPr>
            <a:r>
              <a:rPr lang="en-US" b="1" dirty="0">
                <a:solidFill>
                  <a:schemeClr val="tx1"/>
                </a:solidFill>
              </a:rPr>
              <a:t>Recycling and reuse : </a:t>
            </a:r>
            <a:r>
              <a:rPr lang="en-US" dirty="0">
                <a:solidFill>
                  <a:schemeClr val="tx1"/>
                </a:solidFill>
              </a:rPr>
              <a:t>implementing circular economy principles to reduce waste.</a:t>
            </a:r>
          </a:p>
          <a:p>
            <a:pPr marL="342900" indent="-342900" algn="just">
              <a:buFont typeface="Arial" panose="020B0604020202020204" pitchFamily="34" charset="0"/>
              <a:buChar char="•"/>
            </a:pPr>
            <a:r>
              <a:rPr lang="en-US" b="1" dirty="0">
                <a:solidFill>
                  <a:schemeClr val="tx1"/>
                </a:solidFill>
              </a:rPr>
              <a:t>Green procurement : </a:t>
            </a:r>
            <a:r>
              <a:rPr lang="en-US" dirty="0">
                <a:solidFill>
                  <a:schemeClr val="tx1"/>
                </a:solidFill>
              </a:rPr>
              <a:t>souring material from environmentally responsible suppliers.</a:t>
            </a:r>
          </a:p>
          <a:p>
            <a:pPr marL="342900" indent="-342900" algn="just">
              <a:buFont typeface="Arial" panose="020B0604020202020204" pitchFamily="34" charset="0"/>
              <a:buChar char="•"/>
            </a:pPr>
            <a:r>
              <a:rPr lang="en-US" b="1" dirty="0">
                <a:solidFill>
                  <a:schemeClr val="tx1"/>
                </a:solidFill>
              </a:rPr>
              <a:t>Waste reduction : </a:t>
            </a:r>
            <a:r>
              <a:rPr lang="en-US" dirty="0">
                <a:solidFill>
                  <a:schemeClr val="tx1"/>
                </a:solidFill>
              </a:rPr>
              <a:t>minimizing waste through better design production processes and packing.</a:t>
            </a:r>
            <a:endParaRPr lang="en-US" b="1" dirty="0">
              <a:solidFill>
                <a:schemeClr val="tx1"/>
              </a:solidFill>
            </a:endParaRPr>
          </a:p>
          <a:p>
            <a:pPr marL="0" indent="0">
              <a:buNone/>
            </a:pPr>
            <a:endParaRPr lang="en-US" dirty="0">
              <a:solidFill>
                <a:schemeClr val="tx1"/>
              </a:solidFill>
            </a:endParaRPr>
          </a:p>
          <a:p>
            <a:endParaRPr lang="en-US" dirty="0"/>
          </a:p>
          <a:p>
            <a:endParaRPr lang="en-US" dirty="0"/>
          </a:p>
          <a:p>
            <a:pPr>
              <a:buFont typeface="Arial" panose="020B0604020202020204" pitchFamily="34" charset="0"/>
              <a:buChar char="•"/>
            </a:pPr>
            <a:endParaRPr lang="en-US" dirty="0"/>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a:off x="6656951" y="2358360"/>
            <a:ext cx="4664075" cy="3332162"/>
          </a:xfrm>
        </p:spPr>
        <p:txBody>
          <a:bodyPr>
            <a:normAutofit/>
          </a:bodyPr>
          <a:lstStyle/>
          <a:p>
            <a:pPr marL="342900" indent="-342900" algn="just">
              <a:buFont typeface="Arial" panose="020B0604020202020204" pitchFamily="34" charset="0"/>
              <a:buChar char="•"/>
            </a:pPr>
            <a:r>
              <a:rPr lang="en-US" dirty="0">
                <a:solidFill>
                  <a:schemeClr val="tx1"/>
                </a:solidFill>
              </a:rPr>
              <a:t>The scope of  the simulation covers three critical area :</a:t>
            </a:r>
          </a:p>
          <a:p>
            <a:pPr marL="342900" indent="-342900" algn="just">
              <a:buFont typeface="Arial" panose="020B0604020202020204" pitchFamily="34" charset="0"/>
              <a:buChar char="•"/>
            </a:pPr>
            <a:r>
              <a:rPr lang="en-US" dirty="0">
                <a:solidFill>
                  <a:schemeClr val="tx1"/>
                </a:solidFill>
              </a:rPr>
              <a:t>Recycled materials.</a:t>
            </a:r>
          </a:p>
          <a:p>
            <a:pPr marL="342900" indent="-342900" algn="just">
              <a:buFont typeface="Arial" panose="020B0604020202020204" pitchFamily="34" charset="0"/>
              <a:buChar char="•"/>
            </a:pPr>
            <a:r>
              <a:rPr lang="en-US" dirty="0">
                <a:solidFill>
                  <a:schemeClr val="tx1"/>
                </a:solidFill>
              </a:rPr>
              <a:t>Reducing packaging waste.</a:t>
            </a:r>
          </a:p>
          <a:p>
            <a:pPr marL="342900" indent="-342900" algn="just">
              <a:buFont typeface="Arial" panose="020B0604020202020204" pitchFamily="34" charset="0"/>
              <a:buChar char="•"/>
            </a:pPr>
            <a:r>
              <a:rPr lang="en-US" dirty="0">
                <a:solidFill>
                  <a:schemeClr val="tx1"/>
                </a:solidFill>
              </a:rPr>
              <a:t>Optimizing transportation.</a:t>
            </a:r>
          </a:p>
          <a:p>
            <a:pPr algn="just"/>
            <a:endParaRPr lang="en-US" dirty="0">
              <a:solidFill>
                <a:schemeClr val="tx1"/>
              </a:solidFill>
            </a:endParaRPr>
          </a:p>
          <a:p>
            <a:endParaRPr lang="en-US" dirty="0">
              <a:solidFill>
                <a:schemeClr val="tx1"/>
              </a:solidFill>
            </a:endParaRPr>
          </a:p>
          <a:p>
            <a:pPr algn="just"/>
            <a:endParaRPr lang="en-US" dirty="0">
              <a:solidFill>
                <a:schemeClr val="tx1"/>
              </a:solidFill>
            </a:endParaRPr>
          </a:p>
        </p:txBody>
      </p:sp>
    </p:spTree>
    <p:extLst>
      <p:ext uri="{BB962C8B-B14F-4D97-AF65-F5344CB8AC3E}">
        <p14:creationId xmlns:p14="http://schemas.microsoft.com/office/powerpoint/2010/main" val="265210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title"/>
          </p:nvPr>
        </p:nvSpPr>
        <p:spPr/>
        <p:txBody>
          <a:bodyPr/>
          <a:lstStyle/>
          <a:p>
            <a:pPr algn="just"/>
            <a:r>
              <a:rPr lang="en-US" sz="3600" dirty="0"/>
              <a:t>        IMPROTANCE OF SUSTAINABILITY  </a:t>
            </a:r>
          </a:p>
        </p:txBody>
      </p:sp>
      <p:sp>
        <p:nvSpPr>
          <p:cNvPr id="5" name="Subtitle 4">
            <a:extLst>
              <a:ext uri="{FF2B5EF4-FFF2-40B4-BE49-F238E27FC236}">
                <a16:creationId xmlns:a16="http://schemas.microsoft.com/office/drawing/2014/main" id="{67BB04B7-47A4-741B-59E0-F0E6F2126E8F}"/>
              </a:ext>
            </a:extLst>
          </p:cNvPr>
          <p:cNvSpPr>
            <a:spLocks noGrp="1"/>
          </p:cNvSpPr>
          <p:nvPr>
            <p:ph idx="1"/>
          </p:nvPr>
        </p:nvSpPr>
        <p:spPr/>
        <p:txBody>
          <a:bodyPr>
            <a:normAutofit/>
          </a:bodyPr>
          <a:lstStyle/>
          <a:p>
            <a:pPr marL="285750" indent="-285750" algn="just">
              <a:buFont typeface="Arial" panose="020B0604020202020204" pitchFamily="34" charset="0"/>
              <a:buChar char="•"/>
            </a:pPr>
            <a:r>
              <a:rPr lang="en-US" sz="2000" dirty="0"/>
              <a:t>Addresses environmental concerns such as resource depletion pollution and climate change .</a:t>
            </a:r>
          </a:p>
          <a:p>
            <a:pPr marL="285750" indent="-285750" algn="just">
              <a:buFont typeface="Arial" panose="020B0604020202020204" pitchFamily="34" charset="0"/>
              <a:buChar char="•"/>
            </a:pPr>
            <a:r>
              <a:rPr lang="en-US" sz="2000" dirty="0"/>
              <a:t>Enhance brand reputation and  customer loyalty.</a:t>
            </a:r>
          </a:p>
          <a:p>
            <a:pPr marL="285750" indent="-285750" algn="just">
              <a:buFont typeface="Arial" panose="020B0604020202020204" pitchFamily="34" charset="0"/>
              <a:buChar char="•"/>
            </a:pPr>
            <a:r>
              <a:rPr lang="en-US" sz="2000" dirty="0"/>
              <a:t>Meets regulatory and compliance requirements.</a:t>
            </a:r>
          </a:p>
          <a:p>
            <a:pPr marL="285750" indent="-285750" algn="just">
              <a:buFont typeface="Arial" panose="020B0604020202020204" pitchFamily="34" charset="0"/>
              <a:buChar char="•"/>
            </a:pPr>
            <a:r>
              <a:rPr lang="en-US" sz="2000" dirty="0"/>
              <a:t>Driver innovation and operational efficiencies.</a:t>
            </a:r>
          </a:p>
        </p:txBody>
      </p:sp>
    </p:spTree>
    <p:extLst>
      <p:ext uri="{BB962C8B-B14F-4D97-AF65-F5344CB8AC3E}">
        <p14:creationId xmlns:p14="http://schemas.microsoft.com/office/powerpoint/2010/main" val="160967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042219" y="265471"/>
            <a:ext cx="9570181" cy="1567262"/>
          </a:xfrm>
        </p:spPr>
        <p:txBody>
          <a:bodyPr/>
          <a:lstStyle/>
          <a:p>
            <a:pPr algn="just"/>
            <a:r>
              <a:rPr lang="en-US" sz="3600" dirty="0"/>
              <a:t>          CHALLENGES AND SOLUTIONS</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494502" y="2930013"/>
            <a:ext cx="9570181" cy="2095255"/>
          </a:xfrm>
        </p:spPr>
        <p:txBody>
          <a:bodyPr>
            <a:normAutofit/>
          </a:bodyPr>
          <a:lstStyle/>
          <a:p>
            <a:pPr algn="just"/>
            <a:r>
              <a:rPr lang="en-US" dirty="0">
                <a:solidFill>
                  <a:schemeClr val="tx1"/>
                </a:solidFill>
              </a:rPr>
              <a:t>Overcoming initial cost barriers through long-term saving .</a:t>
            </a:r>
          </a:p>
          <a:p>
            <a:pPr algn="just"/>
            <a:r>
              <a:rPr lang="en-US" dirty="0">
                <a:solidFill>
                  <a:schemeClr val="tx1"/>
                </a:solidFill>
              </a:rPr>
              <a:t>Addressing resistance to change with education and incentives.</a:t>
            </a:r>
          </a:p>
          <a:p>
            <a:pPr algn="just"/>
            <a:r>
              <a:rPr lang="en-US" dirty="0">
                <a:solidFill>
                  <a:schemeClr val="tx1"/>
                </a:solidFill>
              </a:rPr>
              <a:t>Navigating complex regulations and standards with strategic planning.</a:t>
            </a:r>
          </a:p>
        </p:txBody>
      </p:sp>
    </p:spTree>
    <p:extLst>
      <p:ext uri="{BB962C8B-B14F-4D97-AF65-F5344CB8AC3E}">
        <p14:creationId xmlns:p14="http://schemas.microsoft.com/office/powerpoint/2010/main" val="252933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5486401" y="766916"/>
            <a:ext cx="4699818" cy="1489589"/>
          </a:xfrm>
        </p:spPr>
        <p:txBody>
          <a:bodyPr/>
          <a:lstStyle/>
          <a:p>
            <a:pPr algn="just"/>
            <a:r>
              <a:rPr lang="en-US" sz="3600" dirty="0"/>
              <a:t>RECYCLING MATERIAL</a:t>
            </a:r>
          </a:p>
        </p:txBody>
      </p:sp>
      <p:sp>
        <p:nvSpPr>
          <p:cNvPr id="11" name="Subtitle 10">
            <a:extLst>
              <a:ext uri="{FF2B5EF4-FFF2-40B4-BE49-F238E27FC236}">
                <a16:creationId xmlns:a16="http://schemas.microsoft.com/office/drawing/2014/main" id="{D90F47F4-074B-F946-3DA5-7650D60C1AE4}"/>
              </a:ext>
            </a:extLst>
          </p:cNvPr>
          <p:cNvSpPr>
            <a:spLocks noGrp="1"/>
          </p:cNvSpPr>
          <p:nvPr>
            <p:ph type="subTitle" idx="1"/>
          </p:nvPr>
        </p:nvSpPr>
        <p:spPr>
          <a:xfrm>
            <a:off x="5404800" y="2517058"/>
            <a:ext cx="4938735" cy="2821857"/>
          </a:xfrm>
        </p:spPr>
        <p:txBody>
          <a:bodyPr/>
          <a:lstStyle/>
          <a:p>
            <a:pPr marL="342900" indent="-342900" algn="just">
              <a:buFont typeface="Arial" panose="020B0604020202020204" pitchFamily="34" charset="0"/>
              <a:buChar char="•"/>
            </a:pPr>
            <a:r>
              <a:rPr lang="en-US" sz="2000" b="1" dirty="0"/>
              <a:t>organic waste recycling : </a:t>
            </a:r>
            <a:r>
              <a:rPr lang="en-US" sz="2000" dirty="0"/>
              <a:t>composing food scraps and yard waste to enrich soil and reduce land fill burden .</a:t>
            </a:r>
          </a:p>
          <a:p>
            <a:pPr marL="342900" indent="-342900" algn="just">
              <a:buFont typeface="Arial" panose="020B0604020202020204" pitchFamily="34" charset="0"/>
              <a:buChar char="•"/>
            </a:pPr>
            <a:r>
              <a:rPr lang="en-US" sz="2000" b="1" dirty="0"/>
              <a:t>Glass recycling : </a:t>
            </a:r>
            <a:r>
              <a:rPr lang="en-US" sz="2000" dirty="0"/>
              <a:t>melting down used glass to create new glass products minimizing landfill wase . </a:t>
            </a:r>
            <a:endParaRPr lang="en-US" sz="2000" b="1" dirty="0"/>
          </a:p>
        </p:txBody>
      </p:sp>
      <p:pic>
        <p:nvPicPr>
          <p:cNvPr id="6" name="Picture Placeholder 5">
            <a:extLst>
              <a:ext uri="{FF2B5EF4-FFF2-40B4-BE49-F238E27FC236}">
                <a16:creationId xmlns:a16="http://schemas.microsoft.com/office/drawing/2014/main" id="{B55A30FC-318B-9EB2-6EA3-4296B9B9891B}"/>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l="6219" r="6219"/>
          <a:stretch/>
        </p:blipFill>
        <p:spPr/>
      </p:pic>
    </p:spTree>
    <p:extLst>
      <p:ext uri="{BB962C8B-B14F-4D97-AF65-F5344CB8AC3E}">
        <p14:creationId xmlns:p14="http://schemas.microsoft.com/office/powerpoint/2010/main" val="3662677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A8681568-4D6B-6D4F-15F3-9B4D6B4970E9}"/>
              </a:ext>
            </a:extLst>
          </p:cNvPr>
          <p:cNvSpPr>
            <a:spLocks noGrp="1"/>
          </p:cNvSpPr>
          <p:nvPr>
            <p:ph type="title"/>
          </p:nvPr>
        </p:nvSpPr>
        <p:spPr>
          <a:xfrm>
            <a:off x="5853298" y="502355"/>
            <a:ext cx="5943599" cy="1920240"/>
          </a:xfrm>
        </p:spPr>
        <p:txBody>
          <a:bodyPr/>
          <a:lstStyle/>
          <a:p>
            <a:pPr algn="just"/>
            <a:r>
              <a:rPr lang="en-US" sz="3200" dirty="0"/>
              <a:t>REDUCING PACKAGING WASTE</a:t>
            </a:r>
          </a:p>
        </p:txBody>
      </p:sp>
      <p:graphicFrame>
        <p:nvGraphicFramePr>
          <p:cNvPr id="5" name="Table Placeholder 2">
            <a:extLst>
              <a:ext uri="{FF2B5EF4-FFF2-40B4-BE49-F238E27FC236}">
                <a16:creationId xmlns:a16="http://schemas.microsoft.com/office/drawing/2014/main" id="{FD8D3D14-313E-8ED7-7BE9-2E3D506F17E6}"/>
              </a:ext>
            </a:extLst>
          </p:cNvPr>
          <p:cNvGraphicFramePr>
            <a:graphicFrameLocks noGrp="1"/>
          </p:cNvGraphicFramePr>
          <p:nvPr>
            <p:ph idx="17"/>
            <p:extLst>
              <p:ext uri="{D42A27DB-BD31-4B8C-83A1-F6EECF244321}">
                <p14:modId xmlns:p14="http://schemas.microsoft.com/office/powerpoint/2010/main" val="2869209217"/>
              </p:ext>
            </p:extLst>
          </p:nvPr>
        </p:nvGraphicFramePr>
        <p:xfrm>
          <a:off x="822325" y="639763"/>
          <a:ext cx="4298948" cy="4391376"/>
        </p:xfrm>
        <a:graphic>
          <a:graphicData uri="http://schemas.openxmlformats.org/drawingml/2006/table">
            <a:tbl>
              <a:tblPr firstRow="1" bandRow="1">
                <a:tableStyleId>{69012ECD-51FC-41F1-AA8D-1B2483CD663E}</a:tableStyleId>
              </a:tblPr>
              <a:tblGrid>
                <a:gridCol w="826304">
                  <a:extLst>
                    <a:ext uri="{9D8B030D-6E8A-4147-A177-3AD203B41FA5}">
                      <a16:colId xmlns:a16="http://schemas.microsoft.com/office/drawing/2014/main" val="127040821"/>
                    </a:ext>
                  </a:extLst>
                </a:gridCol>
                <a:gridCol w="1126607">
                  <a:extLst>
                    <a:ext uri="{9D8B030D-6E8A-4147-A177-3AD203B41FA5}">
                      <a16:colId xmlns:a16="http://schemas.microsoft.com/office/drawing/2014/main" val="149845700"/>
                    </a:ext>
                  </a:extLst>
                </a:gridCol>
                <a:gridCol w="1126607">
                  <a:extLst>
                    <a:ext uri="{9D8B030D-6E8A-4147-A177-3AD203B41FA5}">
                      <a16:colId xmlns:a16="http://schemas.microsoft.com/office/drawing/2014/main" val="3119692462"/>
                    </a:ext>
                  </a:extLst>
                </a:gridCol>
                <a:gridCol w="1219430">
                  <a:extLst>
                    <a:ext uri="{9D8B030D-6E8A-4147-A177-3AD203B41FA5}">
                      <a16:colId xmlns:a16="http://schemas.microsoft.com/office/drawing/2014/main" val="3472639139"/>
                    </a:ext>
                  </a:extLst>
                </a:gridCol>
              </a:tblGrid>
              <a:tr h="430749">
                <a:tc>
                  <a:txBody>
                    <a:bodyPr/>
                    <a:lstStyle/>
                    <a:p>
                      <a:pPr algn="ctr"/>
                      <a:endParaRPr lang="en-US" sz="1800" dirty="0"/>
                    </a:p>
                  </a:txBody>
                  <a:tcPr anchor="ctr"/>
                </a:tc>
                <a:tc>
                  <a:txBody>
                    <a:bodyPr/>
                    <a:lstStyle/>
                    <a:p>
                      <a:pPr algn="ctr"/>
                      <a:endParaRPr lang="en-US" sz="1800" dirty="0"/>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val="3298013591"/>
                  </a:ext>
                </a:extLst>
              </a:tr>
              <a:tr h="792125">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873867931"/>
                  </a:ext>
                </a:extLst>
              </a:tr>
              <a:tr h="792125">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85209771"/>
                  </a:ext>
                </a:extLst>
              </a:tr>
              <a:tr h="792125">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4061031278"/>
                  </a:ext>
                </a:extLst>
              </a:tr>
              <a:tr h="554488">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91840781"/>
                  </a:ext>
                </a:extLst>
              </a:tr>
              <a:tr h="1029764">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35389741"/>
                  </a:ext>
                </a:extLst>
              </a:tr>
            </a:tbl>
          </a:graphicData>
        </a:graphic>
      </p:graphicFrame>
      <p:sp>
        <p:nvSpPr>
          <p:cNvPr id="4" name="Content Placeholder 3">
            <a:extLst>
              <a:ext uri="{FF2B5EF4-FFF2-40B4-BE49-F238E27FC236}">
                <a16:creationId xmlns:a16="http://schemas.microsoft.com/office/drawing/2014/main" id="{EAE9A705-E123-1C6C-EC93-CEE377B741CC}"/>
              </a:ext>
            </a:extLst>
          </p:cNvPr>
          <p:cNvSpPr>
            <a:spLocks noGrp="1"/>
          </p:cNvSpPr>
          <p:nvPr>
            <p:ph idx="15"/>
          </p:nvPr>
        </p:nvSpPr>
        <p:spPr>
          <a:xfrm>
            <a:off x="6096000" y="2709333"/>
            <a:ext cx="5397090" cy="3380315"/>
          </a:xfrm>
        </p:spPr>
        <p:txBody>
          <a:bodyPr/>
          <a:lstStyle/>
          <a:p>
            <a:endParaRPr lang="en-US" dirty="0"/>
          </a:p>
          <a:p>
            <a:pPr algn="just"/>
            <a:r>
              <a:rPr lang="en-US" b="1" dirty="0"/>
              <a:t>Biodegradable packing : </a:t>
            </a:r>
            <a:r>
              <a:rPr lang="en-US" dirty="0"/>
              <a:t>utilizing materials that decompose naturally without harming the environment .</a:t>
            </a:r>
          </a:p>
          <a:p>
            <a:pPr algn="just"/>
            <a:r>
              <a:rPr lang="en-US" b="1" dirty="0"/>
              <a:t>Eco-friendly : </a:t>
            </a:r>
            <a:r>
              <a:rPr lang="en-US" dirty="0"/>
              <a:t>switching to sustainable materials such as paper cardboard or plant based plastics .</a:t>
            </a:r>
          </a:p>
          <a:p>
            <a:pPr algn="just"/>
            <a:endParaRPr lang="en-US" b="1" dirty="0"/>
          </a:p>
          <a:p>
            <a:pPr marL="0" indent="0" algn="just">
              <a:buNone/>
            </a:pPr>
            <a:endParaRPr lang="en-US" b="1" dirty="0"/>
          </a:p>
          <a:p>
            <a:pPr marL="0" indent="0" algn="just">
              <a:buNone/>
            </a:pPr>
            <a:endParaRPr lang="en-US" b="1" dirty="0"/>
          </a:p>
          <a:p>
            <a:pPr algn="just"/>
            <a:endParaRPr lang="en-US" b="1" dirty="0"/>
          </a:p>
        </p:txBody>
      </p:sp>
      <p:pic>
        <p:nvPicPr>
          <p:cNvPr id="8" name="Picture 7">
            <a:extLst>
              <a:ext uri="{FF2B5EF4-FFF2-40B4-BE49-F238E27FC236}">
                <a16:creationId xmlns:a16="http://schemas.microsoft.com/office/drawing/2014/main" id="{862885D8-E2D8-DB34-39FE-A7F7613636F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18517" y="584090"/>
            <a:ext cx="5030973" cy="4502721"/>
          </a:xfrm>
          <a:prstGeom prst="rect">
            <a:avLst/>
          </a:prstGeom>
        </p:spPr>
      </p:pic>
    </p:spTree>
    <p:extLst>
      <p:ext uri="{BB962C8B-B14F-4D97-AF65-F5344CB8AC3E}">
        <p14:creationId xmlns:p14="http://schemas.microsoft.com/office/powerpoint/2010/main" val="907915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FC29-D005-B2AA-5CEE-37B204A78137}"/>
              </a:ext>
            </a:extLst>
          </p:cNvPr>
          <p:cNvSpPr>
            <a:spLocks noGrp="1"/>
          </p:cNvSpPr>
          <p:nvPr>
            <p:ph type="title"/>
          </p:nvPr>
        </p:nvSpPr>
        <p:spPr>
          <a:xfrm>
            <a:off x="372533" y="457200"/>
            <a:ext cx="10374489" cy="1202267"/>
          </a:xfrm>
        </p:spPr>
        <p:txBody>
          <a:bodyPr/>
          <a:lstStyle/>
          <a:p>
            <a:pPr algn="just"/>
            <a:r>
              <a:rPr lang="en-US" sz="3600" dirty="0"/>
              <a:t>OPTIMIZING TRANSPORTATION ROUTE</a:t>
            </a:r>
          </a:p>
        </p:txBody>
      </p:sp>
      <p:sp>
        <p:nvSpPr>
          <p:cNvPr id="3" name="Content Placeholder 2">
            <a:extLst>
              <a:ext uri="{FF2B5EF4-FFF2-40B4-BE49-F238E27FC236}">
                <a16:creationId xmlns:a16="http://schemas.microsoft.com/office/drawing/2014/main" id="{B546B2A9-76F7-D57A-66F6-7D021D50CC1F}"/>
              </a:ext>
            </a:extLst>
          </p:cNvPr>
          <p:cNvSpPr>
            <a:spLocks noGrp="1"/>
          </p:cNvSpPr>
          <p:nvPr>
            <p:ph idx="10"/>
          </p:nvPr>
        </p:nvSpPr>
        <p:spPr>
          <a:xfrm>
            <a:off x="1061157" y="3036712"/>
            <a:ext cx="5486400" cy="1670756"/>
          </a:xfrm>
        </p:spPr>
        <p:txBody>
          <a:bodyPr/>
          <a:lstStyle/>
          <a:p>
            <a:pPr marL="342900" indent="-342900" algn="just">
              <a:buFont typeface="Arial" panose="020B0604020202020204" pitchFamily="34" charset="0"/>
              <a:buChar char="•"/>
            </a:pPr>
            <a:r>
              <a:rPr lang="en-US" b="1" dirty="0"/>
              <a:t>eco-driving practices : </a:t>
            </a:r>
            <a:r>
              <a:rPr lang="en-US" dirty="0"/>
              <a:t>training drivers in fuel-efficient driving techniques.</a:t>
            </a:r>
          </a:p>
          <a:p>
            <a:pPr marL="342900" indent="-342900" algn="just">
              <a:buFont typeface="Arial" panose="020B0604020202020204" pitchFamily="34" charset="0"/>
              <a:buChar char="•"/>
            </a:pPr>
            <a:r>
              <a:rPr lang="en-US" b="1" dirty="0"/>
              <a:t>Route planning : </a:t>
            </a:r>
            <a:r>
              <a:rPr lang="en-US" dirty="0"/>
              <a:t>utilizing advanced software to determine the most efficient delivery route. </a:t>
            </a:r>
            <a:endParaRPr lang="en-US" b="1" dirty="0"/>
          </a:p>
          <a:p>
            <a:pPr marL="342900" indent="-342900" algn="just">
              <a:buFont typeface="Arial" panose="020B0604020202020204" pitchFamily="34" charset="0"/>
              <a:buChar char="•"/>
            </a:pPr>
            <a:endParaRPr lang="en-US" b="1" dirty="0"/>
          </a:p>
        </p:txBody>
      </p:sp>
      <p:pic>
        <p:nvPicPr>
          <p:cNvPr id="6" name="Content Placeholder 5">
            <a:extLst>
              <a:ext uri="{FF2B5EF4-FFF2-40B4-BE49-F238E27FC236}">
                <a16:creationId xmlns:a16="http://schemas.microsoft.com/office/drawing/2014/main" id="{13D3638C-7BFF-78C4-58B9-78D7380763C7}"/>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7071582" y="1848628"/>
            <a:ext cx="4623708" cy="4623708"/>
          </a:xfrm>
        </p:spPr>
      </p:pic>
    </p:spTree>
    <p:extLst>
      <p:ext uri="{BB962C8B-B14F-4D97-AF65-F5344CB8AC3E}">
        <p14:creationId xmlns:p14="http://schemas.microsoft.com/office/powerpoint/2010/main" val="1702028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5361-5F4D-B227-EAA8-363D3779E81D}"/>
              </a:ext>
            </a:extLst>
          </p:cNvPr>
          <p:cNvSpPr>
            <a:spLocks noGrp="1"/>
          </p:cNvSpPr>
          <p:nvPr>
            <p:ph type="title"/>
          </p:nvPr>
        </p:nvSpPr>
        <p:spPr/>
        <p:txBody>
          <a:bodyPr/>
          <a:lstStyle/>
          <a:p>
            <a:pPr algn="just"/>
            <a:r>
              <a:rPr lang="en-US" sz="3600" dirty="0"/>
              <a:t>                           CONCLUSION</a:t>
            </a:r>
          </a:p>
        </p:txBody>
      </p:sp>
      <p:sp>
        <p:nvSpPr>
          <p:cNvPr id="3" name="Content Placeholder 2">
            <a:extLst>
              <a:ext uri="{FF2B5EF4-FFF2-40B4-BE49-F238E27FC236}">
                <a16:creationId xmlns:a16="http://schemas.microsoft.com/office/drawing/2014/main" id="{0EC7BDA8-F489-CE92-D317-844A713B7BE1}"/>
              </a:ext>
            </a:extLst>
          </p:cNvPr>
          <p:cNvSpPr>
            <a:spLocks noGrp="1"/>
          </p:cNvSpPr>
          <p:nvPr>
            <p:ph idx="1"/>
          </p:nvPr>
        </p:nvSpPr>
        <p:spPr>
          <a:xfrm>
            <a:off x="1158864" y="2017467"/>
            <a:ext cx="9779182" cy="3366815"/>
          </a:xfrm>
        </p:spPr>
        <p:txBody>
          <a:bodyPr>
            <a:normAutofit/>
          </a:bodyPr>
          <a:lstStyle/>
          <a:p>
            <a:pPr algn="just"/>
            <a:r>
              <a:rPr lang="en-US" sz="2000" dirty="0"/>
              <a:t>Sustainable supply chain solutions are vital for addressing environmental and social challenges while driving operational efficiency. By integrating practices like recycling materials, reducing packaging waste, and optimizing transportation, companies can significantly reduce their ecological footprint. Embracing these strategies not only benefits the environment but also enhances brand reputation, meets regulatory requirements, and fosters innovation. As we move towards a greener future, continuous improvement and adaptation to emerging trends will be key. Let’s commit to implementing these solutions and leading the way in sustainability, ensuring a healthier planet for future generations.</a:t>
            </a:r>
          </a:p>
        </p:txBody>
      </p:sp>
    </p:spTree>
    <p:extLst>
      <p:ext uri="{BB962C8B-B14F-4D97-AF65-F5344CB8AC3E}">
        <p14:creationId xmlns:p14="http://schemas.microsoft.com/office/powerpoint/2010/main" val="3940363414"/>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223</TotalTime>
  <Words>408</Words>
  <Application>Microsoft Office PowerPoint</Application>
  <PresentationFormat>Widescreen</PresentationFormat>
  <Paragraphs>51</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Custom</vt:lpstr>
      <vt:lpstr>        SUSTAINABLE SUPPLY CHAIN SOLUTION ON NESTLE</vt:lpstr>
      <vt:lpstr>                   INTRODUCTION</vt:lpstr>
      <vt:lpstr>                   OBEJECTIVE &amp; SCOPE</vt:lpstr>
      <vt:lpstr>        IMPROTANCE OF SUSTAINABILITY  </vt:lpstr>
      <vt:lpstr>          CHALLENGES AND SOLUTIONS</vt:lpstr>
      <vt:lpstr>RECYCLING MATERIAL</vt:lpstr>
      <vt:lpstr>REDUCING PACKAGING WASTE</vt:lpstr>
      <vt:lpstr>OPTIMIZING TRANSPORTATION ROUTE</vt:lpstr>
      <vt:lpstr>                           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pedapatlori nihaswi reddy</dc:creator>
  <cp:lastModifiedBy>pedapatlori nihaswi reddy</cp:lastModifiedBy>
  <cp:revision>3</cp:revision>
  <dcterms:created xsi:type="dcterms:W3CDTF">2024-08-03T11:12:39Z</dcterms:created>
  <dcterms:modified xsi:type="dcterms:W3CDTF">2024-08-03T17:02:57Z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