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  <p:sldMasterId id="2147483660" r:id="rId7"/>
    <p:sldMasterId id="2147483672" r:id="rId8"/>
  </p:sldMasterIdLst>
  <p:notesMasterIdLst>
    <p:notesMasterId r:id="rId24"/>
  </p:notesMasterIdLst>
  <p:handoutMasterIdLst>
    <p:handoutMasterId r:id="rId25"/>
  </p:handoutMasterIdLst>
  <p:sldIdLst>
    <p:sldId id="343" r:id="rId9"/>
    <p:sldId id="377" r:id="rId10"/>
    <p:sldId id="414" r:id="rId11"/>
    <p:sldId id="420" r:id="rId12"/>
    <p:sldId id="412" r:id="rId13"/>
    <p:sldId id="411" r:id="rId14"/>
    <p:sldId id="417" r:id="rId15"/>
    <p:sldId id="419" r:id="rId16"/>
    <p:sldId id="421" r:id="rId17"/>
    <p:sldId id="423" r:id="rId18"/>
    <p:sldId id="418" r:id="rId19"/>
    <p:sldId id="422" r:id="rId20"/>
    <p:sldId id="445" r:id="rId21"/>
    <p:sldId id="444" r:id="rId22"/>
    <p:sldId id="446" r:id="rId23"/>
  </p:sldIdLst>
  <p:sldSz cx="9144000" cy="6858000" type="screen4x3"/>
  <p:notesSz cx="9866313" cy="673576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88CA"/>
    <a:srgbClr val="084976"/>
    <a:srgbClr val="1B5983"/>
    <a:srgbClr val="216C9F"/>
    <a:srgbClr val="265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8857" autoAdjust="0"/>
  </p:normalViewPr>
  <p:slideViewPr>
    <p:cSldViewPr>
      <p:cViewPr varScale="1">
        <p:scale>
          <a:sx n="80" d="100"/>
          <a:sy n="80" d="100"/>
        </p:scale>
        <p:origin x="941" y="67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3.xml"/><Relationship Id="rId24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6478" cy="3371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587532" y="0"/>
            <a:ext cx="4276478" cy="3371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9CF1F-E6F6-4C12-B0FC-79FF134CDCE5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6397521"/>
            <a:ext cx="4276478" cy="3371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587532" y="6397521"/>
            <a:ext cx="4276478" cy="3371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B6C8D-1F19-460C-8550-FBD0E7A1B1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233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6478" cy="3371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587532" y="0"/>
            <a:ext cx="4276478" cy="3371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15E9A-56C9-4204-9B3E-7B61DEF1A63D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4825"/>
            <a:ext cx="3370263" cy="2527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86174" y="3199300"/>
            <a:ext cx="7893972" cy="30312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6397521"/>
            <a:ext cx="4276478" cy="3371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587532" y="6397521"/>
            <a:ext cx="4276478" cy="3371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9792E-CF52-4F82-BFE7-89CE0FA34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209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09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19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86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040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352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040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619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250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5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1193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65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336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6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878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7291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06.02.2020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205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06.02.2020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419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06.02.2020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9433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06.02.2020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9013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06.02.2020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9778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06.02.2020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6745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06.02.2020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94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9934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06.02.2020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6563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06.02.2020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713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06.02.2020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7072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06.02.2020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5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7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6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32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09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99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D69588-8C96-436B-811E-816BDDBFE22E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2B59FA-94E0-4A19-A130-819CA8969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03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331018"/>
            <a:ext cx="9144000" cy="318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10" name="Picture 4" descr="D:\Мои документы\Фирменный_стиль\Arrow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32" y="332656"/>
            <a:ext cx="366412" cy="32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 userDrawn="1"/>
        </p:nvSpPr>
        <p:spPr>
          <a:xfrm>
            <a:off x="7812360" y="69297"/>
            <a:ext cx="864096" cy="1052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72096" y="69297"/>
            <a:ext cx="744621" cy="76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0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C73A3-2951-4290-9956-04E3E2CD859E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51F35-E241-4BA3-8671-46CAADF85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58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C73A3-2951-4290-9956-04E3E2CD859E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06.02.2020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51F35-E241-4BA3-8671-46CAADF85BE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78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application-finuniver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bogomolov_a\Documents\Фирменный_стиль\Россети flat horizont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467639"/>
            <a:ext cx="3528392" cy="134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2811789"/>
            <a:ext cx="9144000" cy="32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9" name="Picture 5" descr="C:\Users\bogomolov_a\Documents\Фирменный_стиль\Arrow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67" y="2816186"/>
            <a:ext cx="336917" cy="29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Текст 1"/>
          <p:cNvSpPr txBox="1">
            <a:spLocks/>
          </p:cNvSpPr>
          <p:nvPr/>
        </p:nvSpPr>
        <p:spPr>
          <a:xfrm>
            <a:off x="1007604" y="3341168"/>
            <a:ext cx="7200800" cy="1384556"/>
          </a:xfrm>
          <a:prstGeom prst="rect">
            <a:avLst/>
          </a:prstGeom>
        </p:spPr>
        <p:txBody>
          <a:bodyPr vert="horz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Алгоритмизация и программирование</a:t>
            </a:r>
          </a:p>
          <a:p>
            <a:pPr algn="ctr"/>
            <a:r>
              <a:rPr lang="ru-RU" sz="28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Лекция </a:t>
            </a:r>
            <a:r>
              <a:rPr lang="en-US" sz="28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10</a:t>
            </a:r>
            <a:r>
              <a:rPr lang="ru-RU" sz="28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. Введение в объектно-ориентированное программирование</a:t>
            </a:r>
          </a:p>
        </p:txBody>
      </p:sp>
      <p:sp>
        <p:nvSpPr>
          <p:cNvPr id="13" name="Текст 2"/>
          <p:cNvSpPr txBox="1">
            <a:spLocks/>
          </p:cNvSpPr>
          <p:nvPr/>
        </p:nvSpPr>
        <p:spPr>
          <a:xfrm>
            <a:off x="2627784" y="5601434"/>
            <a:ext cx="4032448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0769" indent="-340769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lang="en-US" sz="2300" kern="1200" dirty="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1pPr>
            <a:lvl2pPr marL="739328" indent="-282991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en-US" sz="1900" kern="1200" dirty="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2pPr>
            <a:lvl3pPr marL="1136386" indent="-226628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300" kern="120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3pPr>
            <a:lvl4pPr marL="1592713" indent="-226628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00" kern="120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4pPr>
            <a:lvl5pPr marL="2047574" indent="-226628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kern="120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5pPr>
            <a:lvl6pPr marL="2503150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8273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3392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8512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000" dirty="0">
              <a:solidFill>
                <a:srgbClr val="1F497D"/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</a:pPr>
            <a:r>
              <a:rPr lang="ru-RU" sz="20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к.э.н. Сергей Вячеславович Макрушин</a:t>
            </a:r>
          </a:p>
        </p:txBody>
      </p:sp>
      <p:sp>
        <p:nvSpPr>
          <p:cNvPr id="16" name="Текст 2"/>
          <p:cNvSpPr txBox="1">
            <a:spLocks/>
          </p:cNvSpPr>
          <p:nvPr/>
        </p:nvSpPr>
        <p:spPr>
          <a:xfrm>
            <a:off x="2676128" y="5961474"/>
            <a:ext cx="4032448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0769" indent="-340769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lang="en-US" sz="2300" kern="1200" dirty="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1pPr>
            <a:lvl2pPr marL="739328" indent="-282991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en-US" sz="1900" kern="1200" dirty="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2pPr>
            <a:lvl3pPr marL="1136386" indent="-226628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300" kern="120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3pPr>
            <a:lvl4pPr marL="1592713" indent="-226628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00" kern="120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4pPr>
            <a:lvl5pPr marL="2047574" indent="-226628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kern="120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5pPr>
            <a:lvl6pPr marL="2503150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8273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3392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8512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000" dirty="0">
              <a:solidFill>
                <a:srgbClr val="1F497D"/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</a:pPr>
            <a:r>
              <a:rPr lang="ru-RU" sz="20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20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20 </a:t>
            </a:r>
            <a:r>
              <a:rPr lang="ru-RU" sz="20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г.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879812" y="1577791"/>
            <a:ext cx="3384376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7624" y="1090188"/>
            <a:ext cx="1514525" cy="155965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774157" y="1229425"/>
            <a:ext cx="3622460" cy="127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00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22813" y="296571"/>
            <a:ext cx="47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ИНКАПСУЛЯЦИЯ - СОКРЫТИЕ</a:t>
            </a:r>
          </a:p>
        </p:txBody>
      </p:sp>
      <p:sp>
        <p:nvSpPr>
          <p:cNvPr id="6" name="Текст 1"/>
          <p:cNvSpPr txBox="1">
            <a:spLocks/>
          </p:cNvSpPr>
          <p:nvPr/>
        </p:nvSpPr>
        <p:spPr>
          <a:xfrm>
            <a:off x="286353" y="870250"/>
            <a:ext cx="8571293" cy="830558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" algn="l"/>
            <a:r>
              <a:rPr 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Инкапсуляция 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(в техническом смысле ООП) – хранение алгоритмов работы с данными вместе с данными. </a:t>
            </a:r>
          </a:p>
        </p:txBody>
      </p:sp>
      <p:pic>
        <p:nvPicPr>
          <p:cNvPr id="6146" name="Picture 2" descr="http://www.codingeek.com/wp-content/uploads/2014/08/Encapsul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688" y="1664804"/>
            <a:ext cx="5063441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Текст 1"/>
          <p:cNvSpPr txBox="1">
            <a:spLocks/>
          </p:cNvSpPr>
          <p:nvPr/>
        </p:nvSpPr>
        <p:spPr>
          <a:xfrm>
            <a:off x="179512" y="4797152"/>
            <a:ext cx="8571293" cy="1938554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" algn="l"/>
            <a:r>
              <a:rPr 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Инкапсуляция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защищает переменные и методы объекта от остального мира, так что эффект от изменения кода класса для остальной программы обычно отсутствует или небольшой. Кроме того этот подход позволяет эффективнее управлять кодом, т.к. методы и атрибуты расположены в одном месте кода.</a:t>
            </a:r>
          </a:p>
        </p:txBody>
      </p:sp>
    </p:spTree>
    <p:extLst>
      <p:ext uri="{BB962C8B-B14F-4D97-AF65-F5344CB8AC3E}">
        <p14:creationId xmlns:p14="http://schemas.microsoft.com/office/powerpoint/2010/main" val="859970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Картинки по запросу object oriented programming principles inheritance polymorphism shape ci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700808"/>
            <a:ext cx="6684235" cy="50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822813" y="296571"/>
            <a:ext cx="478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10</a:t>
            </a:r>
          </a:p>
          <a:p>
            <a:endParaRPr lang="ru-RU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НАСЛЕДОВАНИЕ</a:t>
            </a:r>
          </a:p>
        </p:txBody>
      </p:sp>
      <p:sp>
        <p:nvSpPr>
          <p:cNvPr id="6" name="Текст 1"/>
          <p:cNvSpPr txBox="1">
            <a:spLocks/>
          </p:cNvSpPr>
          <p:nvPr/>
        </p:nvSpPr>
        <p:spPr>
          <a:xfrm>
            <a:off x="539552" y="724054"/>
            <a:ext cx="7615915" cy="1199890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332" indent="-342900" algn="l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Наследование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– создание специализированных классов на основе базовых (позволяет избегать написания повторного кода).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546" y="2276872"/>
            <a:ext cx="2592288" cy="3595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690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53" y="2461853"/>
            <a:ext cx="5327229" cy="29523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22813" y="296571"/>
            <a:ext cx="47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ПОЛИМОРФИЗМ</a:t>
            </a:r>
          </a:p>
        </p:txBody>
      </p:sp>
      <p:sp>
        <p:nvSpPr>
          <p:cNvPr id="6" name="Текст 1"/>
          <p:cNvSpPr txBox="1">
            <a:spLocks/>
          </p:cNvSpPr>
          <p:nvPr/>
        </p:nvSpPr>
        <p:spPr>
          <a:xfrm>
            <a:off x="286353" y="692696"/>
            <a:ext cx="8571293" cy="1199890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332" indent="-342900" algn="l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Полиморфизм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– в разных объектах одно и то же сообщение (вызов функции) может приводить к выполнению различных реализаций функции.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676" y="2060848"/>
            <a:ext cx="3985137" cy="375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116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48464" y="296571"/>
            <a:ext cx="47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1</a:t>
            </a:r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МАТЕРИАЛЫ ДЛЯ ИЗУЧЕНИЯ</a:t>
            </a:r>
          </a:p>
        </p:txBody>
      </p:sp>
      <p:sp>
        <p:nvSpPr>
          <p:cNvPr id="7" name="Текст 1">
            <a:extLst>
              <a:ext uri="{FF2B5EF4-FFF2-40B4-BE49-F238E27FC236}">
                <a16:creationId xmlns:a16="http://schemas.microsoft.com/office/drawing/2014/main" id="{214F0C67-D414-46DF-9654-6627454457B1}"/>
              </a:ext>
            </a:extLst>
          </p:cNvPr>
          <p:cNvSpPr txBox="1">
            <a:spLocks/>
          </p:cNvSpPr>
          <p:nvPr/>
        </p:nvSpPr>
        <p:spPr>
          <a:xfrm>
            <a:off x="177171" y="2459723"/>
            <a:ext cx="8571293" cy="1938554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332" indent="-342900" algn="l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М. </a:t>
            </a:r>
            <a:r>
              <a:rPr lang="ru-RU" sz="24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Саммерфильд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– Глава 6. Объектно-ориентированное программирование</a:t>
            </a:r>
          </a:p>
          <a:p>
            <a:pPr marL="370332" indent="-342900" algn="l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370332" indent="-342900" algn="l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Н. </a:t>
            </a:r>
            <a:r>
              <a:rPr lang="ru-RU" sz="24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Прохоренок</a:t>
            </a:r>
            <a:r>
              <a:rPr 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– Глава 13. Объектно-ориентированное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791327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bogomolov_a\Documents\Фирменный_стиль\Россети flat horizont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467639"/>
            <a:ext cx="3528392" cy="134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2811789"/>
            <a:ext cx="9144000" cy="32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9" name="Picture 5" descr="C:\Users\bogomolov_a\Documents\Фирменный_стиль\Arrow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67" y="2816186"/>
            <a:ext cx="336917" cy="29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Текст 2"/>
          <p:cNvSpPr txBox="1">
            <a:spLocks/>
          </p:cNvSpPr>
          <p:nvPr/>
        </p:nvSpPr>
        <p:spPr>
          <a:xfrm>
            <a:off x="2627784" y="5301208"/>
            <a:ext cx="4032448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0769" indent="-340769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lang="en-US" sz="2300" kern="1200" dirty="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1pPr>
            <a:lvl2pPr marL="739328" indent="-282991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en-US" sz="1900" kern="1200" dirty="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2pPr>
            <a:lvl3pPr marL="1136386" indent="-226628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300" kern="120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3pPr>
            <a:lvl4pPr marL="1592713" indent="-226628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00" kern="120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4pPr>
            <a:lvl5pPr marL="2047574" indent="-226628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kern="120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5pPr>
            <a:lvl6pPr marL="2503150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8273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3392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8512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000" dirty="0">
              <a:solidFill>
                <a:srgbClr val="1F497D"/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</a:pPr>
            <a:r>
              <a:rPr lang="ru-RU" sz="20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к.э.н. Сергей Вячеславович Макрушин</a:t>
            </a:r>
            <a:endParaRPr lang="en-US" sz="2000" dirty="0">
              <a:solidFill>
                <a:prstClr val="white">
                  <a:lumMod val="50000"/>
                </a:prstClr>
              </a:solidFill>
              <a:latin typeface="Arial Narrow" panose="020B0606020202030204" pitchFamily="34" charset="0"/>
            </a:endParaRPr>
          </a:p>
          <a:p>
            <a:pPr marL="0" indent="0" algn="ctr">
              <a:spcBef>
                <a:spcPts val="0"/>
              </a:spcBef>
              <a:buFontTx/>
              <a:buNone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s-makrushin@yandex.ru</a:t>
            </a:r>
            <a:endParaRPr lang="ru-RU" sz="2000" dirty="0">
              <a:solidFill>
                <a:prstClr val="white">
                  <a:lumMod val="50000"/>
                </a:prstClr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Текст 2"/>
          <p:cNvSpPr txBox="1">
            <a:spLocks/>
          </p:cNvSpPr>
          <p:nvPr/>
        </p:nvSpPr>
        <p:spPr>
          <a:xfrm>
            <a:off x="2676128" y="5961474"/>
            <a:ext cx="4032448" cy="7078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0769" indent="-340769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lang="en-US" sz="2300" kern="1200" dirty="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1pPr>
            <a:lvl2pPr marL="739328" indent="-282991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lang="en-US" sz="1900" kern="1200" dirty="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2pPr>
            <a:lvl3pPr marL="1136386" indent="-226628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300" kern="120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3pPr>
            <a:lvl4pPr marL="1592713" indent="-226628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500" kern="120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4pPr>
            <a:lvl5pPr marL="2047574" indent="-226628" algn="l" defTabSz="909701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500" kern="1200">
                <a:solidFill>
                  <a:srgbClr val="10253F"/>
                </a:solidFill>
                <a:latin typeface="Arial" pitchFamily="34" charset="0"/>
                <a:ea typeface="+mn-ea"/>
                <a:cs typeface="+mn-cs"/>
              </a:defRPr>
            </a:lvl5pPr>
            <a:lvl6pPr marL="2503150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58273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3392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68512" indent="-227513" algn="l" defTabSz="9102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000" dirty="0">
              <a:solidFill>
                <a:srgbClr val="1F497D"/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</a:pPr>
            <a:r>
              <a:rPr lang="ru-RU" sz="20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20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20</a:t>
            </a:r>
            <a:r>
              <a:rPr lang="ru-RU" sz="20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 г.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843808" y="1556792"/>
            <a:ext cx="3384376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Текст 1"/>
          <p:cNvSpPr txBox="1">
            <a:spLocks/>
          </p:cNvSpPr>
          <p:nvPr/>
        </p:nvSpPr>
        <p:spPr>
          <a:xfrm>
            <a:off x="1007604" y="2330154"/>
            <a:ext cx="7200800" cy="522782"/>
          </a:xfrm>
          <a:prstGeom prst="rect">
            <a:avLst/>
          </a:prstGeom>
        </p:spPr>
        <p:txBody>
          <a:bodyPr vert="horz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>
                <a:solidFill>
                  <a:prstClr val="white">
                    <a:lumMod val="50000"/>
                  </a:prstClr>
                </a:solidFill>
                <a:latin typeface="Arial Narrow" panose="020B0606020202030204" pitchFamily="34" charset="0"/>
              </a:rPr>
              <a:t>Спасибо за внимание!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7624" y="764704"/>
            <a:ext cx="1514525" cy="155965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774157" y="903941"/>
            <a:ext cx="3622460" cy="127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81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48464" y="296571"/>
            <a:ext cx="47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1</a:t>
            </a:r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МАТЕРИАЛЫ ДЛЯ ИЗУЧЕНИЯ</a:t>
            </a:r>
          </a:p>
        </p:txBody>
      </p:sp>
      <p:sp>
        <p:nvSpPr>
          <p:cNvPr id="7" name="Текст 1">
            <a:extLst>
              <a:ext uri="{FF2B5EF4-FFF2-40B4-BE49-F238E27FC236}">
                <a16:creationId xmlns:a16="http://schemas.microsoft.com/office/drawing/2014/main" id="{214F0C67-D414-46DF-9654-6627454457B1}"/>
              </a:ext>
            </a:extLst>
          </p:cNvPr>
          <p:cNvSpPr txBox="1">
            <a:spLocks/>
          </p:cNvSpPr>
          <p:nvPr/>
        </p:nvSpPr>
        <p:spPr>
          <a:xfrm>
            <a:off x="380859" y="3146714"/>
            <a:ext cx="8571293" cy="707448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" algn="l"/>
            <a:r>
              <a:rPr lang="en-US" sz="4000" b="1" dirty="0">
                <a:solidFill>
                  <a:srgbClr val="3888CA"/>
                </a:solidFill>
                <a:latin typeface="Arial Narrow" panose="020B0606020202030204" pitchFamily="34" charset="0"/>
                <a:hlinkClick r:id="rId2"/>
              </a:rPr>
              <a:t>https://tinyurl.com/application-finuniver</a:t>
            </a:r>
            <a:endParaRPr lang="ru-RU" sz="4000" b="1" dirty="0">
              <a:solidFill>
                <a:srgbClr val="3888CA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E84301-E8F2-4E5E-B902-795B28B8CB88}"/>
              </a:ext>
            </a:extLst>
          </p:cNvPr>
          <p:cNvSpPr/>
          <p:nvPr/>
        </p:nvSpPr>
        <p:spPr>
          <a:xfrm>
            <a:off x="376320" y="2341638"/>
            <a:ext cx="83721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Arial Narrow" panose="020B0606020202030204" pitchFamily="34" charset="0"/>
              </a:rPr>
              <a:t>Форма заявки для желающих участвовать в проекте по подготовке данных для системы искусственного интеллекта: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6196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22813" y="296571"/>
            <a:ext cx="47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1</a:t>
            </a:r>
            <a:endParaRPr lang="ru-RU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ПРЕДПОСЫЛКИ ПОЯВЛЕНИЯ ООП</a:t>
            </a:r>
          </a:p>
        </p:txBody>
      </p:sp>
      <p:sp>
        <p:nvSpPr>
          <p:cNvPr id="6" name="Текст 1"/>
          <p:cNvSpPr txBox="1">
            <a:spLocks/>
          </p:cNvSpPr>
          <p:nvPr/>
        </p:nvSpPr>
        <p:spPr>
          <a:xfrm>
            <a:off x="899592" y="1844824"/>
            <a:ext cx="7615915" cy="3046550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Основным направлением развития средств разработки ПО являлось </a:t>
            </a:r>
            <a:r>
              <a:rPr lang="ru-RU" alt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упрощение процесса разработки </a:t>
            </a:r>
            <a:r>
              <a:rPr lang="ru-RU" alt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(создавались инструменты для «упрощения процесса мышления»). Объектно-ориентированное программирование (ООП) является одним из способов достижения этой цели. </a:t>
            </a:r>
          </a:p>
          <a:p>
            <a:pPr marL="34290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ru-RU" altLang="ru-RU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Действительно ли усилия направленные на упрощение программирования оправданы?</a:t>
            </a: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ru-RU" altLang="ru-RU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Почему проще думать в ООП?</a:t>
            </a:r>
          </a:p>
        </p:txBody>
      </p:sp>
    </p:spTree>
    <p:extLst>
      <p:ext uri="{BB962C8B-B14F-4D97-AF65-F5344CB8AC3E}">
        <p14:creationId xmlns:p14="http://schemas.microsoft.com/office/powerpoint/2010/main" val="388791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22813" y="296571"/>
            <a:ext cx="47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ЧТО ДАЕТ ООП?</a:t>
            </a:r>
          </a:p>
        </p:txBody>
      </p:sp>
      <p:sp>
        <p:nvSpPr>
          <p:cNvPr id="6" name="Текст 1"/>
          <p:cNvSpPr txBox="1">
            <a:spLocks/>
          </p:cNvSpPr>
          <p:nvPr/>
        </p:nvSpPr>
        <p:spPr>
          <a:xfrm>
            <a:off x="899592" y="1412776"/>
            <a:ext cx="7615915" cy="4819343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Программа, решающая некоторую задачу, заключает в себе описание части мира, относящейся к этой задаче. </a:t>
            </a: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ru-RU" altLang="ru-RU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Описание действительности в форме системы взаимодействующих объектов естественнее, чем в форме иерархии подпрограмм. </a:t>
            </a: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ru-RU" altLang="ru-RU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Предпосылки возникновения ООП: модульное программирование, абстрактные типы данных, ситуационное моделирование, фреймы. </a:t>
            </a: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ru-RU" altLang="ru-RU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Первый алгоритмический язык программирования, где были классы и объекты - </a:t>
            </a:r>
            <a:r>
              <a:rPr lang="en-US" alt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Simula-67</a:t>
            </a:r>
            <a:r>
              <a:rPr lang="ru-RU" alt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. Окончательно принцип ООП оформились в языке </a:t>
            </a:r>
            <a:r>
              <a:rPr lang="en-US" alt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Smalltalk-80</a:t>
            </a:r>
            <a:r>
              <a:rPr lang="ru-RU" alt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.</a:t>
            </a: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ru-RU" altLang="ru-RU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342900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Современные объектно-ориентированные языки.</a:t>
            </a:r>
          </a:p>
        </p:txBody>
      </p:sp>
    </p:spTree>
    <p:extLst>
      <p:ext uri="{BB962C8B-B14F-4D97-AF65-F5344CB8AC3E}">
        <p14:creationId xmlns:p14="http://schemas.microsoft.com/office/powerpoint/2010/main" val="172116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22813" y="296571"/>
            <a:ext cx="47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ОБЪЕКТЫ И КЛАССЫ</a:t>
            </a:r>
          </a:p>
        </p:txBody>
      </p:sp>
      <p:sp>
        <p:nvSpPr>
          <p:cNvPr id="6" name="Текст 1"/>
          <p:cNvSpPr txBox="1">
            <a:spLocks/>
          </p:cNvSpPr>
          <p:nvPr/>
        </p:nvSpPr>
        <p:spPr>
          <a:xfrm>
            <a:off x="611560" y="696681"/>
            <a:ext cx="7615915" cy="2307886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" algn="l"/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Основными концепциями объектно-ориентированной парадигмы являются понятия «</a:t>
            </a:r>
            <a:r>
              <a:rPr 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класс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» и «</a:t>
            </a:r>
            <a:r>
              <a:rPr 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объект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».</a:t>
            </a:r>
          </a:p>
          <a:p>
            <a:pPr marL="27432" algn="l"/>
            <a:endParaRPr lang="ru-RU" sz="24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27432" algn="l"/>
            <a:r>
              <a:rPr 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Объект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это сущность (физическая или логическая), которую можно выделить из окружающего мира, имеющая определенные собственные атрибуты и поведение.</a:t>
            </a:r>
          </a:p>
        </p:txBody>
      </p:sp>
      <p:pic>
        <p:nvPicPr>
          <p:cNvPr id="2052" name="Picture 4" descr="Картинки по запросу object oriented programming principles оbject cla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15846"/>
            <a:ext cx="8136904" cy="283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Текст 1"/>
          <p:cNvSpPr txBox="1">
            <a:spLocks/>
          </p:cNvSpPr>
          <p:nvPr/>
        </p:nvSpPr>
        <p:spPr>
          <a:xfrm>
            <a:off x="730175" y="5982818"/>
            <a:ext cx="7615915" cy="830558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" algn="l"/>
            <a:r>
              <a:rPr 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Класс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это прототип объекта на основе которого был создан объект.</a:t>
            </a:r>
          </a:p>
        </p:txBody>
      </p:sp>
    </p:spTree>
    <p:extLst>
      <p:ext uri="{BB962C8B-B14F-4D97-AF65-F5344CB8AC3E}">
        <p14:creationId xmlns:p14="http://schemas.microsoft.com/office/powerpoint/2010/main" val="92131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22813" y="296571"/>
            <a:ext cx="47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ОБЪЕКТНО-ОРИЕНТИРОВАННОЕ ПРОГРАММИРОВАНИЕ</a:t>
            </a:r>
          </a:p>
        </p:txBody>
      </p:sp>
      <p:sp>
        <p:nvSpPr>
          <p:cNvPr id="6" name="Текст 1"/>
          <p:cNvSpPr txBox="1">
            <a:spLocks/>
          </p:cNvSpPr>
          <p:nvPr/>
        </p:nvSpPr>
        <p:spPr>
          <a:xfrm>
            <a:off x="764042" y="908720"/>
            <a:ext cx="7615915" cy="5724206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Основными концепциями объектно-ориентированной парадигмы являются понятия «</a:t>
            </a:r>
            <a:r>
              <a:rPr 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класс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» и «</a:t>
            </a:r>
            <a:r>
              <a:rPr 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объект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».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Объект</a:t>
            </a:r>
            <a:r>
              <a:rPr lang="ru-RU" alt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представляет собой единство состояния и методов. Программируя объект, его состояние можно хранить в наборе переменных, а методы реализовать в форме процедур и функций. Состояние характеризуется значениями полей объекта. Методами объекта являются ассоциированные с ним функции и процедуры, которым доступны поля.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Во время исполнения программы между объектами производится передача </a:t>
            </a:r>
            <a:r>
              <a:rPr lang="ru-RU" alt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сообщений</a:t>
            </a:r>
            <a:r>
              <a:rPr lang="ru-RU" alt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, которая происходит в виде вызовов методов с заданными параметрами.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Класс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– пользовательский тип,   описывающий устройство объекта. Объект  –  представитель класса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309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22813" y="296571"/>
            <a:ext cx="47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ПРИНЦИПЫ ООП (АЛАН КЭЙ)</a:t>
            </a:r>
          </a:p>
        </p:txBody>
      </p:sp>
      <p:sp>
        <p:nvSpPr>
          <p:cNvPr id="6" name="Текст 1"/>
          <p:cNvSpPr txBox="1">
            <a:spLocks/>
          </p:cNvSpPr>
          <p:nvPr/>
        </p:nvSpPr>
        <p:spPr>
          <a:xfrm>
            <a:off x="764042" y="1412776"/>
            <a:ext cx="7615915" cy="4154545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782" indent="-51435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Все данные представляются объектами.</a:t>
            </a:r>
          </a:p>
          <a:p>
            <a:pPr marL="27432" algn="l"/>
            <a:endParaRPr lang="ru-RU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541782" indent="-51435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Программа - набор взаимодействующих объектов, посылающих друг другу сообщения.</a:t>
            </a:r>
          </a:p>
          <a:p>
            <a:pPr marL="541782" indent="-514350" algn="l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541782" indent="-51435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Каждый объект имеет собственную часть памяти.</a:t>
            </a:r>
          </a:p>
          <a:p>
            <a:pPr marL="541782" indent="-514350" algn="l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541782" indent="-51435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Каждый объект имеет свой тип 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(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класс).</a:t>
            </a:r>
          </a:p>
          <a:p>
            <a:pPr marL="541782" indent="-514350" algn="l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541782" indent="-51435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Объекты одного типа могут принимать одни и те же сообщения</a:t>
            </a:r>
            <a:r>
              <a:rPr lang="ru-RU" sz="1800" dirty="0">
                <a:solidFill>
                  <a:schemeClr val="tx1"/>
                </a:solidFill>
                <a:latin typeface="Arial Narrow" panose="020B0606020202030204" pitchFamily="34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261714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22813" y="296571"/>
            <a:ext cx="47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МЕХАНИЗМЫ ООП</a:t>
            </a:r>
          </a:p>
        </p:txBody>
      </p:sp>
      <p:sp>
        <p:nvSpPr>
          <p:cNvPr id="6" name="Текст 1"/>
          <p:cNvSpPr txBox="1">
            <a:spLocks/>
          </p:cNvSpPr>
          <p:nvPr/>
        </p:nvSpPr>
        <p:spPr>
          <a:xfrm>
            <a:off x="286353" y="1250679"/>
            <a:ext cx="8571293" cy="4893209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332" indent="-342900" algn="l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Абстракция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– выделение основных свойств объекта и исключение несущественных деталей.</a:t>
            </a:r>
          </a:p>
          <a:p>
            <a:pPr marL="370332" indent="-342900" algn="l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370332" indent="-342900" algn="l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Инкапсуляция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– сокрытие ненужных внутренних подробностей работы объекта от окружающего мира (алгоритмы работы с данными хранятся вместе с данными). </a:t>
            </a:r>
          </a:p>
          <a:p>
            <a:pPr marL="370332" indent="-342900" algn="l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370332" indent="-342900" algn="l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Наследование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– создание специализированных классов на основе базовых (позволяет избегать написания повторного кода).</a:t>
            </a:r>
          </a:p>
          <a:p>
            <a:pPr marL="370332" indent="-342900" algn="l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370332" indent="-342900" algn="l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Полиморфизм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– в разных объектах одно и то же сообщение (вызов функции) может приводить к выполнению различных реализаций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272491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22813" y="296571"/>
            <a:ext cx="47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АБСТРАКЦИЯ И ИНКАПСУЛЯЦИЯ</a:t>
            </a:r>
          </a:p>
        </p:txBody>
      </p:sp>
      <p:sp>
        <p:nvSpPr>
          <p:cNvPr id="6" name="Текст 1"/>
          <p:cNvSpPr txBox="1">
            <a:spLocks/>
          </p:cNvSpPr>
          <p:nvPr/>
        </p:nvSpPr>
        <p:spPr>
          <a:xfrm>
            <a:off x="293684" y="696681"/>
            <a:ext cx="8743539" cy="1938554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0332" indent="-342900" algn="l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Абстракция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– выделение основных свойств объекта и исключение несущественных деталей.</a:t>
            </a:r>
          </a:p>
          <a:p>
            <a:pPr marL="370332" indent="-342900" algn="l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Инкапсуляция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– сокрытие ненужных внутренних подробностей работы объекта от окружающего мира (алгоритмы работы с данными хранятся вместе с данными). </a:t>
            </a:r>
          </a:p>
        </p:txBody>
      </p:sp>
      <p:pic>
        <p:nvPicPr>
          <p:cNvPr id="7" name="Picture 13" descr="http://img.leprosorium.com/10421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105" y="2608851"/>
            <a:ext cx="6207247" cy="413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86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22813" y="296571"/>
            <a:ext cx="47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0175" y="296571"/>
            <a:ext cx="8743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ИНКАПСУЛЯЦИЯ</a:t>
            </a:r>
          </a:p>
        </p:txBody>
      </p:sp>
      <p:sp>
        <p:nvSpPr>
          <p:cNvPr id="6" name="Текст 1"/>
          <p:cNvSpPr txBox="1">
            <a:spLocks/>
          </p:cNvSpPr>
          <p:nvPr/>
        </p:nvSpPr>
        <p:spPr>
          <a:xfrm>
            <a:off x="286353" y="870250"/>
            <a:ext cx="8571293" cy="830558"/>
          </a:xfrm>
          <a:prstGeom prst="rect">
            <a:avLst/>
          </a:prstGeom>
        </p:spPr>
        <p:txBody>
          <a:bodyPr vert="horz" wrap="square" lIns="33596" tIns="45503" rIns="91029" bIns="45503" rtlCol="0" anchor="ctr">
            <a:spAutoFit/>
          </a:bodyPr>
          <a:lstStyle>
            <a:defPPr>
              <a:defRPr lang="ru-RU"/>
            </a:defPPr>
            <a:lvl1pPr marL="0" algn="r" defTabSz="910238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" algn="l"/>
            <a:r>
              <a:rPr lang="ru-RU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Инкапсуляция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(в техническом смысле ООП) – хранение алгоритмов работы с данными вместе с данными. </a:t>
            </a:r>
          </a:p>
        </p:txBody>
      </p:sp>
      <p:pic>
        <p:nvPicPr>
          <p:cNvPr id="6148" name="Picture 4" descr="https://qph.ec.quoracdn.net/main-qimg-5d51d79363c80d7370f7836d6827a9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74377"/>
            <a:ext cx="7413246" cy="276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8368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p:Policy xmlns:p="office.server.policy" id="" local="true">
  <p:Name>Документ</p:Name>
  <p:Description/>
  <p:Statement/>
  <p:PolicyItems>
    <p:PolicyItem featureId="Microsoft.Office.RecordsManagement.PolicyFeatures.PolicyAudit" staticId="0x0101|8138272" UniqueId="3bb663b6-6dfd-4b44-94dc-b21c7008639d">
      <p:Name>аудит</p:Name>
      <p:Description>Аудит действий пользователей, выполняемых с документами и элементами списков, и запись в журнал аудита.</p:Description>
      <p:CustomData>
        <Audit>
          <Update/>
          <View/>
          <CheckInOut/>
          <MoveCopy/>
          <DeleteRestore/>
        </Audit>
      </p:CustomData>
    </p:PolicyItem>
  </p:PolicyItems>
</p:Policy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FC7BE6BCECEEE34B800C783E0740B51E" ma:contentTypeVersion="6" ma:contentTypeDescription="Создание документа." ma:contentTypeScope="" ma:versionID="0543ae9b0f98a46f3609f7824b5f1409">
  <xsd:schema xmlns:xsd="http://www.w3.org/2001/XMLSchema" xmlns:xs="http://www.w3.org/2001/XMLSchema" xmlns:p="http://schemas.microsoft.com/office/2006/metadata/properties" xmlns:ns2="4fd16edd-4cac-4b3e-8f22-9640257b0ba9" xmlns:ns3="1b23803f-b564-4ef0-9d49-a4215fe47e7e" targetNamespace="http://schemas.microsoft.com/office/2006/metadata/properties" ma:root="true" ma:fieldsID="e3dde89fbbfc07f8bba46ed9c47a526a" ns2:_="" ns3:_="">
    <xsd:import namespace="4fd16edd-4cac-4b3e-8f22-9640257b0ba9"/>
    <xsd:import namespace="1b23803f-b564-4ef0-9d49-a4215fe47e7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_x041a__x043e__x043c__x043c__x0435__x043d__x0442__x0430__x0440__x0438__x0439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d16edd-4cac-4b3e-8f22-9640257b0ba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Значение идентификатора документа" ma:description="Значение идентификатора документа, присвоенного данному элементу." ma:internalName="_dlc_DocId" ma:readOnly="true">
      <xsd:simpleType>
        <xsd:restriction base="dms:Text"/>
      </xsd:simpleType>
    </xsd:element>
    <xsd:element name="_dlc_DocIdUrl" ma:index="9" nillable="true" ma:displayName="Идентификатор документа" ma:description="Постоянная ссылка на этот документ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Сохранить идентификатор" ma:description="Сохранять идентификатор при добавлении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23803f-b564-4ef0-9d49-a4215fe47e7e" elementFormDefault="qualified">
    <xsd:import namespace="http://schemas.microsoft.com/office/2006/documentManagement/types"/>
    <xsd:import namespace="http://schemas.microsoft.com/office/infopath/2007/PartnerControls"/>
    <xsd:element name="_x041a__x043e__x043c__x043c__x0435__x043d__x0442__x0430__x0440__x0438__x0439_" ma:index="11" nillable="true" ma:displayName="Комментарий" ma:description="Комментарий" ma:internalName="_x041a__x043e__x043c__x043c__x0435__x043d__x0442__x0430__x0440__x0438__x0439_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axOccurs="1" ma:index="4" ma:displayName="Название шаблона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Policy Auditing</Name>
    <Synchronization>Synchronous</Synchronization>
    <Type>10001</Type>
    <SequenceNumber>1100</SequenceNumber>
    <Url/>
    <Assembly>Microsoft.Office.Policy, Version=15.0.0.0,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10002</Type>
    <SequenceNumber>1101</SequenceNumber>
    <Url/>
    <Assembly>Microsoft.Office.Policy, Version=15.0.0.0,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10004</Type>
    <SequenceNumber>1102</SequenceNumber>
    <Url/>
    <Assembly>Microsoft.Office.Policy, Version=15.0.0.0, Culture=neutral, PublicKeyToken=71e9bce111e9429c</Assembly>
    <Class>Microsoft.Office.RecordsManagement.Internal.AuditHandler</Class>
    <Data/>
    <Filter/>
  </Receiver>
  <Receiver>
    <Name>Policy Auditing</Name>
    <Synchronization>Synchronous</Synchronization>
    <Type>10006</Type>
    <SequenceNumber>1103</SequenceNumber>
    <Url/>
    <Assembly>Microsoft.Office.Policy, Version=15.0.0.0, Culture=neutral, PublicKeyToken=71e9bce111e9429c</Assembly>
    <Class>Microsoft.Office.RecordsManagement.Internal.AuditHandler</Class>
    <Data/>
    <Filter/>
  </Receiver>
</spe:Receiver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c__x0435__x043d__x0442__x0430__x0440__x0438__x0439_ xmlns="1b23803f-b564-4ef0-9d49-a4215fe47e7e">Шаблон презентации ОАО "Россети"</_x041a__x043e__x043c__x043c__x0435__x043d__x0442__x0430__x0440__x0438__x0439_>
  </documentManagement>
</p:properties>
</file>

<file path=customXml/itemProps1.xml><?xml version="1.0" encoding="utf-8"?>
<ds:datastoreItem xmlns:ds="http://schemas.openxmlformats.org/officeDocument/2006/customXml" ds:itemID="{0E44B598-9456-443B-9216-AB3B14D4DF29}">
  <ds:schemaRefs>
    <ds:schemaRef ds:uri="office.server.policy"/>
  </ds:schemaRefs>
</ds:datastoreItem>
</file>

<file path=customXml/itemProps2.xml><?xml version="1.0" encoding="utf-8"?>
<ds:datastoreItem xmlns:ds="http://schemas.openxmlformats.org/officeDocument/2006/customXml" ds:itemID="{7C72F38B-CEDD-4D22-A56D-8E7CACAD7D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863E6D-A7B7-4ABA-BFFB-4B0447C27A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d16edd-4cac-4b3e-8f22-9640257b0ba9"/>
    <ds:schemaRef ds:uri="1b23803f-b564-4ef0-9d49-a4215fe47e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2F680EF-2602-477F-8E98-2CBB1282A1B0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C98F64E5-4A0E-4549-AF8F-466D87FA8EDC}">
  <ds:schemaRefs>
    <ds:schemaRef ds:uri="http://www.w3.org/XML/1998/namespace"/>
    <ds:schemaRef ds:uri="http://purl.org/dc/elements/1.1/"/>
    <ds:schemaRef ds:uri="http://purl.org/dc/terms/"/>
    <ds:schemaRef ds:uri="4fd16edd-4cac-4b3e-8f22-9640257b0ba9"/>
    <ds:schemaRef ds:uri="http://schemas.microsoft.com/office/infopath/2007/PartnerControls"/>
    <ds:schemaRef ds:uri="1b23803f-b564-4ef0-9d49-a4215fe47e7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22635</TotalTime>
  <Words>658</Words>
  <Application>Microsoft Office PowerPoint</Application>
  <PresentationFormat>Экран (4:3)</PresentationFormat>
  <Paragraphs>88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Arial Narrow</vt:lpstr>
      <vt:lpstr>Calibri</vt:lpstr>
      <vt:lpstr>Тема Office</vt:lpstr>
      <vt:lpstr>Специальное оформление</vt:lpstr>
      <vt:lpstr>1_Специальное 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Богомолов А.Ю.</dc:creator>
  <cp:lastModifiedBy>Макрушин Сергей Вячеславович</cp:lastModifiedBy>
  <cp:revision>483</cp:revision>
  <cp:lastPrinted>2018-01-29T12:29:36Z</cp:lastPrinted>
  <dcterms:created xsi:type="dcterms:W3CDTF">2014-08-15T10:42:13Z</dcterms:created>
  <dcterms:modified xsi:type="dcterms:W3CDTF">2020-02-06T06:55:27Z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0x010100FC7BE6BCECEEE34B800C783E0740B51E</vt:lpwstr>
  </property>
</Properties>
</file>