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7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52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7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86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3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47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42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52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43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27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17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38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Поколения </a:t>
            </a:r>
            <a:r>
              <a:rPr lang="ru-RU" dirty="0" smtClean="0"/>
              <a:t>мобильной связи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Недостатки 1</a:t>
            </a:r>
            <a:r>
              <a:rPr lang="en-US" b="1" dirty="0" smtClean="0"/>
              <a:t>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447800"/>
            <a:ext cx="3657600" cy="486152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Мобильные телефоны первого поколения были размером немногим меньше среднестатистического чемодана и состояли из базы и отдельной трубки, которую практически нельзя было носить с собой</a:t>
            </a:r>
            <a:endParaRPr lang="ru-RU" b="1" dirty="0" smtClean="0"/>
          </a:p>
          <a:p>
            <a:endParaRPr lang="ru-RU" dirty="0"/>
          </a:p>
        </p:txBody>
      </p:sp>
      <p:pic>
        <p:nvPicPr>
          <p:cNvPr id="43010" name="Picture 2" descr="C:\Users\Саша\Desktop\telefo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5572" y="1196752"/>
            <a:ext cx="2941153" cy="512141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16416" y="63813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C:\Users\Саша\Desktop\images (3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60648"/>
            <a:ext cx="2863205" cy="285048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2G</a:t>
            </a:r>
            <a:endParaRPr lang="ru-RU" b="1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914400" y="2996952"/>
            <a:ext cx="7906072" cy="324036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 В начале 1990-х годов наблюдается подъем первых цифровых сотовых сетей, которые имели ряд преимуществ по сравнению с аналоговыми системами, к которым можно отнести улучшенное качество звука, повышенную производительность, большую защищенность и др. Второе поколение, состоит из сетей цифровых стандартов: </a:t>
            </a:r>
            <a:r>
              <a:rPr lang="ru-RU" b="1" dirty="0" err="1" smtClean="0"/>
              <a:t>Digital</a:t>
            </a:r>
            <a:r>
              <a:rPr lang="ru-RU" b="1" dirty="0" smtClean="0"/>
              <a:t> AMPS (D-AMPS), </a:t>
            </a:r>
            <a:r>
              <a:rPr lang="ru-RU" b="1" dirty="0" err="1" smtClean="0"/>
              <a:t>Global</a:t>
            </a:r>
            <a:r>
              <a:rPr lang="ru-RU" b="1" dirty="0" smtClean="0"/>
              <a:t> </a:t>
            </a:r>
            <a:r>
              <a:rPr lang="ru-RU" b="1" dirty="0" err="1" smtClean="0"/>
              <a:t>System</a:t>
            </a:r>
            <a:r>
              <a:rPr lang="ru-RU" b="1" dirty="0" smtClean="0"/>
              <a:t> </a:t>
            </a:r>
            <a:r>
              <a:rPr lang="ru-RU" b="1" dirty="0" err="1" smtClean="0"/>
              <a:t>for</a:t>
            </a:r>
            <a:r>
              <a:rPr lang="ru-RU" b="1" dirty="0" smtClean="0"/>
              <a:t> </a:t>
            </a:r>
            <a:r>
              <a:rPr lang="ru-RU" b="1" dirty="0" err="1" smtClean="0"/>
              <a:t>Mobile</a:t>
            </a:r>
            <a:r>
              <a:rPr lang="ru-RU" b="1" dirty="0" smtClean="0"/>
              <a:t> </a:t>
            </a:r>
            <a:r>
              <a:rPr lang="ru-RU" b="1" dirty="0" err="1" smtClean="0"/>
              <a:t>Communication</a:t>
            </a:r>
            <a:r>
              <a:rPr lang="ru-RU" b="1" dirty="0" smtClean="0"/>
              <a:t> (GSM), </a:t>
            </a:r>
            <a:r>
              <a:rPr lang="ru-RU" b="1" dirty="0" err="1" smtClean="0"/>
              <a:t>Code</a:t>
            </a:r>
            <a:r>
              <a:rPr lang="ru-RU" b="1" dirty="0" smtClean="0"/>
              <a:t> </a:t>
            </a:r>
            <a:r>
              <a:rPr lang="ru-RU" b="1" dirty="0" err="1" smtClean="0"/>
              <a:t>Division</a:t>
            </a:r>
            <a:r>
              <a:rPr lang="ru-RU" b="1" dirty="0" smtClean="0"/>
              <a:t> </a:t>
            </a:r>
            <a:r>
              <a:rPr lang="ru-RU" b="1" dirty="0" err="1" smtClean="0"/>
              <a:t>Multiple</a:t>
            </a:r>
            <a:r>
              <a:rPr lang="ru-RU" b="1" dirty="0" smtClean="0"/>
              <a:t> </a:t>
            </a:r>
            <a:r>
              <a:rPr lang="ru-RU" b="1" dirty="0" err="1" smtClean="0"/>
              <a:t>Access</a:t>
            </a:r>
            <a:r>
              <a:rPr lang="ru-RU" b="1" dirty="0" smtClean="0"/>
              <a:t> (CDMA).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8424" y="63813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Достоинства</a:t>
            </a:r>
            <a:r>
              <a:rPr lang="en-US" b="1" dirty="0" smtClean="0"/>
              <a:t> 2G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2G уже имело поддержку передачи коротких текстовых сообщений (SMS), а также технологию передачи данных (CSD), которая позволяла передавать данные в цифровом виде</a:t>
            </a:r>
          </a:p>
          <a:p>
            <a:r>
              <a:rPr lang="ru-RU" dirty="0" smtClean="0"/>
              <a:t>увеличилась скорость передачи данных до 14,4 кбит/с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8424" y="63813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pic>
        <p:nvPicPr>
          <p:cNvPr id="19457" name="Picture 1" descr="C:\Users\Саша\Desktop\images (4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0920" y="5013176"/>
            <a:ext cx="2176414" cy="1696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Недостатки</a:t>
            </a:r>
            <a:r>
              <a:rPr lang="en-US" b="1" dirty="0" smtClean="0"/>
              <a:t> 2G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первые стандарты сотовой связи с использованием протоколов аутентификации, </a:t>
            </a:r>
            <a:r>
              <a:rPr lang="ru-RU" dirty="0" err="1" smtClean="0"/>
              <a:t>призванны</a:t>
            </a:r>
            <a:r>
              <a:rPr lang="ru-RU" dirty="0" smtClean="0"/>
              <a:t> были бороться с «двойниками» (два и более телефонов в сети под одним идентификатором).</a:t>
            </a:r>
          </a:p>
          <a:p>
            <a:r>
              <a:rPr lang="ru-RU" dirty="0" smtClean="0"/>
              <a:t>Решение - временной метод разделения каналов. Суть его состоит в передаче всех каналов на одной полосе частот, но в разные временные интервалы (</a:t>
            </a:r>
            <a:r>
              <a:rPr lang="ru-RU" dirty="0" err="1" smtClean="0"/>
              <a:t>таймслоты</a:t>
            </a:r>
            <a:r>
              <a:rPr lang="ru-RU" dirty="0" smtClean="0"/>
              <a:t>).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8424" y="63813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2.5</a:t>
            </a:r>
            <a:r>
              <a:rPr lang="en-US" b="1" dirty="0" smtClean="0"/>
              <a:t>G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636912"/>
            <a:ext cx="8219256" cy="3744416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 В 1997 году появился сервис GPRS. С использованием GPRS, можно  осуществлять передачу данных только тогда, когда это необходимо При связи мобильного телефона с базовой станцией мобильной сети по технологии </a:t>
            </a:r>
            <a:r>
              <a:rPr lang="en-US" dirty="0" smtClean="0"/>
              <a:t>GPRS</a:t>
            </a:r>
            <a:r>
              <a:rPr lang="ru-RU" dirty="0" smtClean="0"/>
              <a:t> данные транслируются в паузах между передачей голоса на частотах, которые в этот же момент могут использоваться для разговоров другими абонентами.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8424" y="63813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pic>
        <p:nvPicPr>
          <p:cNvPr id="17409" name="Picture 1" descr="C:\Users\Саша\Desktop\images (4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88640"/>
            <a:ext cx="2503165" cy="25031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 descr="C:\Users\Саша\Desktop\images (4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60647"/>
            <a:ext cx="2520280" cy="2119093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GPRS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2420888"/>
            <a:ext cx="8280920" cy="3995936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GPRS (англ. </a:t>
            </a:r>
            <a:r>
              <a:rPr lang="ru-RU" dirty="0" err="1" smtClean="0"/>
              <a:t>General</a:t>
            </a:r>
            <a:r>
              <a:rPr lang="ru-RU" dirty="0" smtClean="0"/>
              <a:t> </a:t>
            </a:r>
            <a:r>
              <a:rPr lang="ru-RU" dirty="0" err="1" smtClean="0"/>
              <a:t>Packet</a:t>
            </a:r>
            <a:r>
              <a:rPr lang="ru-RU" dirty="0" smtClean="0"/>
              <a:t> </a:t>
            </a:r>
            <a:r>
              <a:rPr lang="ru-RU" dirty="0" err="1" smtClean="0"/>
              <a:t>Radio</a:t>
            </a:r>
            <a:r>
              <a:rPr lang="ru-RU" dirty="0" smtClean="0"/>
              <a:t> </a:t>
            </a:r>
            <a:r>
              <a:rPr lang="ru-RU" dirty="0" err="1" smtClean="0"/>
              <a:t>Service</a:t>
            </a:r>
            <a:r>
              <a:rPr lang="ru-RU" dirty="0" smtClean="0"/>
              <a:t> - пакетная радиосвязь общего пользования) - надстройка над технологией мобильной связи GSM, осуществляющая пакетную передачу данных. GPRS позволяет пользователю мобильного телефона производить обмен данными с другими устройствами в сети GSM и с внешними сетями, в том числе Интернет. GPRS предполагает тарификацию по объему переданной/полученной информации, а не времени.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8424" y="63813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Достоинства</a:t>
            </a:r>
            <a:r>
              <a:rPr lang="en-US" b="1" dirty="0" smtClean="0"/>
              <a:t> 2.5G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может работать со скоростью – теоретически до 171,2 кбит/с</a:t>
            </a:r>
          </a:p>
          <a:p>
            <a:r>
              <a:rPr lang="ru-RU" dirty="0" smtClean="0"/>
              <a:t>операторы получили возможность тарифицировать трафик, а не время на линии.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16416" y="63813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17</a:t>
            </a:r>
            <a:endParaRPr lang="ru-RU" dirty="0"/>
          </a:p>
        </p:txBody>
      </p:sp>
      <p:pic>
        <p:nvPicPr>
          <p:cNvPr id="15361" name="Picture 1" descr="C:\Users\Саша\Desktop\wireles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7180" y="4301378"/>
            <a:ext cx="3031044" cy="24399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Недостатки</a:t>
            </a:r>
            <a:r>
              <a:rPr lang="en-US" b="1" dirty="0" smtClean="0"/>
              <a:t> 2.5G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47800"/>
            <a:ext cx="8219256" cy="5077544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Абоненту, подключенному к GPRS, предоставляется виртуальный канал, который на время передачи пакета становится реальным, а в остальное время используется для передачи пакетов </a:t>
            </a:r>
          </a:p>
          <a:p>
            <a:pPr>
              <a:buNone/>
            </a:pPr>
            <a:r>
              <a:rPr lang="ru-RU" dirty="0" smtClean="0"/>
              <a:t>    других пользователей. </a:t>
            </a:r>
          </a:p>
          <a:p>
            <a:pPr>
              <a:buNone/>
            </a:pPr>
            <a:r>
              <a:rPr lang="ru-RU" dirty="0" smtClean="0"/>
              <a:t>   Поскольку один канал </a:t>
            </a:r>
          </a:p>
          <a:p>
            <a:pPr>
              <a:buNone/>
            </a:pPr>
            <a:r>
              <a:rPr lang="ru-RU" dirty="0" smtClean="0"/>
              <a:t>   могут использовать </a:t>
            </a:r>
          </a:p>
          <a:p>
            <a:pPr>
              <a:buNone/>
            </a:pPr>
            <a:r>
              <a:rPr lang="ru-RU" dirty="0" smtClean="0"/>
              <a:t>   несколько абонентов, </a:t>
            </a:r>
          </a:p>
          <a:p>
            <a:pPr>
              <a:buNone/>
            </a:pPr>
            <a:r>
              <a:rPr lang="ru-RU" dirty="0" smtClean="0"/>
              <a:t>   возможно возникновение </a:t>
            </a:r>
          </a:p>
          <a:p>
            <a:pPr>
              <a:buNone/>
            </a:pPr>
            <a:r>
              <a:rPr lang="ru-RU" dirty="0" smtClean="0"/>
              <a:t>   очереди на передачу </a:t>
            </a:r>
          </a:p>
          <a:p>
            <a:pPr>
              <a:buNone/>
            </a:pPr>
            <a:r>
              <a:rPr lang="ru-RU" dirty="0" smtClean="0"/>
              <a:t>   пакетов, и, как следствие, </a:t>
            </a:r>
          </a:p>
          <a:p>
            <a:pPr>
              <a:buNone/>
            </a:pPr>
            <a:r>
              <a:rPr lang="ru-RU" dirty="0" smtClean="0"/>
              <a:t>   задержка связи.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8424" y="63813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18</a:t>
            </a:r>
            <a:endParaRPr lang="ru-RU" dirty="0"/>
          </a:p>
        </p:txBody>
      </p:sp>
      <p:pic>
        <p:nvPicPr>
          <p:cNvPr id="14337" name="Picture 1" descr="C:\Users\Саша\Desktop\P409019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8037" y="3356992"/>
            <a:ext cx="3923928" cy="29429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2.75</a:t>
            </a:r>
            <a:r>
              <a:rPr lang="en-US" b="1" dirty="0" smtClean="0"/>
              <a:t>G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2636912"/>
            <a:ext cx="7992888" cy="3779912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EDGE (англ. </a:t>
            </a:r>
            <a:r>
              <a:rPr lang="ru-RU" dirty="0" err="1" smtClean="0"/>
              <a:t>Enhanced</a:t>
            </a:r>
            <a:r>
              <a:rPr lang="ru-RU" dirty="0" smtClean="0"/>
              <a:t> </a:t>
            </a:r>
            <a:r>
              <a:rPr lang="ru-RU" dirty="0" err="1" smtClean="0"/>
              <a:t>Data</a:t>
            </a:r>
            <a:r>
              <a:rPr lang="ru-RU" dirty="0" smtClean="0"/>
              <a:t> </a:t>
            </a:r>
            <a:r>
              <a:rPr lang="ru-RU" dirty="0" err="1" smtClean="0"/>
              <a:t>rates</a:t>
            </a:r>
            <a:r>
              <a:rPr lang="ru-RU" dirty="0" smtClean="0"/>
              <a:t> </a:t>
            </a:r>
            <a:r>
              <a:rPr lang="ru-RU" dirty="0" err="1" smtClean="0"/>
              <a:t>for</a:t>
            </a:r>
            <a:r>
              <a:rPr lang="ru-RU" dirty="0" smtClean="0"/>
              <a:t> GSM </a:t>
            </a:r>
            <a:r>
              <a:rPr lang="ru-RU" dirty="0" err="1" smtClean="0"/>
              <a:t>Evolution</a:t>
            </a:r>
            <a:r>
              <a:rPr lang="ru-RU" dirty="0" smtClean="0"/>
              <a:t>) - цифровая технология для мобильной связи, которая функционирует как надстройка над 2G и 2.5G (GPRS) сетями. Эта технология работает в TDMA и GSM сетях. EDGE был впервые представлен в 2003 году в Северной Америке.</a:t>
            </a:r>
          </a:p>
          <a:p>
            <a:r>
              <a:rPr lang="ru-RU" dirty="0" smtClean="0"/>
              <a:t>EDGE обеспечивает передачу данных со скоростью до 474 кбит в секунду в режиме пакетной коммутации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16416" y="63813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19</a:t>
            </a:r>
            <a:endParaRPr lang="ru-RU" dirty="0"/>
          </a:p>
        </p:txBody>
      </p:sp>
      <p:pic>
        <p:nvPicPr>
          <p:cNvPr id="13313" name="Picture 1" descr="C:\Users\Саша\Desktop\images (3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476672"/>
            <a:ext cx="4048513" cy="22387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3G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2852936"/>
            <a:ext cx="7916416" cy="356388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3G - «третье поколение», набор услуг, которые объединяют как высокоскоростной мобильный доступ с услугами сети Интернет, так и технологию радиосвязи, которая создает канал передачи данных</a:t>
            </a:r>
            <a:r>
              <a:rPr lang="en-US" dirty="0" smtClean="0"/>
              <a:t>.</a:t>
            </a:r>
            <a:r>
              <a:rPr lang="ru-RU" dirty="0" smtClean="0"/>
              <a:t> Пользователь сможет не только разговаривать со своим собеседником, но и видеть его с помощью видеотелефона, путешествовать по сети Интернет, вести бизнес, обучаться, развлекаться и все это с помощью небольшого устройства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8424" y="63813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20</a:t>
            </a:r>
            <a:endParaRPr lang="ru-RU" dirty="0"/>
          </a:p>
        </p:txBody>
      </p:sp>
      <p:pic>
        <p:nvPicPr>
          <p:cNvPr id="12289" name="Picture 1" descr="C:\Users\Саша\Desktop\images (5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32656"/>
            <a:ext cx="2431157" cy="2431157"/>
          </a:xfrm>
          <a:prstGeom prst="rect">
            <a:avLst/>
          </a:prstGeom>
          <a:noFill/>
        </p:spPr>
      </p:pic>
      <p:pic>
        <p:nvPicPr>
          <p:cNvPr id="12290" name="Picture 2" descr="C:\Users\Саша\Desktop\m_mobile_269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260648"/>
            <a:ext cx="3240360" cy="2601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492896"/>
            <a:ext cx="6912768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604448" y="63813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 descr="C:\Users\Саша\Desktop\c2e2110f26a0e192b0dc1b558f6df8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4077072"/>
            <a:ext cx="3832473" cy="2619393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мире сосуществуют два стандарта 3</a:t>
            </a:r>
            <a:r>
              <a:rPr lang="en-US" dirty="0" smtClean="0"/>
              <a:t>G</a:t>
            </a:r>
            <a:r>
              <a:rPr lang="ru-RU" dirty="0" smtClean="0"/>
              <a:t>: </a:t>
            </a:r>
            <a:r>
              <a:rPr lang="en-US" dirty="0" smtClean="0"/>
              <a:t>UMTS</a:t>
            </a:r>
            <a:r>
              <a:rPr lang="ru-RU" dirty="0" smtClean="0"/>
              <a:t> (или </a:t>
            </a:r>
            <a:r>
              <a:rPr lang="en-US" dirty="0" smtClean="0"/>
              <a:t>W</a:t>
            </a:r>
            <a:r>
              <a:rPr lang="ru-RU" dirty="0" smtClean="0"/>
              <a:t>-</a:t>
            </a:r>
            <a:r>
              <a:rPr lang="en-US" dirty="0" smtClean="0"/>
              <a:t>CDMA</a:t>
            </a:r>
            <a:r>
              <a:rPr lang="ru-RU" dirty="0" smtClean="0"/>
              <a:t>) и </a:t>
            </a:r>
            <a:r>
              <a:rPr lang="en-US" dirty="0" smtClean="0"/>
              <a:t>CDMA</a:t>
            </a:r>
            <a:r>
              <a:rPr lang="ru-RU" dirty="0" smtClean="0"/>
              <a:t>2000. </a:t>
            </a:r>
            <a:r>
              <a:rPr lang="en-US" dirty="0" smtClean="0"/>
              <a:t>UMTS</a:t>
            </a:r>
            <a:r>
              <a:rPr lang="ru-RU" dirty="0" smtClean="0"/>
              <a:t> распространен в основном в Европе, </a:t>
            </a:r>
            <a:r>
              <a:rPr lang="en-US" dirty="0" smtClean="0"/>
              <a:t>CDMA</a:t>
            </a:r>
            <a:r>
              <a:rPr lang="ru-RU" dirty="0" smtClean="0"/>
              <a:t>2000 - в Азии и США. По данным </a:t>
            </a:r>
            <a:r>
              <a:rPr lang="en-US" dirty="0" smtClean="0"/>
              <a:t>Wireless Intelligence</a:t>
            </a:r>
            <a:r>
              <a:rPr lang="ru-RU" dirty="0" smtClean="0"/>
              <a:t>, на конец ноября 2006 г. в мире насчитывалось 364 </a:t>
            </a:r>
            <a:r>
              <a:rPr lang="ru-RU" dirty="0" err="1" smtClean="0"/>
              <a:t>млн</a:t>
            </a:r>
            <a:r>
              <a:rPr lang="ru-RU" dirty="0" smtClean="0"/>
              <a:t> абонентов 3</a:t>
            </a:r>
            <a:r>
              <a:rPr lang="en-US" dirty="0" smtClean="0"/>
              <a:t>G</a:t>
            </a:r>
            <a:r>
              <a:rPr lang="ru-RU" dirty="0" smtClean="0"/>
              <a:t>, из них 93,5 </a:t>
            </a:r>
            <a:r>
              <a:rPr lang="ru-RU" dirty="0" err="1" smtClean="0"/>
              <a:t>млн</a:t>
            </a:r>
            <a:r>
              <a:rPr lang="ru-RU" dirty="0" smtClean="0"/>
              <a:t> были подключены к сетям </a:t>
            </a:r>
            <a:r>
              <a:rPr lang="en-US" dirty="0" smtClean="0"/>
              <a:t>UMTS</a:t>
            </a:r>
            <a:r>
              <a:rPr lang="ru-RU" dirty="0" smtClean="0"/>
              <a:t> и 271,1 </a:t>
            </a:r>
            <a:r>
              <a:rPr lang="ru-RU" dirty="0" err="1" smtClean="0"/>
              <a:t>млн</a:t>
            </a:r>
            <a:r>
              <a:rPr lang="ru-RU" dirty="0" smtClean="0"/>
              <a:t> - к С</a:t>
            </a:r>
            <a:r>
              <a:rPr lang="en-US" dirty="0" smtClean="0"/>
              <a:t>DMA</a:t>
            </a:r>
            <a:r>
              <a:rPr lang="ru-RU" dirty="0" smtClean="0"/>
              <a:t>2000.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8424" y="63813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 descr="C:\Users\Саша\Desktop\images (9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88640"/>
            <a:ext cx="3095625" cy="1476375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Достоинства</a:t>
            </a:r>
            <a:r>
              <a:rPr lang="en-US" b="1" dirty="0" smtClean="0"/>
              <a:t> 3G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99592" y="1556792"/>
            <a:ext cx="7772400" cy="4572000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технология </a:t>
            </a:r>
            <a:r>
              <a:rPr lang="en-US" dirty="0" smtClean="0"/>
              <a:t>IP</a:t>
            </a:r>
            <a:r>
              <a:rPr lang="ru-RU" dirty="0" smtClean="0"/>
              <a:t> (пакетная передача данных) -постоянное пребывание абонента в режиме </a:t>
            </a:r>
            <a:r>
              <a:rPr lang="en-US" sz="3600" b="1" dirty="0" smtClean="0"/>
              <a:t>on</a:t>
            </a:r>
            <a:r>
              <a:rPr lang="ru-RU" sz="3600" b="1" dirty="0" smtClean="0"/>
              <a:t>-</a:t>
            </a:r>
            <a:r>
              <a:rPr lang="en-US" sz="3600" b="1" dirty="0" smtClean="0"/>
              <a:t>line</a:t>
            </a:r>
            <a:r>
              <a:rPr lang="ru-RU" dirty="0" smtClean="0"/>
              <a:t>; при этом оплачиваться будет только объем переданной и полученной информации, а не время соединения</a:t>
            </a:r>
          </a:p>
          <a:p>
            <a:r>
              <a:rPr lang="ru-RU" dirty="0" smtClean="0"/>
              <a:t>услуги </a:t>
            </a:r>
            <a:r>
              <a:rPr lang="ru-RU" dirty="0" err="1" smtClean="0"/>
              <a:t>интернет-доступа</a:t>
            </a:r>
            <a:r>
              <a:rPr lang="ru-RU" dirty="0" smtClean="0"/>
              <a:t> и видеоконференц-связи, способность воспользоваться удаленным доступом к корпоративной сети. </a:t>
            </a:r>
          </a:p>
          <a:p>
            <a:r>
              <a:rPr lang="ru-RU" dirty="0" smtClean="0"/>
              <a:t> мобильная электронная коммерция - оплата товаров и услуг через мобильный телефон</a:t>
            </a:r>
          </a:p>
          <a:p>
            <a:pPr lvl="0"/>
            <a:r>
              <a:rPr lang="ru-RU" dirty="0" smtClean="0"/>
              <a:t>высокое качество голоса, не уступающее качеству голоса при передаче по проводной линии;</a:t>
            </a:r>
            <a:endParaRPr lang="en-US" dirty="0" smtClean="0"/>
          </a:p>
          <a:p>
            <a:r>
              <a:rPr lang="ru-RU" dirty="0" smtClean="0"/>
              <a:t>Скорость - до 2,048 Мбит/с при низкой мобильности (скорость менее 3 км/ч) и локальной зоне </a:t>
            </a:r>
            <a:r>
              <a:rPr lang="ru-RU" dirty="0" err="1" smtClean="0"/>
              <a:t>покрыти</a:t>
            </a:r>
            <a:r>
              <a:rPr lang="ru-RU" dirty="0" smtClean="0"/>
              <a:t> до 144 кбит/с при высокой мобильности (до 120 км/ч) и широкой зоне </a:t>
            </a:r>
            <a:r>
              <a:rPr lang="ru-RU" dirty="0" err="1" smtClean="0"/>
              <a:t>покрытия;до</a:t>
            </a:r>
            <a:r>
              <a:rPr lang="ru-RU" dirty="0" smtClean="0"/>
              <a:t> 64 (144) кбит/с при глобальном покрытии (спутниковая связь).</a:t>
            </a:r>
          </a:p>
          <a:p>
            <a:pPr lvl="0"/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244408" y="63813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3.5</a:t>
            </a:r>
            <a:r>
              <a:rPr lang="en-US" b="1" dirty="0" smtClean="0"/>
              <a:t>G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2348880"/>
            <a:ext cx="7992888" cy="4139952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3.5G представлено стандартом HSDPA (англ. </a:t>
            </a:r>
            <a:r>
              <a:rPr lang="ru-RU" dirty="0" err="1" smtClean="0"/>
              <a:t>High-Speed</a:t>
            </a:r>
            <a:r>
              <a:rPr lang="ru-RU" dirty="0" smtClean="0"/>
              <a:t> </a:t>
            </a:r>
            <a:r>
              <a:rPr lang="ru-RU" dirty="0" err="1" smtClean="0"/>
              <a:t>Downlink</a:t>
            </a:r>
            <a:r>
              <a:rPr lang="ru-RU" dirty="0" smtClean="0"/>
              <a:t> </a:t>
            </a:r>
            <a:r>
              <a:rPr lang="ru-RU" dirty="0" err="1" smtClean="0"/>
              <a:t>Packet</a:t>
            </a:r>
            <a:r>
              <a:rPr lang="ru-RU" dirty="0" smtClean="0"/>
              <a:t> </a:t>
            </a:r>
            <a:r>
              <a:rPr lang="ru-RU" dirty="0" err="1" smtClean="0"/>
              <a:t>Access</a:t>
            </a:r>
            <a:r>
              <a:rPr lang="ru-RU" dirty="0" smtClean="0"/>
              <a:t> - высокоскоростная пакетная передача данных от базовой станции к мобильному телефону) - стандарт мобильной связи, рассматривается специалистами как один из переходных этапов миграции к технологиям мобильной связи четвертого поколения (4G). Максимальная теоретическая скорость передачи данных по стандарту составляет 14,4 Мбит/сек., практическая достижимая в существующих сетях - около 3 Мбит/сек. По сравнению с UMTS, в сети HSDPA можно передавать в три раза больше данных и поддерживать вдвое больше пользователей на одну </a:t>
            </a:r>
            <a:r>
              <a:rPr lang="ru-RU" dirty="0" err="1" smtClean="0"/>
              <a:t>соту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8424" y="63813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23</a:t>
            </a:r>
            <a:endParaRPr lang="ru-RU" dirty="0"/>
          </a:p>
        </p:txBody>
      </p:sp>
      <p:pic>
        <p:nvPicPr>
          <p:cNvPr id="9217" name="Picture 1" descr="C:\Users\Саша\Desktop\images (6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4412" y="476672"/>
            <a:ext cx="2700300" cy="18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4</a:t>
            </a:r>
            <a:r>
              <a:rPr lang="en-US" b="1" dirty="0" smtClean="0"/>
              <a:t>G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2996952"/>
            <a:ext cx="8280920" cy="3312368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 4G - четвёртое поколение мобильной связи, характеризующееся высокой скоростью передачи данных и повышенным качеством голосовой связи. К четвёртому поколению относятся технологии, позволяющие осуществлять передачу данных со скоростью, превышающей 100 </a:t>
            </a:r>
            <a:r>
              <a:rPr lang="ru-RU" dirty="0" err="1" smtClean="0"/>
              <a:t>мбит</a:t>
            </a:r>
            <a:r>
              <a:rPr lang="ru-RU" dirty="0" smtClean="0"/>
              <a:t>/с. Примерами технологий 4G являются </a:t>
            </a:r>
            <a:r>
              <a:rPr lang="ru-RU" dirty="0" err="1" smtClean="0"/>
              <a:t>Wi-Fi</a:t>
            </a:r>
            <a:r>
              <a:rPr lang="ru-RU" dirty="0" smtClean="0"/>
              <a:t> и </a:t>
            </a:r>
            <a:r>
              <a:rPr lang="ru-RU" dirty="0" err="1" smtClean="0"/>
              <a:t>WiMax</a:t>
            </a:r>
            <a:r>
              <a:rPr lang="ru-RU" dirty="0" smtClean="0"/>
              <a:t>, имеющие теоретический предел скорости передачи в 1 </a:t>
            </a:r>
            <a:r>
              <a:rPr lang="ru-RU" dirty="0" err="1" smtClean="0"/>
              <a:t>гбит</a:t>
            </a:r>
            <a:r>
              <a:rPr lang="ru-RU" dirty="0" smtClean="0"/>
              <a:t>/с. 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16416" y="63813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24</a:t>
            </a:r>
            <a:endParaRPr lang="ru-RU" dirty="0"/>
          </a:p>
        </p:txBody>
      </p:sp>
      <p:pic>
        <p:nvPicPr>
          <p:cNvPr id="8193" name="Picture 1" descr="C:\Users\Саша\Desktop\5e0583ac591cf30a6cbfb4afac25917f-b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404664"/>
            <a:ext cx="3323861" cy="24928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Саша\Desktop\2644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501008"/>
            <a:ext cx="4491807" cy="2977902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0"/>
            <a:ext cx="7772400" cy="1143000"/>
          </a:xfrm>
        </p:spPr>
        <p:txBody>
          <a:bodyPr/>
          <a:lstStyle/>
          <a:p>
            <a:r>
              <a:rPr lang="en-US" b="1" dirty="0" smtClean="0"/>
              <a:t>4G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124744"/>
            <a:ext cx="8424936" cy="532859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Технологии </a:t>
            </a:r>
            <a:r>
              <a:rPr lang="ru-RU" dirty="0" err="1" smtClean="0"/>
              <a:t>WiMAXи</a:t>
            </a:r>
            <a:r>
              <a:rPr lang="ru-RU" dirty="0" smtClean="0"/>
              <a:t> LTE, считаются технологиями четвертого поколения беспроводных сетей, но это верно лишь отчасти: во-первых, они оба используют новые, чрезвычайно эффективные схемы мультиплексирования, а во-вторых, в них обоих отсутствует канал для передачи голоса. </a:t>
            </a:r>
          </a:p>
          <a:p>
            <a:pPr>
              <a:buNone/>
            </a:pPr>
            <a:r>
              <a:rPr lang="ru-RU" dirty="0" smtClean="0"/>
              <a:t>                                                                         </a:t>
            </a:r>
            <a:r>
              <a:rPr lang="ru-RU" dirty="0" err="1" smtClean="0"/>
              <a:t>WiMAX</a:t>
            </a:r>
            <a:r>
              <a:rPr lang="ru-RU" dirty="0" smtClean="0"/>
              <a:t> и LTE терпят  </a:t>
            </a:r>
          </a:p>
          <a:p>
            <a:pPr>
              <a:buNone/>
            </a:pPr>
            <a:r>
              <a:rPr lang="ru-RU" dirty="0" smtClean="0"/>
              <a:t>                                                                         неудачу в </a:t>
            </a:r>
          </a:p>
          <a:p>
            <a:pPr>
              <a:buNone/>
            </a:pPr>
            <a:r>
              <a:rPr lang="ru-RU" dirty="0" smtClean="0"/>
              <a:t>                                                                         скорости передачи  </a:t>
            </a:r>
          </a:p>
          <a:p>
            <a:pPr>
              <a:buNone/>
            </a:pPr>
            <a:r>
              <a:rPr lang="ru-RU" dirty="0" smtClean="0"/>
              <a:t>                                                                         реальные </a:t>
            </a:r>
          </a:p>
          <a:p>
            <a:pPr>
              <a:buNone/>
            </a:pPr>
            <a:r>
              <a:rPr lang="ru-RU" dirty="0" smtClean="0"/>
              <a:t>                                                                         скорости коммерческих</a:t>
            </a:r>
          </a:p>
          <a:p>
            <a:pPr>
              <a:buNone/>
            </a:pPr>
            <a:r>
              <a:rPr lang="ru-RU" dirty="0" smtClean="0"/>
              <a:t>                                                                         сетей не превышают </a:t>
            </a:r>
          </a:p>
          <a:p>
            <a:pPr>
              <a:buNone/>
            </a:pPr>
            <a:r>
              <a:rPr lang="ru-RU" dirty="0" smtClean="0"/>
              <a:t>                                                                         4 Мбит/с и 30 Мбит/с                  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8424" y="63813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Недостатки 4</a:t>
            </a:r>
            <a:r>
              <a:rPr lang="en-US" b="1" dirty="0" smtClean="0"/>
              <a:t>G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2060848"/>
            <a:ext cx="8136904" cy="424847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при реализации четвёртого поколения мобильной связи проблемой является </a:t>
            </a:r>
            <a:r>
              <a:rPr lang="ru-RU" b="1" dirty="0" smtClean="0"/>
              <a:t>борьба со вторичными сигналами</a:t>
            </a:r>
            <a:r>
              <a:rPr lang="ru-RU" dirty="0" smtClean="0"/>
              <a:t>. Они образуются в результате отражения от крупногабаритных объектов, вроде зданий. </a:t>
            </a:r>
          </a:p>
          <a:p>
            <a:r>
              <a:rPr lang="ru-RU" dirty="0" smtClean="0"/>
              <a:t>необходимо решение </a:t>
            </a:r>
            <a:r>
              <a:rPr lang="ru-RU" b="1" dirty="0" smtClean="0"/>
              <a:t>проблемы поддержания высокой скорости передачи данных при передвижении </a:t>
            </a:r>
            <a:r>
              <a:rPr lang="ru-RU" dirty="0" smtClean="0"/>
              <a:t>на больших скоростях. Ведь 1 Гбит/с пока можно получить только практически стоя на одном месте, тогда как если двигаться пешком, то скорость упадёт. Если же перемещаться в автомобиле или  в высокоскоростном поезде, речи даже о 100 Мбит/с пока идти не может.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16416" y="63813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26</a:t>
            </a:r>
            <a:endParaRPr lang="ru-RU" dirty="0"/>
          </a:p>
        </p:txBody>
      </p:sp>
      <p:pic>
        <p:nvPicPr>
          <p:cNvPr id="6146" name="Picture 2" descr="C:\Users\Саша\Desktop\images (10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04664"/>
            <a:ext cx="2548417" cy="11521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5G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2924944"/>
            <a:ext cx="8352928" cy="3384376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Корпорация </a:t>
            </a:r>
            <a:r>
              <a:rPr lang="ru-RU" dirty="0" err="1" smtClean="0"/>
              <a:t>Samsung</a:t>
            </a:r>
            <a:r>
              <a:rPr lang="ru-RU" dirty="0" smtClean="0"/>
              <a:t> провела испытания беспроводной связи пятого поколения</a:t>
            </a:r>
            <a:r>
              <a:rPr lang="en-US" dirty="0" smtClean="0"/>
              <a:t>. </a:t>
            </a:r>
            <a:r>
              <a:rPr lang="ru-RU" dirty="0" smtClean="0"/>
              <a:t>По данным компании, благодаря 5G ей удалось передать </a:t>
            </a:r>
            <a:r>
              <a:rPr lang="ru-RU" b="1" dirty="0" smtClean="0"/>
              <a:t>данные на скорости более гигабайта в секунду на расстояние двух километров. </a:t>
            </a:r>
            <a:r>
              <a:rPr lang="ru-RU" dirty="0" smtClean="0"/>
              <a:t>Новая технология позволит абонентам просматривать </a:t>
            </a:r>
            <a:r>
              <a:rPr lang="ru-RU" dirty="0" err="1" smtClean="0"/>
              <a:t>онлайн-контент</a:t>
            </a:r>
            <a:r>
              <a:rPr lang="ru-RU" dirty="0" smtClean="0"/>
              <a:t>, требующий широкополосного подключения на больших скоростях. Речь идет, в частности, о </a:t>
            </a:r>
            <a:r>
              <a:rPr lang="ru-RU" b="1" dirty="0" smtClean="0"/>
              <a:t>3D-фильмах высокого разрешения, играх, прямой трансляции видео сверхвысокой четкости </a:t>
            </a:r>
            <a:r>
              <a:rPr lang="ru-RU" dirty="0" smtClean="0"/>
              <a:t>. Кроме того, будет возможно Сотовые телефонные сети</a:t>
            </a:r>
          </a:p>
          <a:p>
            <a:endParaRPr lang="ru-RU" dirty="0"/>
          </a:p>
        </p:txBody>
      </p:sp>
      <p:pic>
        <p:nvPicPr>
          <p:cNvPr id="38914" name="Picture 2" descr="C:\Users\Саша\Desktop\images (3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88639"/>
            <a:ext cx="3685778" cy="263269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16416" y="63813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Эволюция беспроводных связей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3074" name="Picture 2" descr="C:\Users\Саша\Desktop\_1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698" y="1268760"/>
            <a:ext cx="8275559" cy="507130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604448" y="63813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1</a:t>
            </a:r>
            <a:r>
              <a:rPr lang="en-US" b="1" dirty="0" smtClean="0"/>
              <a:t>G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789512"/>
          </a:xfrm>
        </p:spPr>
        <p:txBody>
          <a:bodyPr>
            <a:normAutofit fontScale="85000" lnSpcReduction="10000"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>
              <a:lnSpc>
                <a:spcPct val="110000"/>
              </a:lnSpc>
            </a:pPr>
            <a:r>
              <a:rPr lang="ru-RU" dirty="0" smtClean="0"/>
              <a:t>В 80-х годах прошлого столетия появилось несколько новаторских сетевых технологий: сочетания </a:t>
            </a:r>
            <a:r>
              <a:rPr lang="ru-RU" b="1" dirty="0" smtClean="0"/>
              <a:t>Nordic </a:t>
            </a:r>
            <a:r>
              <a:rPr lang="ru-RU" b="1" dirty="0" err="1" smtClean="0"/>
              <a:t>Mobile</a:t>
            </a:r>
            <a:r>
              <a:rPr lang="ru-RU" b="1" dirty="0" smtClean="0"/>
              <a:t> </a:t>
            </a:r>
            <a:r>
              <a:rPr lang="ru-RU" b="1" dirty="0" err="1" smtClean="0"/>
              <a:t>Telephone</a:t>
            </a:r>
            <a:r>
              <a:rPr lang="ru-RU" b="1" dirty="0" smtClean="0"/>
              <a:t> </a:t>
            </a:r>
            <a:r>
              <a:rPr lang="ru-RU" b="1" dirty="0" err="1" smtClean="0"/>
              <a:t>system</a:t>
            </a:r>
            <a:r>
              <a:rPr lang="ru-RU" b="1" dirty="0" smtClean="0"/>
              <a:t> </a:t>
            </a:r>
            <a:r>
              <a:rPr lang="ru-RU" dirty="0" smtClean="0"/>
              <a:t>(NMT-450), </a:t>
            </a:r>
            <a:r>
              <a:rPr lang="ru-RU" b="1" dirty="0" err="1" smtClean="0"/>
              <a:t>American</a:t>
            </a:r>
            <a:r>
              <a:rPr lang="ru-RU" b="1" dirty="0" smtClean="0"/>
              <a:t> </a:t>
            </a:r>
            <a:r>
              <a:rPr lang="ru-RU" b="1" dirty="0" err="1" smtClean="0"/>
              <a:t>Mobile</a:t>
            </a:r>
            <a:r>
              <a:rPr lang="ru-RU" b="1" dirty="0" smtClean="0"/>
              <a:t> </a:t>
            </a:r>
            <a:r>
              <a:rPr lang="ru-RU" b="1" dirty="0" err="1" smtClean="0"/>
              <a:t>Phone</a:t>
            </a:r>
            <a:r>
              <a:rPr lang="ru-RU" b="1" dirty="0" smtClean="0"/>
              <a:t> </a:t>
            </a:r>
            <a:r>
              <a:rPr lang="ru-RU" b="1" dirty="0" err="1" smtClean="0"/>
              <a:t>System</a:t>
            </a:r>
            <a:r>
              <a:rPr lang="ru-RU" b="1" dirty="0" smtClean="0"/>
              <a:t> </a:t>
            </a:r>
            <a:r>
              <a:rPr lang="ru-RU" dirty="0" smtClean="0"/>
              <a:t>(AMPS) и </a:t>
            </a:r>
            <a:r>
              <a:rPr lang="ru-RU" b="1" dirty="0" err="1" smtClean="0"/>
              <a:t>Total</a:t>
            </a:r>
            <a:r>
              <a:rPr lang="ru-RU" b="1" dirty="0" smtClean="0"/>
              <a:t> </a:t>
            </a:r>
            <a:r>
              <a:rPr lang="ru-RU" b="1" dirty="0" err="1" smtClean="0"/>
              <a:t>Access</a:t>
            </a:r>
            <a:r>
              <a:rPr lang="ru-RU" b="1" dirty="0" smtClean="0"/>
              <a:t> </a:t>
            </a:r>
            <a:r>
              <a:rPr lang="ru-RU" b="1" dirty="0" err="1" smtClean="0"/>
              <a:t>Communications</a:t>
            </a:r>
            <a:r>
              <a:rPr lang="ru-RU" b="1" dirty="0" smtClean="0"/>
              <a:t> </a:t>
            </a:r>
            <a:r>
              <a:rPr lang="ru-RU" b="1" dirty="0" err="1" smtClean="0"/>
              <a:t>System</a:t>
            </a:r>
            <a:r>
              <a:rPr lang="ru-RU" b="1" dirty="0" smtClean="0"/>
              <a:t> </a:t>
            </a:r>
            <a:r>
              <a:rPr lang="ru-RU" dirty="0" smtClean="0"/>
              <a:t>(TACS), работающие в диапазонах 450, 850 и 900 МГц соответственно.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04448" y="63813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476672"/>
            <a:ext cx="27622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Nordic </a:t>
            </a:r>
            <a:r>
              <a:rPr lang="ru-RU" b="1" dirty="0" err="1" smtClean="0"/>
              <a:t>Mobile</a:t>
            </a:r>
            <a:r>
              <a:rPr lang="ru-RU" b="1" dirty="0" smtClean="0"/>
              <a:t> </a:t>
            </a:r>
            <a:r>
              <a:rPr lang="ru-RU" b="1" dirty="0" err="1" smtClean="0"/>
              <a:t>Telephone</a:t>
            </a:r>
            <a:r>
              <a:rPr lang="ru-RU" b="1" dirty="0" smtClean="0"/>
              <a:t> </a:t>
            </a:r>
            <a:r>
              <a:rPr lang="ru-RU" b="1" dirty="0" err="1" smtClean="0"/>
              <a:t>system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 </a:t>
            </a:r>
            <a:r>
              <a:rPr lang="ru-RU" dirty="0" smtClean="0"/>
              <a:t>(NMT-450)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84784"/>
            <a:ext cx="8291264" cy="453501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мобильный телефон северных стран, используется в Скандинавии и во многих других странах;</a:t>
            </a:r>
          </a:p>
          <a:p>
            <a:r>
              <a:rPr lang="ru-RU" sz="2400" dirty="0" smtClean="0"/>
              <a:t> известен также как «скандинавский стандарт»; </a:t>
            </a:r>
          </a:p>
          <a:p>
            <a:r>
              <a:rPr lang="ru-RU" sz="2400" dirty="0" smtClean="0"/>
              <a:t>третий по распространенности среди аналоговых стандартов мира; </a:t>
            </a:r>
          </a:p>
          <a:p>
            <a:r>
              <a:rPr lang="ru-RU" sz="2400" dirty="0" smtClean="0"/>
              <a:t>стандарт NMT 450 является </a:t>
            </a:r>
          </a:p>
          <a:p>
            <a:pPr>
              <a:buNone/>
            </a:pPr>
            <a:r>
              <a:rPr lang="ru-RU" sz="2400" dirty="0" smtClean="0"/>
              <a:t>    одним из двух стандартов</a:t>
            </a:r>
          </a:p>
          <a:p>
            <a:pPr>
              <a:buNone/>
            </a:pPr>
            <a:r>
              <a:rPr lang="ru-RU" sz="2400" dirty="0" smtClean="0"/>
              <a:t>    сотовой связи, принятых</a:t>
            </a:r>
          </a:p>
          <a:p>
            <a:pPr>
              <a:buNone/>
            </a:pPr>
            <a:r>
              <a:rPr lang="ru-RU" sz="2400" dirty="0" smtClean="0"/>
              <a:t>   в России в качестве федеральных</a:t>
            </a:r>
          </a:p>
          <a:p>
            <a:pPr>
              <a:buNone/>
            </a:pPr>
            <a:r>
              <a:rPr lang="ru-RU" sz="2400" dirty="0" smtClean="0"/>
              <a:t> (второй - цифровой стандарт GSM 900);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04448" y="63813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American</a:t>
            </a:r>
            <a:r>
              <a:rPr lang="ru-RU" b="1" dirty="0" smtClean="0"/>
              <a:t> </a:t>
            </a:r>
            <a:r>
              <a:rPr lang="ru-RU" b="1" dirty="0" err="1" smtClean="0"/>
              <a:t>Mobile</a:t>
            </a:r>
            <a:r>
              <a:rPr lang="ru-RU" b="1" dirty="0" smtClean="0"/>
              <a:t> </a:t>
            </a:r>
            <a:r>
              <a:rPr lang="ru-RU" b="1" dirty="0" err="1" smtClean="0"/>
              <a:t>Phone</a:t>
            </a:r>
            <a:r>
              <a:rPr lang="ru-RU" b="1" dirty="0" smtClean="0"/>
              <a:t> </a:t>
            </a:r>
            <a:r>
              <a:rPr lang="ru-RU" b="1" dirty="0" err="1" smtClean="0"/>
              <a:t>System</a:t>
            </a:r>
            <a:r>
              <a:rPr lang="ru-RU" b="1" dirty="0" smtClean="0"/>
              <a:t> (AMPS) 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усовершенствованная мобильная телефонная служба, диапазон 800 МГц, широко используется в США, Канаде, Центральной и Южной Америке, Австралии; </a:t>
            </a:r>
          </a:p>
          <a:p>
            <a:r>
              <a:rPr lang="ru-RU" dirty="0" smtClean="0"/>
              <a:t>известен также как «североамериканский стандарт»; </a:t>
            </a:r>
          </a:p>
          <a:p>
            <a:r>
              <a:rPr lang="ru-RU" dirty="0" smtClean="0"/>
              <a:t>это наиболее распространенный стандарт в мире, обслуживающий почти половину всех абонентов сотовой связи;</a:t>
            </a:r>
          </a:p>
          <a:p>
            <a:r>
              <a:rPr lang="ru-RU" dirty="0" smtClean="0"/>
              <a:t> используется в России в качестве регионального стандарта (в основном - в варианте D-AMPS), где он также является наиболее распространенным;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04448" y="63813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err="1" smtClean="0"/>
              <a:t>Total</a:t>
            </a:r>
            <a:r>
              <a:rPr lang="ru-RU" b="1" dirty="0" smtClean="0"/>
              <a:t> </a:t>
            </a:r>
            <a:r>
              <a:rPr lang="ru-RU" b="1" dirty="0" err="1" smtClean="0"/>
              <a:t>Access</a:t>
            </a:r>
            <a:r>
              <a:rPr lang="ru-RU" b="1" dirty="0" smtClean="0"/>
              <a:t> </a:t>
            </a:r>
            <a:r>
              <a:rPr lang="ru-RU" b="1" dirty="0" err="1" smtClean="0"/>
              <a:t>Communications</a:t>
            </a:r>
            <a:r>
              <a:rPr lang="ru-RU" b="1" dirty="0" smtClean="0"/>
              <a:t> </a:t>
            </a:r>
            <a:r>
              <a:rPr lang="ru-RU" b="1" dirty="0" err="1" smtClean="0"/>
              <a:t>System</a:t>
            </a:r>
            <a:r>
              <a:rPr lang="ru-RU" b="1" dirty="0" smtClean="0"/>
              <a:t> </a:t>
            </a:r>
            <a:r>
              <a:rPr lang="ru-RU" dirty="0" smtClean="0"/>
              <a:t>(TACS)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общедоступная система связи, диапазон 900 МГц, используется в Англии, Италии, Испании, Австрии, Ирландии, с модификациями ETACS (Англия) и JTACS/NTACS (Япония); </a:t>
            </a:r>
          </a:p>
          <a:p>
            <a:r>
              <a:rPr lang="ru-RU" dirty="0" smtClean="0"/>
              <a:t>это второй по распространенности стандарт среди аналоговых;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04448" y="63813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Достоинства</a:t>
            </a:r>
            <a:r>
              <a:rPr lang="en-US" b="1" dirty="0" smtClean="0"/>
              <a:t> 1G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именно эти технологии позволили мобильным телефонам, в том виде, в котором мы их сейчас видим, стать массовым продуктом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04448" y="63813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pic>
        <p:nvPicPr>
          <p:cNvPr id="21505" name="Picture 1" descr="C:\Users\Саша\Desktop\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4034299"/>
            <a:ext cx="4104456" cy="26350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 Недостатки 1</a:t>
            </a:r>
            <a:r>
              <a:rPr lang="en-US" b="1" dirty="0" smtClean="0"/>
              <a:t>G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340768"/>
            <a:ext cx="4953744" cy="493352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это были аналоговые системы, спроектированные исключительно для осуществления голосовых вызовов и некоторых других возможностей</a:t>
            </a:r>
          </a:p>
          <a:p>
            <a:r>
              <a:rPr lang="ru-RU" dirty="0" smtClean="0"/>
              <a:t>скорость передачи данных была очень низкой(максимальная скорость передачи голоса составляла 9.6 </a:t>
            </a:r>
            <a:r>
              <a:rPr lang="ru-RU" dirty="0" err="1" smtClean="0"/>
              <a:t>Kbit</a:t>
            </a:r>
            <a:r>
              <a:rPr lang="ru-RU" dirty="0" smtClean="0"/>
              <a:t>/</a:t>
            </a:r>
            <a:r>
              <a:rPr lang="ru-RU" dirty="0" err="1" smtClean="0"/>
              <a:t>s</a:t>
            </a:r>
            <a:r>
              <a:rPr lang="ru-RU" dirty="0" smtClean="0"/>
              <a:t>, а скорость передачи данных равнялась 1.9 </a:t>
            </a:r>
            <a:r>
              <a:rPr lang="ru-RU" dirty="0" err="1" smtClean="0"/>
              <a:t>Kbit</a:t>
            </a:r>
            <a:r>
              <a:rPr lang="ru-RU" dirty="0" smtClean="0"/>
              <a:t>/</a:t>
            </a:r>
            <a:r>
              <a:rPr lang="ru-RU" dirty="0" err="1" smtClean="0"/>
              <a:t>s</a:t>
            </a:r>
            <a:r>
              <a:rPr lang="ru-RU" dirty="0" smtClean="0"/>
              <a:t>. )</a:t>
            </a:r>
          </a:p>
          <a:p>
            <a:r>
              <a:rPr lang="ru-RU" dirty="0" smtClean="0"/>
              <a:t>стоимость минуты разговора была очень дорогой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8424" y="63813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pic>
        <p:nvPicPr>
          <p:cNvPr id="20481" name="Picture 1" descr="C:\Users\Саша\Desktop\images (7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7278" y="3789040"/>
            <a:ext cx="3428319" cy="2567930"/>
          </a:xfrm>
          <a:prstGeom prst="rect">
            <a:avLst/>
          </a:prstGeom>
          <a:noFill/>
        </p:spPr>
      </p:pic>
      <p:pic>
        <p:nvPicPr>
          <p:cNvPr id="20482" name="Picture 2" descr="C:\Users\Саша\Desktop\images (1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268760"/>
            <a:ext cx="3366120" cy="2244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1371</Words>
  <Application>Microsoft Office PowerPoint</Application>
  <PresentationFormat>Экран (4:3)</PresentationFormat>
  <Paragraphs>114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Поколения мобильной связи</vt:lpstr>
      <vt:lpstr>Презентация PowerPoint</vt:lpstr>
      <vt:lpstr>Эволюция беспроводных связей </vt:lpstr>
      <vt:lpstr>1G</vt:lpstr>
      <vt:lpstr>Nordic Mobile Telephone system  (NMT-450)</vt:lpstr>
      <vt:lpstr>American Mobile Phone System (AMPS) </vt:lpstr>
      <vt:lpstr>Total Access Communications System (TACS)</vt:lpstr>
      <vt:lpstr>Достоинства 1G</vt:lpstr>
      <vt:lpstr> Недостатки 1G</vt:lpstr>
      <vt:lpstr>Недостатки 1G</vt:lpstr>
      <vt:lpstr>2G</vt:lpstr>
      <vt:lpstr>Достоинства 2G</vt:lpstr>
      <vt:lpstr>Недостатки 2G</vt:lpstr>
      <vt:lpstr>2.5G</vt:lpstr>
      <vt:lpstr>GPRS</vt:lpstr>
      <vt:lpstr>Достоинства 2.5G</vt:lpstr>
      <vt:lpstr>Недостатки 2.5G</vt:lpstr>
      <vt:lpstr>2.75G</vt:lpstr>
      <vt:lpstr>3G</vt:lpstr>
      <vt:lpstr>3G</vt:lpstr>
      <vt:lpstr>Достоинства 3G</vt:lpstr>
      <vt:lpstr>3.5G</vt:lpstr>
      <vt:lpstr>4G</vt:lpstr>
      <vt:lpstr>4G</vt:lpstr>
      <vt:lpstr>Недостатки 4G</vt:lpstr>
      <vt:lpstr>5G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Поколение мобильной связи</dc:title>
  <dc:creator>www.MRMARKER.ru</dc:creator>
  <cp:lastModifiedBy>user</cp:lastModifiedBy>
  <cp:revision>26</cp:revision>
  <dcterms:modified xsi:type="dcterms:W3CDTF">2020-04-10T06:05:14Z</dcterms:modified>
</cp:coreProperties>
</file>