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83" r:id="rId2"/>
    <p:sldId id="304" r:id="rId3"/>
    <p:sldId id="287" r:id="rId4"/>
    <p:sldId id="291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53287CD-CD35-4B11-B980-29F9183B6C1A}">
          <p14:sldIdLst>
            <p14:sldId id="283"/>
            <p14:sldId id="304"/>
            <p14:sldId id="287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DBD"/>
    <a:srgbClr val="FB6F21"/>
    <a:srgbClr val="FA600A"/>
    <a:srgbClr val="13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2" autoAdjust="0"/>
    <p:restoredTop sz="85591" autoAdjust="0"/>
  </p:normalViewPr>
  <p:slideViewPr>
    <p:cSldViewPr snapToObjects="1">
      <p:cViewPr>
        <p:scale>
          <a:sx n="50" d="100"/>
          <a:sy n="50" d="100"/>
        </p:scale>
        <p:origin x="3180" y="1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F7CE-EE8F-4B25-A68C-1524231C412F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5D00-AA53-4B2E-8F86-DC1937C78B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58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Так как значение </a:t>
            </a:r>
            <a:r>
              <a:rPr lang="en-U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PDV</a:t>
            </a:r>
            <a:r>
              <a:rPr lang="ru-RU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меньше максимально допустимой величины 575, то эта сеть проходит по критерию времени двойного оборота сигнала несмотря на то, что ее общая длина составляет больше 2500 м, а количество повторителей — больше 4-х.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результате приведенная в примере сеть соответствует стандартам </a:t>
            </a:r>
            <a:r>
              <a:rPr lang="en-US" sz="1200" dirty="0" smtClean="0"/>
              <a:t>Ethernet</a:t>
            </a:r>
            <a:r>
              <a:rPr lang="ru-RU" sz="1200" dirty="0" smtClean="0"/>
              <a:t> по всем параметрам, связанным и с длинами сегментов, и с количеством повторителей.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B5D00-AA53-4B2E-8F86-DC1937C78BA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79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hyperlink" Target="http://www.paypal.com/" TargetMode="External"/><Relationship Id="rId12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hyperlink" Target="http://money.yandex.ru/" TargetMode="External"/><Relationship Id="rId10" Type="http://schemas.openxmlformats.org/officeDocument/2006/relationships/hyperlink" Target="https://qiwi.com/" TargetMode="External"/><Relationship Id="rId4" Type="http://schemas.openxmlformats.org/officeDocument/2006/relationships/hyperlink" Target="http://www.webmoney.ru/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ПК-23\Desktop\121201-internet-mon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2656"/>
            <a:ext cx="9150424" cy="62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43608" y="980728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i="1" dirty="0" smtClean="0">
                <a:solidFill>
                  <a:srgbClr val="FF0000"/>
                </a:solidFill>
              </a:rPr>
              <a:t>«</a:t>
            </a:r>
            <a:r>
              <a:rPr lang="ru-RU" sz="4000" b="1" i="1" dirty="0">
                <a:solidFill>
                  <a:srgbClr val="FF0000"/>
                </a:solidFill>
              </a:rPr>
              <a:t>Работа в компьютерных </a:t>
            </a:r>
            <a:r>
              <a:rPr lang="ru-RU" sz="4000" b="1" i="1" dirty="0" smtClean="0">
                <a:solidFill>
                  <a:srgbClr val="FF0000"/>
                </a:solidFill>
              </a:rPr>
              <a:t>сетях»</a:t>
            </a:r>
            <a:r>
              <a:rPr lang="ru-RU" sz="3600" b="1" i="1" dirty="0" smtClean="0">
                <a:solidFill>
                  <a:srgbClr val="FF0000"/>
                </a:solidFill>
              </a:rPr>
              <a:t>»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sp>
        <p:nvSpPr>
          <p:cNvPr id="3" name="AutoShape 2" descr="https://sun9-62.userapi.com/c855028/v855028293/17e78b/Z7QaJobz-6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43200" y="-6324600"/>
            <a:ext cx="14630400" cy="195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8_webmoney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29618"/>
            <a:ext cx="40005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77292"/>
            <a:ext cx="6198839" cy="61988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1028700" y="1607393"/>
            <a:ext cx="42987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 i="1" dirty="0" err="1">
                <a:latin typeface="+mn-lt"/>
              </a:rPr>
              <a:t>WebMoney</a:t>
            </a:r>
            <a:r>
              <a:rPr lang="en-US" altLang="ru-RU" sz="2400" i="1" dirty="0">
                <a:latin typeface="+mn-lt"/>
              </a:rPr>
              <a:t> </a:t>
            </a:r>
            <a:r>
              <a:rPr lang="ru-RU" altLang="ru-RU" sz="2400" dirty="0">
                <a:latin typeface="+mn-lt"/>
              </a:rPr>
              <a:t>(</a:t>
            </a:r>
            <a:r>
              <a:rPr lang="en-US" altLang="ru-RU" sz="2400" dirty="0">
                <a:latin typeface="+mn-lt"/>
                <a:hlinkClick r:id="rId4"/>
              </a:rPr>
              <a:t>www</a:t>
            </a:r>
            <a:r>
              <a:rPr lang="ru-RU" altLang="ru-RU" sz="2400" dirty="0">
                <a:latin typeface="+mn-lt"/>
                <a:hlinkClick r:id="rId4"/>
              </a:rPr>
              <a:t>.</a:t>
            </a:r>
            <a:r>
              <a:rPr lang="en-US" altLang="ru-RU" sz="2400" dirty="0" err="1">
                <a:latin typeface="+mn-lt"/>
                <a:hlinkClick r:id="rId4"/>
              </a:rPr>
              <a:t>webmoney</a:t>
            </a:r>
            <a:r>
              <a:rPr lang="ru-RU" altLang="ru-RU" sz="2400" dirty="0">
                <a:latin typeface="+mn-lt"/>
                <a:hlinkClick r:id="rId4"/>
              </a:rPr>
              <a:t>.</a:t>
            </a:r>
            <a:r>
              <a:rPr lang="en-US" altLang="ru-RU" sz="2400" dirty="0" err="1">
                <a:latin typeface="+mn-lt"/>
                <a:hlinkClick r:id="rId4"/>
              </a:rPr>
              <a:t>ru</a:t>
            </a:r>
            <a:r>
              <a:rPr lang="ru-RU" altLang="ru-RU" sz="2400" dirty="0">
                <a:latin typeface="+mn-lt"/>
              </a:rPr>
              <a:t>)</a:t>
            </a:r>
          </a:p>
        </p:txBody>
      </p:sp>
      <p:sp>
        <p:nvSpPr>
          <p:cNvPr id="8" name="Прямоугольник 6"/>
          <p:cNvSpPr>
            <a:spLocks noChangeArrowheads="1"/>
          </p:cNvSpPr>
          <p:nvPr/>
        </p:nvSpPr>
        <p:spPr bwMode="auto">
          <a:xfrm>
            <a:off x="1028700" y="2145556"/>
            <a:ext cx="4502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i="1">
                <a:latin typeface="+mn-lt"/>
              </a:rPr>
              <a:t>Яндекс.Деньги</a:t>
            </a:r>
            <a:r>
              <a:rPr lang="ru-RU" altLang="ru-RU" sz="2400">
                <a:latin typeface="+mn-lt"/>
              </a:rPr>
              <a:t> (</a:t>
            </a:r>
            <a:r>
              <a:rPr lang="en-US" altLang="ru-RU" sz="2400">
                <a:latin typeface="+mn-lt"/>
                <a:hlinkClick r:id="rId5"/>
              </a:rPr>
              <a:t>money</a:t>
            </a:r>
            <a:r>
              <a:rPr lang="ru-RU" altLang="ru-RU" sz="2400">
                <a:latin typeface="+mn-lt"/>
                <a:hlinkClick r:id="rId5"/>
              </a:rPr>
              <a:t>.</a:t>
            </a:r>
            <a:r>
              <a:rPr lang="en-US" altLang="ru-RU" sz="2400">
                <a:latin typeface="+mn-lt"/>
                <a:hlinkClick r:id="rId5"/>
              </a:rPr>
              <a:t>yandex</a:t>
            </a:r>
            <a:r>
              <a:rPr lang="ru-RU" altLang="ru-RU" sz="2400">
                <a:latin typeface="+mn-lt"/>
                <a:hlinkClick r:id="rId5"/>
              </a:rPr>
              <a:t>.</a:t>
            </a:r>
            <a:r>
              <a:rPr lang="en-US" altLang="ru-RU" sz="2400">
                <a:latin typeface="+mn-lt"/>
                <a:hlinkClick r:id="rId5"/>
              </a:rPr>
              <a:t>ru</a:t>
            </a:r>
            <a:r>
              <a:rPr lang="ru-RU" altLang="ru-RU" sz="2400">
                <a:latin typeface="+mn-lt"/>
              </a:rPr>
              <a:t>)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120031"/>
            <a:ext cx="152060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979712" y="1102568"/>
            <a:ext cx="2523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+mn-lt"/>
              </a:rPr>
              <a:t>(</a:t>
            </a:r>
            <a:r>
              <a:rPr lang="en-US" altLang="ru-RU" sz="2400" dirty="0">
                <a:latin typeface="+mn-lt"/>
                <a:hlinkClick r:id="rId7"/>
              </a:rPr>
              <a:t>www.paypal.com</a:t>
            </a:r>
            <a:r>
              <a:rPr lang="ru-RU" altLang="ru-RU" sz="2400" dirty="0">
                <a:latin typeface="+mn-lt"/>
              </a:rPr>
              <a:t>)</a:t>
            </a:r>
          </a:p>
        </p:txBody>
      </p:sp>
      <p:sp>
        <p:nvSpPr>
          <p:cNvPr id="11" name="Стрелка вправо 10"/>
          <p:cNvSpPr/>
          <p:nvPr/>
        </p:nvSpPr>
        <p:spPr bwMode="auto">
          <a:xfrm>
            <a:off x="4644008" y="1248618"/>
            <a:ext cx="504825" cy="25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2" name="Picture 7" descr="eBa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7"/>
          <a:stretch>
            <a:fillRect/>
          </a:stretch>
        </p:blipFill>
        <p:spPr bwMode="auto">
          <a:xfrm>
            <a:off x="3992170" y="4150568"/>
            <a:ext cx="1206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 descr="QIWI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4" y="2677367"/>
            <a:ext cx="6157565" cy="1019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028700" y="2683718"/>
            <a:ext cx="2209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>
                <a:latin typeface="+mn-lt"/>
              </a:rPr>
              <a:t>Qiwi (</a:t>
            </a:r>
            <a:r>
              <a:rPr lang="en-US" altLang="ru-RU" sz="2400">
                <a:latin typeface="+mn-lt"/>
                <a:hlinkClick r:id="rId10"/>
              </a:rPr>
              <a:t>qiwi.com</a:t>
            </a:r>
            <a:r>
              <a:rPr lang="en-US" altLang="ru-RU" sz="2400">
                <a:latin typeface="+mn-lt"/>
              </a:rPr>
              <a:t>) </a:t>
            </a:r>
            <a:endParaRPr lang="ru-RU" altLang="ru-RU" sz="2400">
              <a:latin typeface="+mn-lt"/>
            </a:endParaRPr>
          </a:p>
        </p:txBody>
      </p:sp>
      <p:grpSp>
        <p:nvGrpSpPr>
          <p:cNvPr id="15" name="Группа 44"/>
          <p:cNvGrpSpPr>
            <a:grpSpLocks/>
          </p:cNvGrpSpPr>
          <p:nvPr/>
        </p:nvGrpSpPr>
        <p:grpSpPr bwMode="auto">
          <a:xfrm>
            <a:off x="2470150" y="4977656"/>
            <a:ext cx="1522020" cy="1763772"/>
            <a:chOff x="2470150" y="4786313"/>
            <a:chExt cx="1522020" cy="1763772"/>
          </a:xfrm>
        </p:grpSpPr>
        <p:pic>
          <p:nvPicPr>
            <p:cNvPr id="16" name="Picture 6" descr="http://wm-card.com/images/cards/mastercard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413" y="5514975"/>
              <a:ext cx="1158875" cy="735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Прямоугольник 26"/>
            <p:cNvSpPr>
              <a:spLocks noChangeArrowheads="1"/>
            </p:cNvSpPr>
            <p:nvPr/>
          </p:nvSpPr>
          <p:spPr bwMode="auto">
            <a:xfrm>
              <a:off x="2470150" y="6149975"/>
              <a:ext cx="15220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altLang="ru-RU" sz="2000">
                  <a:solidFill>
                    <a:srgbClr val="000000"/>
                  </a:solidFill>
                  <a:latin typeface="+mn-lt"/>
                </a:rPr>
                <a:t>карты банка</a:t>
              </a:r>
              <a:endParaRPr lang="ru-RU" altLang="ru-RU" sz="1600">
                <a:latin typeface="+mn-lt"/>
              </a:endParaRPr>
            </a:p>
          </p:txBody>
        </p:sp>
        <p:sp>
          <p:nvSpPr>
            <p:cNvPr id="18" name="Полилиния 27"/>
            <p:cNvSpPr>
              <a:spLocks noChangeArrowheads="1"/>
            </p:cNvSpPr>
            <p:nvPr/>
          </p:nvSpPr>
          <p:spPr bwMode="auto">
            <a:xfrm>
              <a:off x="3181350" y="4786313"/>
              <a:ext cx="525463" cy="749300"/>
            </a:xfrm>
            <a:custGeom>
              <a:avLst/>
              <a:gdLst>
                <a:gd name="T0" fmla="*/ 0 w 1235412"/>
                <a:gd name="T1" fmla="*/ 548666 h 875490"/>
                <a:gd name="T2" fmla="*/ 17958 w 1235412"/>
                <a:gd name="T3" fmla="*/ 91444 h 875490"/>
                <a:gd name="T4" fmla="*/ 95030 w 1235412"/>
                <a:gd name="T5" fmla="*/ 0 h 875490"/>
                <a:gd name="T6" fmla="*/ 95030 w 1235412"/>
                <a:gd name="T7" fmla="*/ 0 h 875490"/>
                <a:gd name="T8" fmla="*/ 95030 w 1235412"/>
                <a:gd name="T9" fmla="*/ 0 h 8754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5412"/>
                <a:gd name="T16" fmla="*/ 0 h 875490"/>
                <a:gd name="T17" fmla="*/ 1235412 w 1235412"/>
                <a:gd name="T18" fmla="*/ 875490 h 8754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5412" h="875490">
                  <a:moveTo>
                    <a:pt x="0" y="875490"/>
                  </a:moveTo>
                  <a:cubicBezTo>
                    <a:pt x="13780" y="583660"/>
                    <a:pt x="27561" y="291830"/>
                    <a:pt x="233463" y="145915"/>
                  </a:cubicBezTo>
                  <a:cubicBezTo>
                    <a:pt x="439365" y="0"/>
                    <a:pt x="1235412" y="0"/>
                    <a:pt x="1235412" y="0"/>
                  </a:cubicBezTo>
                </a:path>
              </a:pathLst>
            </a:custGeom>
            <a:noFill/>
            <a:ln w="28575" algn="ctr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latin typeface="+mn-lt"/>
              </a:endParaRPr>
            </a:p>
          </p:txBody>
        </p:sp>
      </p:grpSp>
      <p:grpSp>
        <p:nvGrpSpPr>
          <p:cNvPr id="19" name="Группа 40"/>
          <p:cNvGrpSpPr>
            <a:grpSpLocks/>
          </p:cNvGrpSpPr>
          <p:nvPr/>
        </p:nvGrpSpPr>
        <p:grpSpPr bwMode="auto">
          <a:xfrm>
            <a:off x="1993900" y="3209181"/>
            <a:ext cx="1712913" cy="1330325"/>
            <a:chOff x="1993900" y="3017838"/>
            <a:chExt cx="1712913" cy="1330325"/>
          </a:xfrm>
        </p:grpSpPr>
        <p:pic>
          <p:nvPicPr>
            <p:cNvPr id="20" name="Picture 2" descr="http://www.webmoney.ru/img/card_face_r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525" y="3386138"/>
              <a:ext cx="1470025" cy="735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Прямоугольник 23"/>
            <p:cNvSpPr>
              <a:spLocks noChangeArrowheads="1"/>
            </p:cNvSpPr>
            <p:nvPr/>
          </p:nvSpPr>
          <p:spPr bwMode="auto">
            <a:xfrm>
              <a:off x="1993900" y="3017838"/>
              <a:ext cx="1678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altLang="ru-RU" sz="2000">
                  <a:solidFill>
                    <a:srgbClr val="000000"/>
                  </a:solidFill>
                  <a:latin typeface="+mn-lt"/>
                </a:rPr>
                <a:t>карты оплаты</a:t>
              </a:r>
              <a:endParaRPr lang="ru-RU" altLang="ru-RU" sz="1600">
                <a:latin typeface="+mn-lt"/>
              </a:endParaRPr>
            </a:p>
          </p:txBody>
        </p:sp>
        <p:sp>
          <p:nvSpPr>
            <p:cNvPr id="22" name="Полилиния 28"/>
            <p:cNvSpPr>
              <a:spLocks noChangeArrowheads="1"/>
            </p:cNvSpPr>
            <p:nvPr/>
          </p:nvSpPr>
          <p:spPr bwMode="auto">
            <a:xfrm>
              <a:off x="2957513" y="4075113"/>
              <a:ext cx="749300" cy="273050"/>
            </a:xfrm>
            <a:custGeom>
              <a:avLst/>
              <a:gdLst>
                <a:gd name="T0" fmla="*/ 0 w 1225685"/>
                <a:gd name="T1" fmla="*/ 0 h 184825"/>
                <a:gd name="T2" fmla="*/ 122192 w 1225685"/>
                <a:gd name="T3" fmla="*/ 500604 h 184825"/>
                <a:gd name="T4" fmla="*/ 279932 w 1225685"/>
                <a:gd name="T5" fmla="*/ 563181 h 184825"/>
                <a:gd name="T6" fmla="*/ 0 60000 65536"/>
                <a:gd name="T7" fmla="*/ 0 60000 65536"/>
                <a:gd name="T8" fmla="*/ 0 60000 65536"/>
                <a:gd name="T9" fmla="*/ 0 w 1225685"/>
                <a:gd name="T10" fmla="*/ 0 h 184825"/>
                <a:gd name="T11" fmla="*/ 1225685 w 1225685"/>
                <a:gd name="T12" fmla="*/ 184825 h 1848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5685" h="184825">
                  <a:moveTo>
                    <a:pt x="0" y="0"/>
                  </a:moveTo>
                  <a:cubicBezTo>
                    <a:pt x="165370" y="63229"/>
                    <a:pt x="330740" y="126459"/>
                    <a:pt x="535021" y="155642"/>
                  </a:cubicBezTo>
                  <a:cubicBezTo>
                    <a:pt x="739302" y="184825"/>
                    <a:pt x="982493" y="179961"/>
                    <a:pt x="1225685" y="175098"/>
                  </a:cubicBezTo>
                </a:path>
              </a:pathLst>
            </a:custGeom>
            <a:noFill/>
            <a:ln w="28575" algn="ctr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latin typeface="+mn-lt"/>
              </a:endParaRPr>
            </a:p>
          </p:txBody>
        </p:sp>
      </p:grpSp>
      <p:grpSp>
        <p:nvGrpSpPr>
          <p:cNvPr id="23" name="Группа 42"/>
          <p:cNvGrpSpPr>
            <a:grpSpLocks/>
          </p:cNvGrpSpPr>
          <p:nvPr/>
        </p:nvGrpSpPr>
        <p:grpSpPr bwMode="auto">
          <a:xfrm>
            <a:off x="2483768" y="3482330"/>
            <a:ext cx="8856732" cy="1554163"/>
            <a:chOff x="398463" y="4117975"/>
            <a:chExt cx="3308350" cy="1554163"/>
          </a:xfrm>
        </p:grpSpPr>
        <p:pic>
          <p:nvPicPr>
            <p:cNvPr id="24" name="Picture 4" descr="http://kluchkuspehy.ru/wp-content/uploads/2013/08/terminal-qiwi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50" y="4465638"/>
              <a:ext cx="1052513" cy="120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Прямоугольник 24"/>
            <p:cNvSpPr>
              <a:spLocks noChangeArrowheads="1"/>
            </p:cNvSpPr>
            <p:nvPr/>
          </p:nvSpPr>
          <p:spPr bwMode="auto">
            <a:xfrm>
              <a:off x="398463" y="4117975"/>
              <a:ext cx="14199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altLang="ru-RU" sz="2000">
                  <a:solidFill>
                    <a:srgbClr val="000000"/>
                  </a:solidFill>
                  <a:latin typeface="+mn-lt"/>
                </a:rPr>
                <a:t>терминалы</a:t>
              </a:r>
              <a:endParaRPr lang="ru-RU" altLang="ru-RU" sz="1600">
                <a:latin typeface="+mn-lt"/>
              </a:endParaRPr>
            </a:p>
          </p:txBody>
        </p:sp>
        <p:sp>
          <p:nvSpPr>
            <p:cNvPr id="26" name="Полилиния 29"/>
            <p:cNvSpPr>
              <a:spLocks noChangeArrowheads="1"/>
            </p:cNvSpPr>
            <p:nvPr/>
          </p:nvSpPr>
          <p:spPr bwMode="auto">
            <a:xfrm>
              <a:off x="1692275" y="4543425"/>
              <a:ext cx="2014538" cy="525463"/>
            </a:xfrm>
            <a:custGeom>
              <a:avLst/>
              <a:gdLst>
                <a:gd name="T0" fmla="*/ 0 w 2013625"/>
                <a:gd name="T1" fmla="*/ 396604 h 604736"/>
                <a:gd name="T2" fmla="*/ 671817 w 2013625"/>
                <a:gd name="T3" fmla="*/ 64860 h 604736"/>
                <a:gd name="T4" fmla="*/ 2015451 w 2013625"/>
                <a:gd name="T5" fmla="*/ 7443 h 604736"/>
                <a:gd name="T6" fmla="*/ 0 60000 65536"/>
                <a:gd name="T7" fmla="*/ 0 60000 65536"/>
                <a:gd name="T8" fmla="*/ 0 60000 65536"/>
                <a:gd name="T9" fmla="*/ 0 w 2013625"/>
                <a:gd name="T10" fmla="*/ 0 h 604736"/>
                <a:gd name="T11" fmla="*/ 2013625 w 2013625"/>
                <a:gd name="T12" fmla="*/ 604736 h 604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3625" h="604736">
                  <a:moveTo>
                    <a:pt x="0" y="604736"/>
                  </a:moveTo>
                  <a:cubicBezTo>
                    <a:pt x="167802" y="401266"/>
                    <a:pt x="335604" y="197796"/>
                    <a:pt x="671208" y="98898"/>
                  </a:cubicBezTo>
                  <a:cubicBezTo>
                    <a:pt x="1006812" y="0"/>
                    <a:pt x="1510218" y="5674"/>
                    <a:pt x="2013625" y="11349"/>
                  </a:cubicBezTo>
                </a:path>
              </a:pathLst>
            </a:custGeom>
            <a:noFill/>
            <a:ln w="28575" algn="ctr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latin typeface="+mn-lt"/>
              </a:endParaRPr>
            </a:p>
          </p:txBody>
        </p:sp>
      </p:grpSp>
      <p:grpSp>
        <p:nvGrpSpPr>
          <p:cNvPr id="27" name="Группа 48"/>
          <p:cNvGrpSpPr>
            <a:grpSpLocks/>
          </p:cNvGrpSpPr>
          <p:nvPr/>
        </p:nvGrpSpPr>
        <p:grpSpPr bwMode="auto">
          <a:xfrm>
            <a:off x="5467350" y="4560143"/>
            <a:ext cx="2901055" cy="400110"/>
            <a:chOff x="5467350" y="4368800"/>
            <a:chExt cx="2901055" cy="400110"/>
          </a:xfrm>
        </p:grpSpPr>
        <p:sp>
          <p:nvSpPr>
            <p:cNvPr id="28" name="Прямоугольник 32"/>
            <p:cNvSpPr>
              <a:spLocks noChangeArrowheads="1"/>
            </p:cNvSpPr>
            <p:nvPr/>
          </p:nvSpPr>
          <p:spPr bwMode="auto">
            <a:xfrm>
              <a:off x="6156325" y="4368800"/>
              <a:ext cx="22120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altLang="ru-RU" sz="2000">
                  <a:solidFill>
                    <a:srgbClr val="000000"/>
                  </a:solidFill>
                  <a:latin typeface="+mn-lt"/>
                </a:rPr>
                <a:t>почтовый перевод</a:t>
              </a:r>
              <a:endParaRPr lang="ru-RU" altLang="ru-RU" sz="1600">
                <a:latin typeface="+mn-lt"/>
              </a:endParaRPr>
            </a:p>
          </p:txBody>
        </p:sp>
        <p:sp>
          <p:nvSpPr>
            <p:cNvPr id="29" name="Полилиния 39"/>
            <p:cNvSpPr>
              <a:spLocks noChangeArrowheads="1"/>
            </p:cNvSpPr>
            <p:nvPr/>
          </p:nvSpPr>
          <p:spPr bwMode="auto">
            <a:xfrm flipV="1">
              <a:off x="5467350" y="4556125"/>
              <a:ext cx="719138" cy="44450"/>
            </a:xfrm>
            <a:custGeom>
              <a:avLst/>
              <a:gdLst>
                <a:gd name="T0" fmla="*/ 0 w 710119"/>
                <a:gd name="T1" fmla="*/ 3929 h 87549"/>
                <a:gd name="T2" fmla="*/ 424744 w 710119"/>
                <a:gd name="T3" fmla="*/ 1309 h 87549"/>
                <a:gd name="T4" fmla="*/ 738248 w 710119"/>
                <a:gd name="T5" fmla="*/ 11785 h 87549"/>
                <a:gd name="T6" fmla="*/ 0 60000 65536"/>
                <a:gd name="T7" fmla="*/ 0 60000 65536"/>
                <a:gd name="T8" fmla="*/ 0 60000 65536"/>
                <a:gd name="T9" fmla="*/ 0 w 710119"/>
                <a:gd name="T10" fmla="*/ 0 h 87549"/>
                <a:gd name="T11" fmla="*/ 710119 w 710119"/>
                <a:gd name="T12" fmla="*/ 87549 h 875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0119" h="87549">
                  <a:moveTo>
                    <a:pt x="0" y="29183"/>
                  </a:moveTo>
                  <a:cubicBezTo>
                    <a:pt x="145104" y="14591"/>
                    <a:pt x="290208" y="0"/>
                    <a:pt x="408561" y="9728"/>
                  </a:cubicBezTo>
                  <a:cubicBezTo>
                    <a:pt x="526914" y="19456"/>
                    <a:pt x="618516" y="53502"/>
                    <a:pt x="710119" y="87549"/>
                  </a:cubicBezTo>
                </a:path>
              </a:pathLst>
            </a:custGeom>
            <a:noFill/>
            <a:ln w="28575" algn="ctr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30" name="Группа 49"/>
          <p:cNvGrpSpPr>
            <a:grpSpLocks/>
          </p:cNvGrpSpPr>
          <p:nvPr/>
        </p:nvGrpSpPr>
        <p:grpSpPr bwMode="auto">
          <a:xfrm>
            <a:off x="5467350" y="4899868"/>
            <a:ext cx="3123103" cy="585848"/>
            <a:chOff x="5467350" y="4708525"/>
            <a:chExt cx="3123103" cy="585848"/>
          </a:xfrm>
        </p:grpSpPr>
        <p:sp>
          <p:nvSpPr>
            <p:cNvPr id="31" name="Прямоугольник 33"/>
            <p:cNvSpPr>
              <a:spLocks noChangeArrowheads="1"/>
            </p:cNvSpPr>
            <p:nvPr/>
          </p:nvSpPr>
          <p:spPr bwMode="auto">
            <a:xfrm>
              <a:off x="6156325" y="4894263"/>
              <a:ext cx="243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altLang="ru-RU" sz="2000">
                  <a:solidFill>
                    <a:srgbClr val="000000"/>
                  </a:solidFill>
                  <a:latin typeface="+mn-lt"/>
                </a:rPr>
                <a:t>банковский перевод</a:t>
              </a:r>
              <a:endParaRPr lang="ru-RU" altLang="ru-RU" sz="1600">
                <a:latin typeface="+mn-lt"/>
              </a:endParaRPr>
            </a:p>
          </p:txBody>
        </p:sp>
        <p:sp>
          <p:nvSpPr>
            <p:cNvPr id="32" name="Полилиния 40"/>
            <p:cNvSpPr>
              <a:spLocks noChangeArrowheads="1"/>
            </p:cNvSpPr>
            <p:nvPr/>
          </p:nvSpPr>
          <p:spPr bwMode="auto">
            <a:xfrm>
              <a:off x="5467350" y="4708525"/>
              <a:ext cx="719138" cy="407988"/>
            </a:xfrm>
            <a:custGeom>
              <a:avLst/>
              <a:gdLst>
                <a:gd name="T0" fmla="*/ 0 w 719846"/>
                <a:gd name="T1" fmla="*/ 0 h 408561"/>
                <a:gd name="T2" fmla="*/ 485427 w 719846"/>
                <a:gd name="T3" fmla="*/ 135805 h 408561"/>
                <a:gd name="T4" fmla="*/ 718431 w 719846"/>
                <a:gd name="T5" fmla="*/ 407416 h 408561"/>
                <a:gd name="T6" fmla="*/ 0 60000 65536"/>
                <a:gd name="T7" fmla="*/ 0 60000 65536"/>
                <a:gd name="T8" fmla="*/ 0 60000 65536"/>
                <a:gd name="T9" fmla="*/ 0 w 719846"/>
                <a:gd name="T10" fmla="*/ 0 h 408561"/>
                <a:gd name="T11" fmla="*/ 719846 w 719846"/>
                <a:gd name="T12" fmla="*/ 408561 h 4085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9846" h="408561">
                  <a:moveTo>
                    <a:pt x="0" y="0"/>
                  </a:moveTo>
                  <a:cubicBezTo>
                    <a:pt x="183204" y="34047"/>
                    <a:pt x="366409" y="68094"/>
                    <a:pt x="486383" y="136187"/>
                  </a:cubicBezTo>
                  <a:cubicBezTo>
                    <a:pt x="606357" y="204280"/>
                    <a:pt x="663101" y="306420"/>
                    <a:pt x="719846" y="408561"/>
                  </a:cubicBezTo>
                </a:path>
              </a:pathLst>
            </a:custGeom>
            <a:noFill/>
            <a:ln w="28575" algn="ctr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33" name="Группа 50"/>
          <p:cNvGrpSpPr>
            <a:grpSpLocks/>
          </p:cNvGrpSpPr>
          <p:nvPr/>
        </p:nvGrpSpPr>
        <p:grpSpPr bwMode="auto">
          <a:xfrm>
            <a:off x="1343169" y="2410608"/>
            <a:ext cx="6666964" cy="4311770"/>
            <a:chOff x="1343169" y="2219265"/>
            <a:chExt cx="6666964" cy="4311770"/>
          </a:xfrm>
        </p:grpSpPr>
        <p:pic>
          <p:nvPicPr>
            <p:cNvPr id="34" name="Picture 6" descr="http://wm-card.com/images/cards/mastercard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169" y="2219265"/>
              <a:ext cx="6487969" cy="411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Прямоугольник 31"/>
            <p:cNvSpPr>
              <a:spLocks noChangeArrowheads="1"/>
            </p:cNvSpPr>
            <p:nvPr/>
          </p:nvSpPr>
          <p:spPr bwMode="auto">
            <a:xfrm>
              <a:off x="6488113" y="6130925"/>
              <a:ext cx="15220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altLang="ru-RU" sz="2000" dirty="0">
                  <a:solidFill>
                    <a:srgbClr val="000000"/>
                  </a:solidFill>
                  <a:latin typeface="+mn-lt"/>
                </a:rPr>
                <a:t>карты банка</a:t>
              </a:r>
              <a:endParaRPr lang="ru-RU" altLang="ru-RU" sz="1600" dirty="0">
                <a:latin typeface="+mn-lt"/>
              </a:endParaRPr>
            </a:p>
          </p:txBody>
        </p:sp>
        <p:sp>
          <p:nvSpPr>
            <p:cNvPr id="36" name="Полилиния 41"/>
            <p:cNvSpPr>
              <a:spLocks noChangeArrowheads="1"/>
            </p:cNvSpPr>
            <p:nvPr/>
          </p:nvSpPr>
          <p:spPr bwMode="auto">
            <a:xfrm flipV="1">
              <a:off x="5467350" y="4824413"/>
              <a:ext cx="1235075" cy="982662"/>
            </a:xfrm>
            <a:custGeom>
              <a:avLst/>
              <a:gdLst>
                <a:gd name="T0" fmla="*/ 0 w 1157592"/>
                <a:gd name="T1" fmla="*/ 1265733 h 865761"/>
                <a:gd name="T2" fmla="*/ 543623 w 1157592"/>
                <a:gd name="T3" fmla="*/ 938633 h 865761"/>
                <a:gd name="T4" fmla="*/ 768165 w 1157592"/>
                <a:gd name="T5" fmla="*/ 156440 h 865761"/>
                <a:gd name="T6" fmla="*/ 1406333 w 1157592"/>
                <a:gd name="T7" fmla="*/ 0 h 8657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7592"/>
                <a:gd name="T13" fmla="*/ 0 h 865761"/>
                <a:gd name="T14" fmla="*/ 1157592 w 1157592"/>
                <a:gd name="T15" fmla="*/ 865761 h 8657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7592" h="865761">
                  <a:moveTo>
                    <a:pt x="0" y="865761"/>
                  </a:moveTo>
                  <a:cubicBezTo>
                    <a:pt x="171044" y="817122"/>
                    <a:pt x="342089" y="768484"/>
                    <a:pt x="447472" y="642025"/>
                  </a:cubicBezTo>
                  <a:cubicBezTo>
                    <a:pt x="552855" y="515566"/>
                    <a:pt x="513945" y="214008"/>
                    <a:pt x="632298" y="107004"/>
                  </a:cubicBezTo>
                  <a:cubicBezTo>
                    <a:pt x="750651" y="0"/>
                    <a:pt x="954121" y="0"/>
                    <a:pt x="1157592" y="0"/>
                  </a:cubicBezTo>
                </a:path>
              </a:pathLst>
            </a:custGeom>
            <a:noFill/>
            <a:ln w="28575" algn="ctr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37" name="Группа 47"/>
          <p:cNvGrpSpPr>
            <a:grpSpLocks/>
          </p:cNvGrpSpPr>
          <p:nvPr/>
        </p:nvGrpSpPr>
        <p:grpSpPr bwMode="auto">
          <a:xfrm>
            <a:off x="5457825" y="4036268"/>
            <a:ext cx="2864478" cy="639763"/>
            <a:chOff x="5457825" y="3844925"/>
            <a:chExt cx="2864478" cy="639763"/>
          </a:xfrm>
        </p:grpSpPr>
        <p:sp>
          <p:nvSpPr>
            <p:cNvPr id="38" name="Прямоугольник 34"/>
            <p:cNvSpPr>
              <a:spLocks noChangeArrowheads="1"/>
            </p:cNvSpPr>
            <p:nvPr/>
          </p:nvSpPr>
          <p:spPr bwMode="auto">
            <a:xfrm>
              <a:off x="6156325" y="3844925"/>
              <a:ext cx="21659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altLang="ru-RU" sz="2000">
                  <a:solidFill>
                    <a:srgbClr val="000000"/>
                  </a:solidFill>
                  <a:latin typeface="+mn-lt"/>
                </a:rPr>
                <a:t>обменные пункты</a:t>
              </a:r>
              <a:endParaRPr lang="ru-RU" altLang="ru-RU" sz="1600">
                <a:latin typeface="+mn-lt"/>
              </a:endParaRPr>
            </a:p>
          </p:txBody>
        </p:sp>
        <p:sp>
          <p:nvSpPr>
            <p:cNvPr id="39" name="Полилиния 43"/>
            <p:cNvSpPr>
              <a:spLocks noChangeArrowheads="1"/>
            </p:cNvSpPr>
            <p:nvPr/>
          </p:nvSpPr>
          <p:spPr bwMode="auto">
            <a:xfrm>
              <a:off x="5457825" y="4124325"/>
              <a:ext cx="728663" cy="360363"/>
            </a:xfrm>
            <a:custGeom>
              <a:avLst/>
              <a:gdLst>
                <a:gd name="T0" fmla="*/ 0 w 729574"/>
                <a:gd name="T1" fmla="*/ 360804 h 359923"/>
                <a:gd name="T2" fmla="*/ 417245 w 729574"/>
                <a:gd name="T3" fmla="*/ 263289 h 359923"/>
                <a:gd name="T4" fmla="*/ 727753 w 729574"/>
                <a:gd name="T5" fmla="*/ 0 h 359923"/>
                <a:gd name="T6" fmla="*/ 0 60000 65536"/>
                <a:gd name="T7" fmla="*/ 0 60000 65536"/>
                <a:gd name="T8" fmla="*/ 0 60000 65536"/>
                <a:gd name="T9" fmla="*/ 0 w 729574"/>
                <a:gd name="T10" fmla="*/ 0 h 359923"/>
                <a:gd name="T11" fmla="*/ 729574 w 729574"/>
                <a:gd name="T12" fmla="*/ 359923 h 3599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9574" h="359923">
                  <a:moveTo>
                    <a:pt x="0" y="359923"/>
                  </a:moveTo>
                  <a:cubicBezTo>
                    <a:pt x="148346" y="341278"/>
                    <a:pt x="296693" y="322633"/>
                    <a:pt x="418289" y="262646"/>
                  </a:cubicBezTo>
                  <a:cubicBezTo>
                    <a:pt x="539885" y="202659"/>
                    <a:pt x="634729" y="101329"/>
                    <a:pt x="729574" y="0"/>
                  </a:cubicBezTo>
                </a:path>
              </a:pathLst>
            </a:custGeom>
            <a:noFill/>
            <a:ln w="28575" algn="ctr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0" name="Группа 45"/>
          <p:cNvGrpSpPr>
            <a:grpSpLocks/>
          </p:cNvGrpSpPr>
          <p:nvPr/>
        </p:nvGrpSpPr>
        <p:grpSpPr bwMode="auto">
          <a:xfrm>
            <a:off x="5457825" y="2996456"/>
            <a:ext cx="3310369" cy="1504950"/>
            <a:chOff x="5457825" y="2805113"/>
            <a:chExt cx="3310369" cy="1504950"/>
          </a:xfrm>
        </p:grpSpPr>
        <p:sp>
          <p:nvSpPr>
            <p:cNvPr id="41" name="Прямоугольник 45"/>
            <p:cNvSpPr>
              <a:spLocks noChangeArrowheads="1"/>
            </p:cNvSpPr>
            <p:nvPr/>
          </p:nvSpPr>
          <p:spPr bwMode="auto">
            <a:xfrm>
              <a:off x="6156325" y="2805113"/>
              <a:ext cx="261186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altLang="ru-RU" sz="2000">
                  <a:solidFill>
                    <a:srgbClr val="000000"/>
                  </a:solidFill>
                  <a:latin typeface="+mn-lt"/>
                </a:rPr>
                <a:t>на другой эл. кошелёк</a:t>
              </a:r>
              <a:endParaRPr lang="ru-RU" altLang="ru-RU" sz="1600">
                <a:latin typeface="+mn-lt"/>
              </a:endParaRPr>
            </a:p>
          </p:txBody>
        </p:sp>
        <p:sp>
          <p:nvSpPr>
            <p:cNvPr id="42" name="Полилиния 46"/>
            <p:cNvSpPr>
              <a:spLocks noChangeArrowheads="1"/>
            </p:cNvSpPr>
            <p:nvPr/>
          </p:nvSpPr>
          <p:spPr bwMode="auto">
            <a:xfrm>
              <a:off x="5457825" y="3025775"/>
              <a:ext cx="777875" cy="1284288"/>
            </a:xfrm>
            <a:custGeom>
              <a:avLst/>
              <a:gdLst>
                <a:gd name="T0" fmla="*/ 0 w 1157592"/>
                <a:gd name="T1" fmla="*/ 2825602 h 865761"/>
                <a:gd name="T2" fmla="*/ 135837 w 1157592"/>
                <a:gd name="T3" fmla="*/ 2095392 h 865761"/>
                <a:gd name="T4" fmla="*/ 191943 w 1157592"/>
                <a:gd name="T5" fmla="*/ 349231 h 865761"/>
                <a:gd name="T6" fmla="*/ 351404 w 1157592"/>
                <a:gd name="T7" fmla="*/ 0 h 8657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7592"/>
                <a:gd name="T13" fmla="*/ 0 h 865761"/>
                <a:gd name="T14" fmla="*/ 1157592 w 1157592"/>
                <a:gd name="T15" fmla="*/ 865761 h 8657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7592" h="865761">
                  <a:moveTo>
                    <a:pt x="0" y="865761"/>
                  </a:moveTo>
                  <a:cubicBezTo>
                    <a:pt x="171044" y="817122"/>
                    <a:pt x="342089" y="768484"/>
                    <a:pt x="447472" y="642025"/>
                  </a:cubicBezTo>
                  <a:cubicBezTo>
                    <a:pt x="552855" y="515566"/>
                    <a:pt x="513945" y="214008"/>
                    <a:pt x="632298" y="107004"/>
                  </a:cubicBezTo>
                  <a:cubicBezTo>
                    <a:pt x="750651" y="0"/>
                    <a:pt x="954121" y="0"/>
                    <a:pt x="1157592" y="0"/>
                  </a:cubicBezTo>
                </a:path>
              </a:pathLst>
            </a:custGeom>
            <a:noFill/>
            <a:ln w="28575" algn="ctr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3" name="Группа 46"/>
          <p:cNvGrpSpPr>
            <a:grpSpLocks/>
          </p:cNvGrpSpPr>
          <p:nvPr/>
        </p:nvGrpSpPr>
        <p:grpSpPr bwMode="auto">
          <a:xfrm>
            <a:off x="5486400" y="3510806"/>
            <a:ext cx="3339374" cy="1047750"/>
            <a:chOff x="5486400" y="3319463"/>
            <a:chExt cx="3339374" cy="1047750"/>
          </a:xfrm>
        </p:grpSpPr>
        <p:sp>
          <p:nvSpPr>
            <p:cNvPr id="44" name="Прямоугольник 42"/>
            <p:cNvSpPr>
              <a:spLocks noChangeArrowheads="1"/>
            </p:cNvSpPr>
            <p:nvPr/>
          </p:nvSpPr>
          <p:spPr bwMode="auto">
            <a:xfrm>
              <a:off x="6156325" y="3319463"/>
              <a:ext cx="26694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altLang="ru-RU" sz="2000">
                  <a:solidFill>
                    <a:srgbClr val="000000"/>
                  </a:solidFill>
                  <a:latin typeface="+mn-lt"/>
                </a:rPr>
                <a:t>оплата товаров и услуг</a:t>
              </a:r>
              <a:endParaRPr lang="ru-RU" altLang="ru-RU" sz="1600">
                <a:latin typeface="+mn-lt"/>
              </a:endParaRPr>
            </a:p>
          </p:txBody>
        </p:sp>
        <p:sp>
          <p:nvSpPr>
            <p:cNvPr id="45" name="Полилиния 48"/>
            <p:cNvSpPr>
              <a:spLocks noChangeArrowheads="1"/>
            </p:cNvSpPr>
            <p:nvPr/>
          </p:nvSpPr>
          <p:spPr bwMode="auto">
            <a:xfrm>
              <a:off x="5486400" y="3540125"/>
              <a:ext cx="709613" cy="827088"/>
            </a:xfrm>
            <a:custGeom>
              <a:avLst/>
              <a:gdLst>
                <a:gd name="T0" fmla="*/ 0 w 710119"/>
                <a:gd name="T1" fmla="*/ 827325 h 826851"/>
                <a:gd name="T2" fmla="*/ 339983 w 710119"/>
                <a:gd name="T3" fmla="*/ 681326 h 826851"/>
                <a:gd name="T4" fmla="*/ 466262 w 710119"/>
                <a:gd name="T5" fmla="*/ 116798 h 826851"/>
                <a:gd name="T6" fmla="*/ 709107 w 710119"/>
                <a:gd name="T7" fmla="*/ 0 h 8268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0119"/>
                <a:gd name="T13" fmla="*/ 0 h 826851"/>
                <a:gd name="T14" fmla="*/ 710119 w 710119"/>
                <a:gd name="T15" fmla="*/ 826851 h 8268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0119" h="826851">
                  <a:moveTo>
                    <a:pt x="0" y="826851"/>
                  </a:moveTo>
                  <a:cubicBezTo>
                    <a:pt x="131323" y="813070"/>
                    <a:pt x="262647" y="799289"/>
                    <a:pt x="340468" y="680936"/>
                  </a:cubicBezTo>
                  <a:cubicBezTo>
                    <a:pt x="418289" y="562583"/>
                    <a:pt x="405320" y="230221"/>
                    <a:pt x="466928" y="116732"/>
                  </a:cubicBezTo>
                  <a:cubicBezTo>
                    <a:pt x="528536" y="3243"/>
                    <a:pt x="619327" y="1621"/>
                    <a:pt x="710119" y="0"/>
                  </a:cubicBezTo>
                </a:path>
              </a:pathLst>
            </a:custGeom>
            <a:noFill/>
            <a:ln w="28575" algn="ctr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46" name="Прямоугольник 45"/>
          <p:cNvSpPr/>
          <p:nvPr/>
        </p:nvSpPr>
        <p:spPr bwMode="auto">
          <a:xfrm rot="14469191">
            <a:off x="3706813" y="2640557"/>
            <a:ext cx="1789112" cy="2483149"/>
          </a:xfrm>
          <a:prstGeom prst="rect">
            <a:avLst/>
          </a:prstGeom>
          <a:solidFill>
            <a:srgbClr val="99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ru-RU" dirty="0"/>
              <a:t>электронный кошелёк</a:t>
            </a:r>
          </a:p>
        </p:txBody>
      </p:sp>
      <p:grpSp>
        <p:nvGrpSpPr>
          <p:cNvPr id="47" name="Группа 43"/>
          <p:cNvGrpSpPr>
            <a:grpSpLocks/>
          </p:cNvGrpSpPr>
          <p:nvPr/>
        </p:nvGrpSpPr>
        <p:grpSpPr bwMode="auto">
          <a:xfrm>
            <a:off x="981074" y="2931072"/>
            <a:ext cx="7911405" cy="2941934"/>
            <a:chOff x="981074" y="2739729"/>
            <a:chExt cx="7911405" cy="2941934"/>
          </a:xfrm>
        </p:grpSpPr>
        <p:sp>
          <p:nvSpPr>
            <p:cNvPr id="48" name="Прямоугольник 49"/>
            <p:cNvSpPr>
              <a:spLocks noChangeArrowheads="1"/>
            </p:cNvSpPr>
            <p:nvPr/>
          </p:nvSpPr>
          <p:spPr bwMode="auto">
            <a:xfrm>
              <a:off x="981074" y="2739729"/>
              <a:ext cx="791140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ru-RU" altLang="ru-RU" sz="2000" dirty="0">
                  <a:solidFill>
                    <a:srgbClr val="000000"/>
                  </a:solidFill>
                  <a:latin typeface="+mn-lt"/>
                </a:rPr>
                <a:t>банковский</a:t>
              </a:r>
              <a:r>
                <a:rPr lang="en-US" altLang="ru-RU" sz="2000" dirty="0">
                  <a:solidFill>
                    <a:srgbClr val="000000"/>
                  </a:solidFill>
                  <a:latin typeface="+mn-lt"/>
                </a:rPr>
                <a:t/>
              </a:r>
              <a:br>
                <a:rPr lang="en-US" altLang="ru-RU" sz="2000" dirty="0">
                  <a:solidFill>
                    <a:srgbClr val="000000"/>
                  </a:solidFill>
                  <a:latin typeface="+mn-lt"/>
                </a:rPr>
              </a:br>
              <a:r>
                <a:rPr lang="ru-RU" altLang="ru-RU" sz="2000" dirty="0">
                  <a:solidFill>
                    <a:srgbClr val="000000"/>
                  </a:solidFill>
                  <a:latin typeface="+mn-lt"/>
                </a:rPr>
                <a:t>перевод</a:t>
              </a:r>
              <a:endParaRPr lang="ru-RU" altLang="ru-RU" sz="1600" dirty="0">
                <a:latin typeface="+mn-lt"/>
              </a:endParaRPr>
            </a:p>
          </p:txBody>
        </p:sp>
        <p:sp>
          <p:nvSpPr>
            <p:cNvPr id="49" name="Полилиния 50"/>
            <p:cNvSpPr>
              <a:spLocks noChangeArrowheads="1"/>
            </p:cNvSpPr>
            <p:nvPr/>
          </p:nvSpPr>
          <p:spPr bwMode="auto">
            <a:xfrm>
              <a:off x="1916113" y="4649788"/>
              <a:ext cx="1790700" cy="1031875"/>
            </a:xfrm>
            <a:custGeom>
              <a:avLst/>
              <a:gdLst>
                <a:gd name="T0" fmla="*/ 0 w 2013625"/>
                <a:gd name="T1" fmla="*/ 3002180 h 604736"/>
                <a:gd name="T2" fmla="*/ 471839 w 2013625"/>
                <a:gd name="T3" fmla="*/ 490972 h 604736"/>
                <a:gd name="T4" fmla="*/ 1415516 w 2013625"/>
                <a:gd name="T5" fmla="*/ 56341 h 604736"/>
                <a:gd name="T6" fmla="*/ 0 60000 65536"/>
                <a:gd name="T7" fmla="*/ 0 60000 65536"/>
                <a:gd name="T8" fmla="*/ 0 60000 65536"/>
                <a:gd name="T9" fmla="*/ 0 w 2013625"/>
                <a:gd name="T10" fmla="*/ 0 h 604736"/>
                <a:gd name="T11" fmla="*/ 2013625 w 2013625"/>
                <a:gd name="T12" fmla="*/ 604736 h 604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3625" h="604736">
                  <a:moveTo>
                    <a:pt x="0" y="604736"/>
                  </a:moveTo>
                  <a:cubicBezTo>
                    <a:pt x="167802" y="401266"/>
                    <a:pt x="335604" y="197796"/>
                    <a:pt x="671208" y="98898"/>
                  </a:cubicBezTo>
                  <a:cubicBezTo>
                    <a:pt x="1006812" y="0"/>
                    <a:pt x="1510218" y="5674"/>
                    <a:pt x="2013625" y="11349"/>
                  </a:cubicBezTo>
                </a:path>
              </a:pathLst>
            </a:custGeom>
            <a:noFill/>
            <a:ln w="28575" algn="ctr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latin typeface="+mn-lt"/>
              </a:endParaRPr>
            </a:p>
          </p:txBody>
        </p:sp>
      </p:grpSp>
      <p:grpSp>
        <p:nvGrpSpPr>
          <p:cNvPr id="50" name="Группа 41"/>
          <p:cNvGrpSpPr>
            <a:grpSpLocks/>
          </p:cNvGrpSpPr>
          <p:nvPr/>
        </p:nvGrpSpPr>
        <p:grpSpPr bwMode="auto">
          <a:xfrm>
            <a:off x="592138" y="3704481"/>
            <a:ext cx="3114675" cy="952500"/>
            <a:chOff x="592138" y="3513138"/>
            <a:chExt cx="3114675" cy="952500"/>
          </a:xfrm>
        </p:grpSpPr>
        <p:sp>
          <p:nvSpPr>
            <p:cNvPr id="51" name="Прямоугольник 51"/>
            <p:cNvSpPr>
              <a:spLocks noChangeArrowheads="1"/>
            </p:cNvSpPr>
            <p:nvPr/>
          </p:nvSpPr>
          <p:spPr bwMode="auto">
            <a:xfrm>
              <a:off x="592138" y="3513138"/>
              <a:ext cx="123655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ru-RU" altLang="ru-RU" sz="2000">
                  <a:solidFill>
                    <a:srgbClr val="000000"/>
                  </a:solidFill>
                  <a:latin typeface="+mn-lt"/>
                </a:rPr>
                <a:t>почтовый</a:t>
              </a:r>
              <a:r>
                <a:rPr lang="en-US" altLang="ru-RU" sz="2000">
                  <a:solidFill>
                    <a:srgbClr val="000000"/>
                  </a:solidFill>
                  <a:latin typeface="+mn-lt"/>
                </a:rPr>
                <a:t/>
              </a:r>
              <a:br>
                <a:rPr lang="en-US" altLang="ru-RU" sz="2000">
                  <a:solidFill>
                    <a:srgbClr val="000000"/>
                  </a:solidFill>
                  <a:latin typeface="+mn-lt"/>
                </a:rPr>
              </a:br>
              <a:r>
                <a:rPr lang="ru-RU" altLang="ru-RU" sz="2000">
                  <a:solidFill>
                    <a:srgbClr val="000000"/>
                  </a:solidFill>
                  <a:latin typeface="+mn-lt"/>
                </a:rPr>
                <a:t>перевод</a:t>
              </a:r>
              <a:endParaRPr lang="ru-RU" altLang="ru-RU" sz="1600">
                <a:latin typeface="+mn-lt"/>
              </a:endParaRPr>
            </a:p>
          </p:txBody>
        </p:sp>
        <p:sp>
          <p:nvSpPr>
            <p:cNvPr id="52" name="Полилиния 52"/>
            <p:cNvSpPr>
              <a:spLocks noChangeArrowheads="1"/>
            </p:cNvSpPr>
            <p:nvPr/>
          </p:nvSpPr>
          <p:spPr bwMode="auto">
            <a:xfrm>
              <a:off x="1673225" y="3959225"/>
              <a:ext cx="2033588" cy="506413"/>
            </a:xfrm>
            <a:custGeom>
              <a:avLst/>
              <a:gdLst>
                <a:gd name="T0" fmla="*/ 0 w 1225685"/>
                <a:gd name="T1" fmla="*/ 0 h 184825"/>
                <a:gd name="T2" fmla="*/ 2442952 w 1225685"/>
                <a:gd name="T3" fmla="*/ 3197911 h 184825"/>
                <a:gd name="T4" fmla="*/ 5596581 w 1225685"/>
                <a:gd name="T5" fmla="*/ 3597671 h 184825"/>
                <a:gd name="T6" fmla="*/ 0 60000 65536"/>
                <a:gd name="T7" fmla="*/ 0 60000 65536"/>
                <a:gd name="T8" fmla="*/ 0 60000 65536"/>
                <a:gd name="T9" fmla="*/ 0 w 1225685"/>
                <a:gd name="T10" fmla="*/ 0 h 184825"/>
                <a:gd name="T11" fmla="*/ 1225685 w 1225685"/>
                <a:gd name="T12" fmla="*/ 184825 h 1848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5685" h="184825">
                  <a:moveTo>
                    <a:pt x="0" y="0"/>
                  </a:moveTo>
                  <a:cubicBezTo>
                    <a:pt x="165370" y="63229"/>
                    <a:pt x="330740" y="126459"/>
                    <a:pt x="535021" y="155642"/>
                  </a:cubicBezTo>
                  <a:cubicBezTo>
                    <a:pt x="739302" y="184825"/>
                    <a:pt x="982493" y="179961"/>
                    <a:pt x="1225685" y="175098"/>
                  </a:cubicBezTo>
                </a:path>
              </a:pathLst>
            </a:custGeom>
            <a:noFill/>
            <a:ln w="28575" algn="ctr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latin typeface="+mn-lt"/>
              </a:endParaRPr>
            </a:p>
          </p:txBody>
        </p:sp>
      </p:grpSp>
      <p:sp>
        <p:nvSpPr>
          <p:cNvPr id="53" name="Номер слайда 5"/>
          <p:cNvSpPr txBox="1">
            <a:spLocks/>
          </p:cNvSpPr>
          <p:nvPr/>
        </p:nvSpPr>
        <p:spPr>
          <a:xfrm>
            <a:off x="8620125" y="0"/>
            <a:ext cx="520700" cy="522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200" dirty="0" smtClean="0">
                <a:solidFill>
                  <a:srgbClr val="C00000"/>
                </a:solidFill>
                <a:cs typeface="Arial" panose="020B0604020202020204" pitchFamily="34" charset="0"/>
              </a:rPr>
              <a:t>28</a:t>
            </a:r>
            <a:endParaRPr lang="en-US" altLang="ru-RU" sz="22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Электронные платёжные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31817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4" grpId="0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286000" y="2921169"/>
            <a:ext cx="4572000" cy="252069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9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/>
                <a:cs typeface="Arial" pitchFamily="34" charset="0"/>
              </a:rPr>
              <a:t>PDV</a:t>
            </a:r>
            <a:r>
              <a:rPr lang="en-US" sz="9600" b="1" dirty="0">
                <a:solidFill>
                  <a:srgbClr val="C00000"/>
                </a:solidFill>
                <a:latin typeface="Arial" pitchFamily="34" charset="0"/>
                <a:ea typeface="Times New Roman"/>
                <a:cs typeface="Arial" pitchFamily="34" charset="0"/>
              </a:rPr>
              <a:t>=</a:t>
            </a:r>
            <a:r>
              <a:rPr lang="ru-RU" sz="9600" b="1" dirty="0">
                <a:solidFill>
                  <a:srgbClr val="C00000"/>
                </a:solidFill>
                <a:latin typeface="Arial" pitchFamily="34" charset="0"/>
                <a:ea typeface="Times New Roman"/>
                <a:cs typeface="Arial" pitchFamily="34" charset="0"/>
              </a:rPr>
              <a:t>Базовая задержка сегмента+ максимальная длинна сегмента х задержка среды на 1 м.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675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139673"/>
            <a:ext cx="9036496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 результатам 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расчетов, сделать 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вывод о 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работоспособности 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конфигурации 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локальной вычислительной сети.</a:t>
            </a:r>
            <a:endParaRPr lang="ru-RU" sz="3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5"/>
          <p:cNvSpPr txBox="1">
            <a:spLocks/>
          </p:cNvSpPr>
          <p:nvPr/>
        </p:nvSpPr>
        <p:spPr>
          <a:xfrm>
            <a:off x="8620125" y="0"/>
            <a:ext cx="520700" cy="522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200" dirty="0" smtClean="0">
                <a:solidFill>
                  <a:srgbClr val="C00000"/>
                </a:solidFill>
                <a:cs typeface="Arial" panose="020B0604020202020204" pitchFamily="34" charset="0"/>
              </a:rPr>
              <a:t>37</a:t>
            </a:r>
            <a:endParaRPr lang="en-US" altLang="ru-RU" sz="22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e7cbf852e0eada58a25a4549b875c2f76a2b9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spDef>
      <a:spPr>
        <a:solidFill>
          <a:srgbClr val="078DBD"/>
        </a:solidFill>
        <a:ln w="9525">
          <a:solidFill>
            <a:schemeClr val="accent3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stealth" w="lg" len="lg"/>
        </a:ln>
      </a:spPr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  <a:txDef>
      <a:spPr>
        <a:solidFill>
          <a:schemeClr val="accent3">
            <a:lumMod val="75000"/>
          </a:schemeClr>
        </a:solidFill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279400" dist="139700" dir="4800000" sx="101000" sy="101000" algn="tl" rotWithShape="0">
            <a:prstClr val="black">
              <a:alpha val="40000"/>
            </a:prstClr>
          </a:outerShdw>
        </a:effectLst>
      </a:spPr>
      <a:bodyPr wrap="square" lIns="36000" tIns="36000" rIns="36000" bIns="36000" rtlCol="0" anchor="ctr" anchorCtr="0">
        <a:spAutoFit/>
      </a:bodyPr>
      <a:lstStyle>
        <a:defPPr algn="ctr">
          <a:defRPr sz="2800" b="1" dirty="0" smtClean="0">
            <a:solidFill>
              <a:schemeClr val="tx1"/>
            </a:solidFill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3202</TotalTime>
  <Words>154</Words>
  <Application>Microsoft Office PowerPoint</Application>
  <PresentationFormat>Экран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Franklin Gothic Book</vt:lpstr>
      <vt:lpstr>Franklin Gothic Medium</vt:lpstr>
      <vt:lpstr>Times New Roman</vt:lpstr>
      <vt:lpstr>Tunga</vt:lpstr>
      <vt:lpstr>Wingdings</vt:lpstr>
      <vt:lpstr>Углы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«аппаратное и программное обеспечение сети»</dc:title>
  <dc:creator>1</dc:creator>
  <cp:lastModifiedBy>Козловский Алексей Дмитриевич</cp:lastModifiedBy>
  <cp:revision>134</cp:revision>
  <dcterms:created xsi:type="dcterms:W3CDTF">2017-04-16T19:41:34Z</dcterms:created>
  <dcterms:modified xsi:type="dcterms:W3CDTF">2020-02-07T10:10:20Z</dcterms:modified>
</cp:coreProperties>
</file>