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62" r:id="rId3"/>
    <p:sldId id="257" r:id="rId4"/>
    <p:sldId id="263" r:id="rId5"/>
    <p:sldId id="258" r:id="rId6"/>
    <p:sldId id="259" r:id="rId7"/>
    <p:sldId id="260" r:id="rId8"/>
    <p:sldId id="264" r:id="rId9"/>
    <p:sldId id="265" r:id="rId10"/>
    <p:sldId id="266"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279985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145890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450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2413457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7133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351065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2372254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363309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12020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D9CF9-8086-41F8-A844-2BA2EC1985D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286755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D9CF9-8086-41F8-A844-2BA2EC1985D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52695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AD9CF9-8086-41F8-A844-2BA2EC1985D1}"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387962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AD9CF9-8086-41F8-A844-2BA2EC1985D1}"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49351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D9CF9-8086-41F8-A844-2BA2EC1985D1}"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253860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AD9CF9-8086-41F8-A844-2BA2EC1985D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326674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D9CF9-8086-41F8-A844-2BA2EC1985D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68229-B506-4F49-86A9-5E480BF61DB8}" type="slidenum">
              <a:rPr lang="en-IN" smtClean="0"/>
              <a:t>‹#›</a:t>
            </a:fld>
            <a:endParaRPr lang="en-IN"/>
          </a:p>
        </p:txBody>
      </p:sp>
    </p:spTree>
    <p:extLst>
      <p:ext uri="{BB962C8B-B14F-4D97-AF65-F5344CB8AC3E}">
        <p14:creationId xmlns:p14="http://schemas.microsoft.com/office/powerpoint/2010/main" val="99341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AD9CF9-8086-41F8-A844-2BA2EC1985D1}" type="datetimeFigureOut">
              <a:rPr lang="en-IN" smtClean="0"/>
              <a:t>03-05-2024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E68229-B506-4F49-86A9-5E480BF61DB8}" type="slidenum">
              <a:rPr lang="en-IN" smtClean="0"/>
              <a:t>‹#›</a:t>
            </a:fld>
            <a:endParaRPr lang="en-IN"/>
          </a:p>
        </p:txBody>
      </p:sp>
    </p:spTree>
    <p:extLst>
      <p:ext uri="{BB962C8B-B14F-4D97-AF65-F5344CB8AC3E}">
        <p14:creationId xmlns:p14="http://schemas.microsoft.com/office/powerpoint/2010/main" val="144137818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E0CE-3EA7-CDED-8828-F8A99D51E71A}"/>
              </a:ext>
            </a:extLst>
          </p:cNvPr>
          <p:cNvSpPr>
            <a:spLocks noGrp="1"/>
          </p:cNvSpPr>
          <p:nvPr>
            <p:ph type="ctrTitle"/>
          </p:nvPr>
        </p:nvSpPr>
        <p:spPr>
          <a:xfrm>
            <a:off x="3067665" y="1122363"/>
            <a:ext cx="4925961" cy="1827314"/>
          </a:xfrm>
        </p:spPr>
        <p:txBody>
          <a:bodyPr/>
          <a:lstStyle/>
          <a:p>
            <a:r>
              <a:rPr lang="en-IN" sz="4000" dirty="0"/>
              <a:t>THE CASE OF NIFTY</a:t>
            </a:r>
          </a:p>
        </p:txBody>
      </p:sp>
    </p:spTree>
    <p:extLst>
      <p:ext uri="{BB962C8B-B14F-4D97-AF65-F5344CB8AC3E}">
        <p14:creationId xmlns:p14="http://schemas.microsoft.com/office/powerpoint/2010/main" val="422494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70D394-6C8D-8CC7-6B03-739399907743}"/>
              </a:ext>
            </a:extLst>
          </p:cNvPr>
          <p:cNvPicPr>
            <a:picLocks noGrp="1" noChangeAspect="1"/>
          </p:cNvPicPr>
          <p:nvPr>
            <p:ph idx="1"/>
          </p:nvPr>
        </p:nvPicPr>
        <p:blipFill>
          <a:blip r:embed="rId2"/>
          <a:stretch>
            <a:fillRect/>
          </a:stretch>
        </p:blipFill>
        <p:spPr>
          <a:xfrm>
            <a:off x="1502085" y="1275685"/>
            <a:ext cx="7242836" cy="3881437"/>
          </a:xfrm>
          <a:prstGeom prst="rect">
            <a:avLst/>
          </a:prstGeom>
        </p:spPr>
      </p:pic>
    </p:spTree>
    <p:extLst>
      <p:ext uri="{BB962C8B-B14F-4D97-AF65-F5344CB8AC3E}">
        <p14:creationId xmlns:p14="http://schemas.microsoft.com/office/powerpoint/2010/main" val="207980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8C59D6A-B94F-99C0-48DC-F08D23C15AFE}"/>
              </a:ext>
            </a:extLst>
          </p:cNvPr>
          <p:cNvPicPr>
            <a:picLocks noGrp="1" noChangeAspect="1"/>
          </p:cNvPicPr>
          <p:nvPr>
            <p:ph idx="1"/>
          </p:nvPr>
        </p:nvPicPr>
        <p:blipFill>
          <a:blip r:embed="rId2"/>
          <a:stretch>
            <a:fillRect/>
          </a:stretch>
        </p:blipFill>
        <p:spPr>
          <a:xfrm>
            <a:off x="1511917" y="1246188"/>
            <a:ext cx="7242836" cy="3881437"/>
          </a:xfrm>
          <a:prstGeom prst="rect">
            <a:avLst/>
          </a:prstGeom>
        </p:spPr>
      </p:pic>
    </p:spTree>
    <p:extLst>
      <p:ext uri="{BB962C8B-B14F-4D97-AF65-F5344CB8AC3E}">
        <p14:creationId xmlns:p14="http://schemas.microsoft.com/office/powerpoint/2010/main" val="16537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BAC5-2AB3-0055-EFE6-AE4E95F13E9B}"/>
              </a:ext>
            </a:extLst>
          </p:cNvPr>
          <p:cNvSpPr>
            <a:spLocks noGrp="1"/>
          </p:cNvSpPr>
          <p:nvPr>
            <p:ph type="ctrTitle"/>
          </p:nvPr>
        </p:nvSpPr>
        <p:spPr>
          <a:xfrm>
            <a:off x="1507067" y="2404534"/>
            <a:ext cx="5739307" cy="1646302"/>
          </a:xfrm>
        </p:spPr>
        <p:txBody>
          <a:bodyPr/>
          <a:lstStyle/>
          <a:p>
            <a:r>
              <a:rPr lang="en-IN" dirty="0"/>
              <a:t>THANK YOU</a:t>
            </a:r>
          </a:p>
        </p:txBody>
      </p:sp>
    </p:spTree>
    <p:extLst>
      <p:ext uri="{BB962C8B-B14F-4D97-AF65-F5344CB8AC3E}">
        <p14:creationId xmlns:p14="http://schemas.microsoft.com/office/powerpoint/2010/main" val="411247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ECF9-238D-CF06-0503-4E0472EE83FA}"/>
              </a:ext>
            </a:extLst>
          </p:cNvPr>
          <p:cNvSpPr>
            <a:spLocks noGrp="1"/>
          </p:cNvSpPr>
          <p:nvPr>
            <p:ph type="ctrTitle"/>
          </p:nvPr>
        </p:nvSpPr>
        <p:spPr>
          <a:xfrm>
            <a:off x="1025287" y="457747"/>
            <a:ext cx="2455333" cy="1439879"/>
          </a:xfrm>
        </p:spPr>
        <p:txBody>
          <a:bodyPr/>
          <a:lstStyle/>
          <a:p>
            <a:r>
              <a:rPr lang="en-US" sz="1800" b="1" dirty="0">
                <a:effectLst/>
                <a:latin typeface="Times New Roman" panose="02020603050405020304" pitchFamily="18" charset="0"/>
                <a:ea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DE7E8B4B-BFE5-B722-7BB5-10EA089507B8}"/>
              </a:ext>
            </a:extLst>
          </p:cNvPr>
          <p:cNvSpPr>
            <a:spLocks noGrp="1"/>
          </p:cNvSpPr>
          <p:nvPr>
            <p:ph type="subTitle" idx="1"/>
          </p:nvPr>
        </p:nvSpPr>
        <p:spPr>
          <a:xfrm>
            <a:off x="1507067" y="1897627"/>
            <a:ext cx="6683204" cy="3250106"/>
          </a:xfrm>
        </p:spPr>
        <p:txBody>
          <a:bodyPr/>
          <a:lstStyle/>
          <a:p>
            <a:pPr algn="ctr"/>
            <a:r>
              <a:rPr lang="en-US" dirty="0">
                <a:solidFill>
                  <a:srgbClr val="000000"/>
                </a:solidFill>
                <a:effectLst/>
                <a:highlight>
                  <a:srgbClr val="FFFFFF"/>
                </a:highlight>
                <a:latin typeface="Times New Roman" panose="02020603050405020304" pitchFamily="18" charset="0"/>
                <a:ea typeface="Calibri" panose="020F0502020204030204" pitchFamily="34" charset="0"/>
              </a:rPr>
              <a:t>The term ‘Nifty’ comes from the combination of the words ‘National’ and ‘Fifty,’ signifying its role as a benchmark index representing the performance of India's top 50 firms on the National Stock Exchange (NSE). Launched in April 1996, the Nifty has become one of the most significant and widely tracked indices in the Indian stock market.</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51036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9119-C329-7063-0D2A-A45EC91D03EE}"/>
              </a:ext>
            </a:extLst>
          </p:cNvPr>
          <p:cNvSpPr>
            <a:spLocks noGrp="1"/>
          </p:cNvSpPr>
          <p:nvPr>
            <p:ph type="ctrTitle"/>
          </p:nvPr>
        </p:nvSpPr>
        <p:spPr>
          <a:xfrm>
            <a:off x="2047842" y="396521"/>
            <a:ext cx="1649087" cy="970163"/>
          </a:xfrm>
        </p:spPr>
        <p:txBody>
          <a:bodyPr>
            <a:normAutofit/>
          </a:bodyPr>
          <a:lstStyle/>
          <a:p>
            <a:r>
              <a:rPr lang="en-IN" dirty="0"/>
              <a:t>EDA</a:t>
            </a:r>
          </a:p>
        </p:txBody>
      </p:sp>
      <p:sp>
        <p:nvSpPr>
          <p:cNvPr id="3" name="Subtitle 2">
            <a:extLst>
              <a:ext uri="{FF2B5EF4-FFF2-40B4-BE49-F238E27FC236}">
                <a16:creationId xmlns:a16="http://schemas.microsoft.com/office/drawing/2014/main" id="{5ADF82DA-1719-E232-49FE-A8F0000ED3E9}"/>
              </a:ext>
            </a:extLst>
          </p:cNvPr>
          <p:cNvSpPr>
            <a:spLocks noGrp="1"/>
          </p:cNvSpPr>
          <p:nvPr>
            <p:ph type="subTitle" idx="1"/>
          </p:nvPr>
        </p:nvSpPr>
        <p:spPr>
          <a:xfrm>
            <a:off x="1507067" y="2271252"/>
            <a:ext cx="3841681" cy="3755921"/>
          </a:xfrm>
        </p:spPr>
        <p:txBody>
          <a:bodyPr>
            <a:normAutofit/>
          </a:bodyPr>
          <a:lstStyle/>
          <a:p>
            <a:r>
              <a:rPr lang="en-US" sz="2000" b="1" dirty="0">
                <a:solidFill>
                  <a:srgbClr val="333435"/>
                </a:solidFill>
                <a:effectLst/>
                <a:highlight>
                  <a:srgbClr val="FFFFFF"/>
                </a:highlight>
                <a:latin typeface="Times New Roman" panose="02020603050405020304" pitchFamily="18" charset="0"/>
                <a:ea typeface="Calibri" panose="020F0502020204030204" pitchFamily="34" charset="0"/>
              </a:rPr>
              <a:t>Heat map of the monthly returns </a:t>
            </a:r>
            <a:endParaRPr lang="en-IN" sz="2000" dirty="0"/>
          </a:p>
        </p:txBody>
      </p:sp>
      <p:pic>
        <p:nvPicPr>
          <p:cNvPr id="4" name="Picture 3">
            <a:extLst>
              <a:ext uri="{FF2B5EF4-FFF2-40B4-BE49-F238E27FC236}">
                <a16:creationId xmlns:a16="http://schemas.microsoft.com/office/drawing/2014/main" id="{71AB4BE8-C500-DAFA-0078-A4952FE978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0011" y="2944215"/>
            <a:ext cx="4013835" cy="3517265"/>
          </a:xfrm>
          <a:prstGeom prst="rect">
            <a:avLst/>
          </a:prstGeom>
          <a:noFill/>
        </p:spPr>
      </p:pic>
      <p:sp>
        <p:nvSpPr>
          <p:cNvPr id="6" name="TextBox 5">
            <a:extLst>
              <a:ext uri="{FF2B5EF4-FFF2-40B4-BE49-F238E27FC236}">
                <a16:creationId xmlns:a16="http://schemas.microsoft.com/office/drawing/2014/main" id="{040B2EDD-4211-01DD-CD4A-7C22FA42281C}"/>
              </a:ext>
            </a:extLst>
          </p:cNvPr>
          <p:cNvSpPr txBox="1"/>
          <p:nvPr/>
        </p:nvSpPr>
        <p:spPr>
          <a:xfrm>
            <a:off x="1614948" y="1742859"/>
            <a:ext cx="6100916" cy="383823"/>
          </a:xfrm>
          <a:prstGeom prst="rect">
            <a:avLst/>
          </a:prstGeom>
          <a:noFill/>
        </p:spPr>
        <p:txBody>
          <a:bodyPr wrap="square">
            <a:spAutoFit/>
          </a:bodyPr>
          <a:lstStyle/>
          <a:p>
            <a:pPr marL="274320" indent="-274320">
              <a:lnSpc>
                <a:spcPct val="115000"/>
              </a:lnSpc>
              <a:spcBef>
                <a:spcPts val="3000"/>
              </a:spcBef>
              <a:spcAft>
                <a:spcPts val="1500"/>
              </a:spcAft>
            </a:pPr>
            <a:r>
              <a:rPr lang="en-US" sz="1800" b="0" kern="0" dirty="0">
                <a:solidFill>
                  <a:srgbClr val="333333"/>
                </a:solidFill>
                <a:effectLst/>
                <a:highlight>
                  <a:srgbClr val="FFFFFF"/>
                </a:highlight>
                <a:latin typeface="Helvetica" panose="020B0604020202020204" pitchFamily="34" charset="0"/>
                <a:ea typeface="Cambria" panose="02040503050406030204" pitchFamily="18" charset="0"/>
                <a:cs typeface="Cambria" panose="02040503050406030204" pitchFamily="18" charset="0"/>
              </a:rPr>
              <a:t>Correlations:</a:t>
            </a:r>
            <a:endParaRPr lang="en-IN" sz="1050" b="1" kern="0" dirty="0">
              <a:solidFill>
                <a:srgbClr val="365F91"/>
              </a:solidFill>
              <a:effectLst/>
              <a:highlight>
                <a:srgbClr val="FFFFFF"/>
              </a:highlight>
              <a:latin typeface="Cambria" panose="02040503050406030204" pitchFamily="18" charset="0"/>
              <a:ea typeface="Cambria" panose="02040503050406030204" pitchFamily="18" charset="0"/>
              <a:cs typeface="Cambria" panose="02040503050406030204" pitchFamily="18" charset="0"/>
            </a:endParaRPr>
          </a:p>
        </p:txBody>
      </p:sp>
      <p:pic>
        <p:nvPicPr>
          <p:cNvPr id="7" name="Picture 6">
            <a:extLst>
              <a:ext uri="{FF2B5EF4-FFF2-40B4-BE49-F238E27FC236}">
                <a16:creationId xmlns:a16="http://schemas.microsoft.com/office/drawing/2014/main" id="{F4DF6434-CB31-EC72-866B-7DB55AF76279}"/>
              </a:ext>
            </a:extLst>
          </p:cNvPr>
          <p:cNvPicPr>
            <a:picLocks noChangeAspect="1"/>
          </p:cNvPicPr>
          <p:nvPr/>
        </p:nvPicPr>
        <p:blipFill rotWithShape="1">
          <a:blip r:embed="rId3"/>
          <a:srcRect t="16268" r="8462" b="11243"/>
          <a:stretch/>
        </p:blipFill>
        <p:spPr bwMode="auto">
          <a:xfrm>
            <a:off x="5703846" y="2944215"/>
            <a:ext cx="4139381" cy="28283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003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94BD-E1E1-EB64-D2B5-5F92E9F47A93}"/>
              </a:ext>
            </a:extLst>
          </p:cNvPr>
          <p:cNvSpPr>
            <a:spLocks noGrp="1"/>
          </p:cNvSpPr>
          <p:nvPr>
            <p:ph type="title"/>
          </p:nvPr>
        </p:nvSpPr>
        <p:spPr>
          <a:xfrm>
            <a:off x="677334" y="609600"/>
            <a:ext cx="8596668" cy="471948"/>
          </a:xfrm>
        </p:spPr>
        <p:txBody>
          <a:bodyPr>
            <a:normAutofit fontScale="90000"/>
          </a:bodyPr>
          <a:lstStyle/>
          <a:p>
            <a:r>
              <a:rPr lang="en-US" sz="1800" b="1" dirty="0">
                <a:effectLst/>
                <a:latin typeface="Calibri" panose="020F0502020204030204" pitchFamily="34" charset="0"/>
                <a:ea typeface="Calibri" panose="020F0502020204030204" pitchFamily="34" charset="0"/>
              </a:rPr>
              <a:t>Dataset Statistics:</a:t>
            </a:r>
            <a:br>
              <a:rPr lang="en-IN" sz="1800" dirty="0">
                <a:effectLst/>
                <a:latin typeface="Calibri" panose="020F0502020204030204" pitchFamily="34" charset="0"/>
                <a:ea typeface="Calibri" panose="020F0502020204030204" pitchFamily="34" charset="0"/>
              </a:rPr>
            </a:br>
            <a:endParaRPr lang="en-IN" dirty="0"/>
          </a:p>
        </p:txBody>
      </p:sp>
      <p:graphicFrame>
        <p:nvGraphicFramePr>
          <p:cNvPr id="7" name="Content Placeholder 6">
            <a:extLst>
              <a:ext uri="{FF2B5EF4-FFF2-40B4-BE49-F238E27FC236}">
                <a16:creationId xmlns:a16="http://schemas.microsoft.com/office/drawing/2014/main" id="{7E2787D3-EF04-DC12-6A59-7040F577CA3E}"/>
              </a:ext>
            </a:extLst>
          </p:cNvPr>
          <p:cNvGraphicFramePr>
            <a:graphicFrameLocks noGrp="1"/>
          </p:cNvGraphicFramePr>
          <p:nvPr>
            <p:ph idx="1"/>
          </p:nvPr>
        </p:nvGraphicFramePr>
        <p:xfrm>
          <a:off x="2474754" y="2490817"/>
          <a:ext cx="5002530" cy="2336800"/>
        </p:xfrm>
        <a:graphic>
          <a:graphicData uri="http://schemas.openxmlformats.org/drawingml/2006/table">
            <a:tbl>
              <a:tblPr firstRow="1" firstCol="1" bandRow="1">
                <a:tableStyleId>{5C22544A-7EE6-4342-B048-85BDC9FD1C3A}</a:tableStyleId>
              </a:tblPr>
              <a:tblGrid>
                <a:gridCol w="2501265">
                  <a:extLst>
                    <a:ext uri="{9D8B030D-6E8A-4147-A177-3AD203B41FA5}">
                      <a16:colId xmlns:a16="http://schemas.microsoft.com/office/drawing/2014/main" val="1615957502"/>
                    </a:ext>
                  </a:extLst>
                </a:gridCol>
                <a:gridCol w="2501265">
                  <a:extLst>
                    <a:ext uri="{9D8B030D-6E8A-4147-A177-3AD203B41FA5}">
                      <a16:colId xmlns:a16="http://schemas.microsoft.com/office/drawing/2014/main" val="2267842689"/>
                    </a:ext>
                  </a:extLst>
                </a:gridCol>
              </a:tblGrid>
              <a:tr h="0">
                <a:tc>
                  <a:txBody>
                    <a:bodyPr/>
                    <a:lstStyle/>
                    <a:p>
                      <a:pPr>
                        <a:lnSpc>
                          <a:spcPct val="115000"/>
                        </a:lnSpc>
                        <a:spcAft>
                          <a:spcPts val="1500"/>
                        </a:spcAft>
                      </a:pPr>
                      <a:r>
                        <a:rPr lang="en-IN" sz="1200">
                          <a:effectLst/>
                        </a:rPr>
                        <a:t>Number of variables</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14</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3306653020"/>
                  </a:ext>
                </a:extLst>
              </a:tr>
              <a:tr h="0">
                <a:tc>
                  <a:txBody>
                    <a:bodyPr/>
                    <a:lstStyle/>
                    <a:p>
                      <a:pPr>
                        <a:lnSpc>
                          <a:spcPct val="115000"/>
                        </a:lnSpc>
                        <a:spcAft>
                          <a:spcPts val="1500"/>
                        </a:spcAft>
                      </a:pPr>
                      <a:r>
                        <a:rPr lang="en-IN" sz="1200">
                          <a:effectLst/>
                        </a:rPr>
                        <a:t>Number of observations</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24</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4124076541"/>
                  </a:ext>
                </a:extLst>
              </a:tr>
              <a:tr h="0">
                <a:tc>
                  <a:txBody>
                    <a:bodyPr/>
                    <a:lstStyle/>
                    <a:p>
                      <a:pPr>
                        <a:lnSpc>
                          <a:spcPct val="115000"/>
                        </a:lnSpc>
                        <a:spcAft>
                          <a:spcPts val="1500"/>
                        </a:spcAft>
                      </a:pPr>
                      <a:r>
                        <a:rPr lang="en-IN" sz="1200">
                          <a:effectLst/>
                        </a:rPr>
                        <a:t>Missing cells</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0</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107065867"/>
                  </a:ext>
                </a:extLst>
              </a:tr>
              <a:tr h="0">
                <a:tc>
                  <a:txBody>
                    <a:bodyPr/>
                    <a:lstStyle/>
                    <a:p>
                      <a:pPr>
                        <a:lnSpc>
                          <a:spcPct val="115000"/>
                        </a:lnSpc>
                        <a:spcAft>
                          <a:spcPts val="1500"/>
                        </a:spcAft>
                      </a:pPr>
                      <a:r>
                        <a:rPr lang="en-IN" sz="1200">
                          <a:effectLst/>
                        </a:rPr>
                        <a:t>Missing cells (%)</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0.0%</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3000253513"/>
                  </a:ext>
                </a:extLst>
              </a:tr>
              <a:tr h="0">
                <a:tc>
                  <a:txBody>
                    <a:bodyPr/>
                    <a:lstStyle/>
                    <a:p>
                      <a:pPr>
                        <a:lnSpc>
                          <a:spcPct val="115000"/>
                        </a:lnSpc>
                        <a:spcAft>
                          <a:spcPts val="1500"/>
                        </a:spcAft>
                      </a:pPr>
                      <a:r>
                        <a:rPr lang="en-IN" sz="1200">
                          <a:effectLst/>
                        </a:rPr>
                        <a:t>Duplicate rows</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0</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1612594216"/>
                  </a:ext>
                </a:extLst>
              </a:tr>
              <a:tr h="0">
                <a:tc>
                  <a:txBody>
                    <a:bodyPr/>
                    <a:lstStyle/>
                    <a:p>
                      <a:pPr>
                        <a:lnSpc>
                          <a:spcPct val="115000"/>
                        </a:lnSpc>
                        <a:spcAft>
                          <a:spcPts val="1500"/>
                        </a:spcAft>
                      </a:pPr>
                      <a:r>
                        <a:rPr lang="en-IN" sz="1200">
                          <a:effectLst/>
                        </a:rPr>
                        <a:t>Duplicate rows (%)</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0.0%</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2036427740"/>
                  </a:ext>
                </a:extLst>
              </a:tr>
              <a:tr h="0">
                <a:tc>
                  <a:txBody>
                    <a:bodyPr/>
                    <a:lstStyle/>
                    <a:p>
                      <a:pPr>
                        <a:lnSpc>
                          <a:spcPct val="115000"/>
                        </a:lnSpc>
                        <a:spcAft>
                          <a:spcPts val="1500"/>
                        </a:spcAft>
                      </a:pPr>
                      <a:r>
                        <a:rPr lang="en-IN" sz="1200">
                          <a:effectLst/>
                        </a:rPr>
                        <a:t>Total size in memory</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2.8 KiB</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1013181729"/>
                  </a:ext>
                </a:extLst>
              </a:tr>
              <a:tr h="0">
                <a:tc>
                  <a:txBody>
                    <a:bodyPr/>
                    <a:lstStyle/>
                    <a:p>
                      <a:pPr>
                        <a:lnSpc>
                          <a:spcPct val="115000"/>
                        </a:lnSpc>
                        <a:spcAft>
                          <a:spcPts val="1500"/>
                        </a:spcAft>
                      </a:pPr>
                      <a:r>
                        <a:rPr lang="en-IN" sz="1200">
                          <a:effectLst/>
                        </a:rPr>
                        <a:t>Average record size in memory</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a:effectLst/>
                        </a:rPr>
                        <a:t>117.3 B</a:t>
                      </a:r>
                      <a:endParaRPr lang="en-IN" sz="110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861925933"/>
                  </a:ext>
                </a:extLst>
              </a:tr>
            </a:tbl>
          </a:graphicData>
        </a:graphic>
      </p:graphicFrame>
      <p:graphicFrame>
        <p:nvGraphicFramePr>
          <p:cNvPr id="8" name="Table 7">
            <a:extLst>
              <a:ext uri="{FF2B5EF4-FFF2-40B4-BE49-F238E27FC236}">
                <a16:creationId xmlns:a16="http://schemas.microsoft.com/office/drawing/2014/main" id="{B3A99379-1B3D-6231-2E76-12C01C63691C}"/>
              </a:ext>
            </a:extLst>
          </p:cNvPr>
          <p:cNvGraphicFramePr>
            <a:graphicFrameLocks noGrp="1"/>
          </p:cNvGraphicFramePr>
          <p:nvPr/>
        </p:nvGraphicFramePr>
        <p:xfrm>
          <a:off x="2474754" y="3955161"/>
          <a:ext cx="5002530" cy="292100"/>
        </p:xfrm>
        <a:graphic>
          <a:graphicData uri="http://schemas.openxmlformats.org/drawingml/2006/table">
            <a:tbl>
              <a:tblPr firstRow="1" firstCol="1" bandRow="1">
                <a:tableStyleId>{5C22544A-7EE6-4342-B048-85BDC9FD1C3A}</a:tableStyleId>
              </a:tblPr>
              <a:tblGrid>
                <a:gridCol w="2501265">
                  <a:extLst>
                    <a:ext uri="{9D8B030D-6E8A-4147-A177-3AD203B41FA5}">
                      <a16:colId xmlns:a16="http://schemas.microsoft.com/office/drawing/2014/main" val="2202436788"/>
                    </a:ext>
                  </a:extLst>
                </a:gridCol>
                <a:gridCol w="2501265">
                  <a:extLst>
                    <a:ext uri="{9D8B030D-6E8A-4147-A177-3AD203B41FA5}">
                      <a16:colId xmlns:a16="http://schemas.microsoft.com/office/drawing/2014/main" val="2075077506"/>
                    </a:ext>
                  </a:extLst>
                </a:gridCol>
              </a:tblGrid>
              <a:tr h="0">
                <a:tc>
                  <a:txBody>
                    <a:bodyPr/>
                    <a:lstStyle/>
                    <a:p>
                      <a:pPr>
                        <a:lnSpc>
                          <a:spcPct val="115000"/>
                        </a:lnSpc>
                        <a:spcAft>
                          <a:spcPts val="1500"/>
                        </a:spcAft>
                      </a:pPr>
                      <a:r>
                        <a:rPr lang="en-IN" sz="1200">
                          <a:effectLst/>
                        </a:rPr>
                        <a:t>Numeric</a:t>
                      </a:r>
                      <a:endParaRPr lang="en-IN" sz="1100">
                        <a:effectLst/>
                        <a:latin typeface="Calibri" panose="020F0502020204030204" pitchFamily="34" charset="0"/>
                        <a:ea typeface="Calibri" panose="020F0502020204030204" pitchFamily="34" charset="0"/>
                      </a:endParaRPr>
                    </a:p>
                  </a:txBody>
                  <a:tcPr marL="47625" marR="47625" marT="47625" marB="47625"/>
                </a:tc>
                <a:tc>
                  <a:txBody>
                    <a:bodyPr/>
                    <a:lstStyle/>
                    <a:p>
                      <a:pPr>
                        <a:lnSpc>
                          <a:spcPct val="115000"/>
                        </a:lnSpc>
                        <a:spcAft>
                          <a:spcPts val="1500"/>
                        </a:spcAft>
                      </a:pPr>
                      <a:r>
                        <a:rPr lang="en-IN" sz="1200" dirty="0">
                          <a:effectLst/>
                        </a:rPr>
                        <a:t>14</a:t>
                      </a:r>
                      <a:endParaRPr lang="en-IN" sz="1100" dirty="0">
                        <a:effectLst/>
                        <a:latin typeface="Calibri" panose="020F0502020204030204" pitchFamily="34" charset="0"/>
                        <a:ea typeface="Calibri" panose="020F0502020204030204" pitchFamily="34" charset="0"/>
                      </a:endParaRPr>
                    </a:p>
                  </a:txBody>
                  <a:tcPr marL="47625" marR="47625" marT="47625" marB="47625"/>
                </a:tc>
                <a:extLst>
                  <a:ext uri="{0D108BD9-81ED-4DB2-BD59-A6C34878D82A}">
                    <a16:rowId xmlns:a16="http://schemas.microsoft.com/office/drawing/2014/main" val="3205762663"/>
                  </a:ext>
                </a:extLst>
              </a:tr>
            </a:tbl>
          </a:graphicData>
        </a:graphic>
      </p:graphicFrame>
    </p:spTree>
    <p:extLst>
      <p:ext uri="{BB962C8B-B14F-4D97-AF65-F5344CB8AC3E}">
        <p14:creationId xmlns:p14="http://schemas.microsoft.com/office/powerpoint/2010/main" val="358862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FD559E-2C3C-ACA3-0E5E-6308A17B647D}"/>
              </a:ext>
            </a:extLst>
          </p:cNvPr>
          <p:cNvSpPr>
            <a:spLocks noGrp="1"/>
          </p:cNvSpPr>
          <p:nvPr>
            <p:ph type="subTitle" idx="1"/>
          </p:nvPr>
        </p:nvSpPr>
        <p:spPr>
          <a:xfrm>
            <a:off x="2290915" y="1740311"/>
            <a:ext cx="5230761" cy="3407422"/>
          </a:xfrm>
        </p:spPr>
        <p:txBody>
          <a:bodyPr>
            <a:normAutofit lnSpcReduction="10000"/>
          </a:bodyPr>
          <a:lstStyle/>
          <a:p>
            <a:pPr algn="ctr">
              <a:lnSpc>
                <a:spcPct val="150000"/>
              </a:lnSpc>
              <a:spcAft>
                <a:spcPts val="1000"/>
              </a:spcAft>
            </a:pPr>
            <a:r>
              <a:rPr lang="en-IN" sz="1600" b="1" dirty="0">
                <a:solidFill>
                  <a:srgbClr val="1F1F1F"/>
                </a:solidFill>
                <a:effectLst/>
                <a:highlight>
                  <a:srgbClr val="FFFFFF"/>
                </a:highlight>
                <a:latin typeface="Times New Roman" panose="02020603050405020304" pitchFamily="18" charset="0"/>
                <a:ea typeface="Times New Roman" panose="02020603050405020304" pitchFamily="18" charset="0"/>
              </a:rPr>
              <a:t>ALGORITHMS</a:t>
            </a:r>
            <a:endParaRPr lang="en-IN" sz="1100" b="1" dirty="0">
              <a:solidFill>
                <a:schemeClr val="tx1">
                  <a:tint val="75000"/>
                </a:schemeClr>
              </a:solidFill>
              <a:highlight>
                <a:srgbClr val="FFFFFF"/>
              </a:highlight>
              <a:latin typeface="Calibri" panose="020F0502020204030204" pitchFamily="34" charset="0"/>
              <a:ea typeface="Calibri" panose="020F0502020204030204" pitchFamily="34" charset="0"/>
            </a:endParaRPr>
          </a:p>
          <a:p>
            <a:pPr algn="ctr">
              <a:lnSpc>
                <a:spcPct val="150000"/>
              </a:lnSpc>
              <a:spcAft>
                <a:spcPts val="1000"/>
              </a:spcAft>
            </a:pPr>
            <a:r>
              <a:rPr lang="en-IN" sz="1400" dirty="0">
                <a:solidFill>
                  <a:srgbClr val="1F1F1F"/>
                </a:solidFill>
                <a:effectLst/>
                <a:highlight>
                  <a:srgbClr val="FFFFFF"/>
                </a:highlight>
                <a:latin typeface="Times New Roman" panose="02020603050405020304" pitchFamily="18" charset="0"/>
                <a:ea typeface="Times New Roman" panose="02020603050405020304" pitchFamily="18" charset="0"/>
              </a:rPr>
              <a:t> Logistic Regression</a:t>
            </a:r>
            <a:endParaRPr lang="en-IN" sz="1100" dirty="0">
              <a:solidFill>
                <a:schemeClr val="tx1">
                  <a:tint val="75000"/>
                </a:schemeClr>
              </a:solidFill>
              <a:highlight>
                <a:srgbClr val="FFFFFF"/>
              </a:highlight>
              <a:latin typeface="Calibri" panose="020F0502020204030204" pitchFamily="34" charset="0"/>
              <a:ea typeface="Calibri" panose="020F0502020204030204" pitchFamily="34" charset="0"/>
            </a:endParaRPr>
          </a:p>
          <a:p>
            <a:pPr algn="ctr">
              <a:lnSpc>
                <a:spcPct val="150000"/>
              </a:lnSpc>
              <a:spcAft>
                <a:spcPts val="1000"/>
              </a:spcAft>
            </a:pPr>
            <a:r>
              <a:rPr lang="en-IN" sz="1400" dirty="0">
                <a:solidFill>
                  <a:srgbClr val="1F1F1F"/>
                </a:solidFill>
                <a:effectLst/>
                <a:highlight>
                  <a:srgbClr val="FFFFFF"/>
                </a:highlight>
                <a:latin typeface="Times New Roman" panose="02020603050405020304" pitchFamily="18" charset="0"/>
                <a:ea typeface="Times New Roman" panose="02020603050405020304" pitchFamily="18" charset="0"/>
              </a:rPr>
              <a:t>Random Forest </a:t>
            </a:r>
          </a:p>
          <a:p>
            <a:pPr algn="ctr">
              <a:lnSpc>
                <a:spcPct val="150000"/>
              </a:lnSpc>
              <a:spcAft>
                <a:spcPts val="1000"/>
              </a:spcAft>
            </a:pPr>
            <a:r>
              <a:rPr lang="en-IN" sz="1400" dirty="0">
                <a:solidFill>
                  <a:srgbClr val="1F1F1F"/>
                </a:solidFill>
                <a:effectLst/>
                <a:highlight>
                  <a:srgbClr val="FFFFFF"/>
                </a:highlight>
                <a:latin typeface="Times New Roman" panose="02020603050405020304" pitchFamily="18" charset="0"/>
                <a:ea typeface="Times New Roman" panose="02020603050405020304" pitchFamily="18" charset="0"/>
              </a:rPr>
              <a:t>Gradient Boosting</a:t>
            </a:r>
            <a:endParaRPr lang="en-IN" sz="1100" dirty="0">
              <a:solidFill>
                <a:schemeClr val="tx1">
                  <a:tint val="75000"/>
                </a:schemeClr>
              </a:solidFill>
              <a:highlight>
                <a:srgbClr val="FFFFFF"/>
              </a:highlight>
              <a:latin typeface="Calibri" panose="020F0502020204030204" pitchFamily="34" charset="0"/>
              <a:ea typeface="Calibri" panose="020F0502020204030204" pitchFamily="34" charset="0"/>
            </a:endParaRPr>
          </a:p>
          <a:p>
            <a:pPr algn="ctr">
              <a:lnSpc>
                <a:spcPct val="150000"/>
              </a:lnSpc>
              <a:spcAft>
                <a:spcPts val="1000"/>
              </a:spcAft>
            </a:pPr>
            <a:r>
              <a:rPr lang="en-IN" sz="1400" dirty="0">
                <a:solidFill>
                  <a:srgbClr val="1F1F1F"/>
                </a:solidFill>
                <a:effectLst/>
                <a:highlight>
                  <a:srgbClr val="FFFFFF"/>
                </a:highlight>
                <a:latin typeface="Times New Roman" panose="02020603050405020304" pitchFamily="18" charset="0"/>
                <a:ea typeface="Times New Roman" panose="02020603050405020304" pitchFamily="18" charset="0"/>
              </a:rPr>
              <a:t>Decision Tree</a:t>
            </a:r>
            <a:endParaRPr lang="en-IN" sz="1100" dirty="0">
              <a:solidFill>
                <a:schemeClr val="tx1">
                  <a:tint val="75000"/>
                </a:schemeClr>
              </a:solidFill>
              <a:highlight>
                <a:srgbClr val="FFFFFF"/>
              </a:highlight>
              <a:latin typeface="Calibri" panose="020F0502020204030204" pitchFamily="34" charset="0"/>
              <a:ea typeface="Calibri" panose="020F0502020204030204" pitchFamily="34" charset="0"/>
            </a:endParaRPr>
          </a:p>
          <a:p>
            <a:pPr algn="ctr">
              <a:lnSpc>
                <a:spcPct val="150000"/>
              </a:lnSpc>
              <a:spcAft>
                <a:spcPts val="1000"/>
              </a:spcAft>
            </a:pPr>
            <a:r>
              <a:rPr lang="en-IN" sz="1400" dirty="0">
                <a:solidFill>
                  <a:srgbClr val="1F1F1F"/>
                </a:solidFill>
                <a:effectLst/>
                <a:highlight>
                  <a:srgbClr val="FFFFFF"/>
                </a:highlight>
                <a:latin typeface="Times New Roman" panose="02020603050405020304" pitchFamily="18" charset="0"/>
                <a:ea typeface="Times New Roman" panose="02020603050405020304" pitchFamily="18" charset="0"/>
              </a:rPr>
              <a:t>Support Vector Classifier</a:t>
            </a:r>
            <a:endParaRPr lang="en-IN" sz="1100" dirty="0">
              <a:effectLst/>
              <a:highlight>
                <a:srgbClr val="FFFFFF"/>
              </a:highligh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2290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F8C821-9B94-59F1-945E-378284BFC826}"/>
              </a:ext>
            </a:extLst>
          </p:cNvPr>
          <p:cNvSpPr txBox="1"/>
          <p:nvPr/>
        </p:nvSpPr>
        <p:spPr>
          <a:xfrm>
            <a:off x="1297858" y="2143060"/>
            <a:ext cx="3382297" cy="2576796"/>
          </a:xfrm>
          <a:prstGeom prst="rect">
            <a:avLst/>
          </a:prstGeom>
          <a:noFill/>
        </p:spPr>
        <p:txBody>
          <a:bodyPr wrap="square">
            <a:spAutoFit/>
          </a:bodyPr>
          <a:lstStyle/>
          <a:p>
            <a:pPr>
              <a:lnSpc>
                <a:spcPct val="115000"/>
              </a:lnSpc>
              <a:spcAft>
                <a:spcPts val="1000"/>
              </a:spcAft>
            </a:pPr>
            <a:r>
              <a:rPr lang="en-US" sz="2000" b="1" dirty="0">
                <a:effectLst/>
                <a:latin typeface="Times New Roman" panose="02020603050405020304" pitchFamily="18" charset="0"/>
                <a:ea typeface="Calibri" panose="020F0502020204030204" pitchFamily="34" charset="0"/>
              </a:rPr>
              <a:t>Logistic regression:</a:t>
            </a:r>
            <a:endParaRPr lang="en-IN" sz="1600" dirty="0">
              <a:effectLst/>
              <a:latin typeface="Calibri" panose="020F0502020204030204" pitchFamily="34" charset="0"/>
              <a:ea typeface="Calibri" panose="020F0502020204030204" pitchFamily="34" charset="0"/>
            </a:endParaRPr>
          </a:p>
          <a:p>
            <a:pPr fontAlgn="base" latinLnBrk="1">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Accuracy: 0.6</a:t>
            </a:r>
            <a:endParaRPr lang="en-IN" sz="1600" dirty="0">
              <a:effectLst/>
              <a:highlight>
                <a:srgbClr val="FFFFFF"/>
              </a:highlight>
              <a:latin typeface="Calibri" panose="020F0502020204030204" pitchFamily="34" charset="0"/>
              <a:ea typeface="Calibri" panose="020F0502020204030204" pitchFamily="34" charset="0"/>
            </a:endParaRPr>
          </a:p>
          <a:p>
            <a:pPr fontAlgn="base" latinLnBrk="1">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Precision: 0.75</a:t>
            </a:r>
            <a:endParaRPr lang="en-IN" sz="1600" dirty="0">
              <a:effectLst/>
              <a:highlight>
                <a:srgbClr val="FFFFFF"/>
              </a:highlight>
              <a:latin typeface="Calibri" panose="020F0502020204030204" pitchFamily="34" charset="0"/>
              <a:ea typeface="Calibri" panose="020F0502020204030204" pitchFamily="34" charset="0"/>
            </a:endParaRPr>
          </a:p>
          <a:p>
            <a:pPr fontAlgn="base" latinLnBrk="1">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Recall: 0.75</a:t>
            </a:r>
            <a:endParaRPr lang="en-IN" sz="1600" dirty="0">
              <a:effectLst/>
              <a:highlight>
                <a:srgbClr val="FFFFFF"/>
              </a:highlight>
              <a:latin typeface="Calibri" panose="020F0502020204030204" pitchFamily="34" charset="0"/>
              <a:ea typeface="Calibri" panose="020F0502020204030204" pitchFamily="34" charset="0"/>
            </a:endParaRPr>
          </a:p>
          <a:p>
            <a:pPr fontAlgn="base" latinLnBrk="1">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F1 Score: 0.75</a:t>
            </a:r>
            <a:endParaRPr lang="en-IN" sz="1600" dirty="0">
              <a:effectLst/>
              <a:highlight>
                <a:srgbClr val="FFFFFF"/>
              </a:highligh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6342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9B8301A-61A5-CDBA-7C68-82ED3F80AA57}"/>
              </a:ext>
            </a:extLst>
          </p:cNvPr>
          <p:cNvSpPr>
            <a:spLocks noGrp="1" noChangeArrowheads="1"/>
          </p:cNvSpPr>
          <p:nvPr>
            <p:ph type="subTitle" idx="1"/>
          </p:nvPr>
        </p:nvSpPr>
        <p:spPr bwMode="auto">
          <a:xfrm>
            <a:off x="1094112" y="642467"/>
            <a:ext cx="2789629" cy="10310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Random Forest Classifier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Accuracy: 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Precision: 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Recall: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F1 Score: 0.888888888888889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7B848C23-6605-E380-471F-4DED11FEF856}"/>
              </a:ext>
            </a:extLst>
          </p:cNvPr>
          <p:cNvSpPr>
            <a:spLocks noChangeArrowheads="1"/>
          </p:cNvSpPr>
          <p:nvPr/>
        </p:nvSpPr>
        <p:spPr bwMode="auto">
          <a:xfrm>
            <a:off x="1094112" y="1895836"/>
            <a:ext cx="2428870" cy="10310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Gradient Boosting Classifier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Accuracy: 0.6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Precision: 0.75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Recall: 0.75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F1 Score: 0.75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48CA5F59-B305-37CF-4E34-A4E9EEA6F62E}"/>
              </a:ext>
            </a:extLst>
          </p:cNvPr>
          <p:cNvSpPr>
            <a:spLocks noChangeArrowheads="1"/>
          </p:cNvSpPr>
          <p:nvPr/>
        </p:nvSpPr>
        <p:spPr bwMode="auto">
          <a:xfrm>
            <a:off x="1170039" y="3356266"/>
            <a:ext cx="3165987"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 tree classifier:</a:t>
            </a:r>
            <a:endParaRPr kumimoji="0" lang="en-US" altLang="en-US" sz="10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Mean Squared Error: 236.85836000000003</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8B60ED1B-4793-9A12-D1C7-2D32A4EF873A}"/>
              </a:ext>
            </a:extLst>
          </p:cNvPr>
          <p:cNvSpPr>
            <a:spLocks noChangeArrowheads="1"/>
          </p:cNvSpPr>
          <p:nvPr/>
        </p:nvSpPr>
        <p:spPr bwMode="auto">
          <a:xfrm>
            <a:off x="1094112" y="4401886"/>
            <a:ext cx="2701140"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SVC:</a:t>
            </a:r>
            <a:endParaRPr kumimoji="0" lang="en-US" altLang="en-US" sz="10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Mean Squared Error: 1738.9365832206058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348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58E9-60A6-BF4B-C702-3C3E921C19E7}"/>
              </a:ext>
            </a:extLst>
          </p:cNvPr>
          <p:cNvSpPr>
            <a:spLocks noGrp="1"/>
          </p:cNvSpPr>
          <p:nvPr>
            <p:ph type="title"/>
          </p:nvPr>
        </p:nvSpPr>
        <p:spPr>
          <a:xfrm>
            <a:off x="677334" y="609600"/>
            <a:ext cx="8596668" cy="589935"/>
          </a:xfrm>
        </p:spPr>
        <p:txBody>
          <a:bodyPr>
            <a:normAutofit fontScale="90000"/>
          </a:bodyPr>
          <a:lstStyle/>
          <a:p>
            <a:r>
              <a:rPr lang="en-IN" sz="1800" b="1" dirty="0">
                <a:effectLst/>
                <a:latin typeface="Times New Roman" panose="02020603050405020304" pitchFamily="18" charset="0"/>
                <a:ea typeface="Times New Roman" panose="02020603050405020304" pitchFamily="18" charset="0"/>
              </a:rPr>
              <a:t>PREDICTING RESULTS </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DD8E5DA3-27AF-C1EB-823A-3100B02E6846}"/>
              </a:ext>
            </a:extLst>
          </p:cNvPr>
          <p:cNvSpPr>
            <a:spLocks noGrp="1"/>
          </p:cNvSpPr>
          <p:nvPr>
            <p:ph idx="1"/>
          </p:nvPr>
        </p:nvSpPr>
        <p:spPr>
          <a:xfrm>
            <a:off x="677334" y="1307691"/>
            <a:ext cx="8596668" cy="4733672"/>
          </a:xfrm>
        </p:spPr>
        <p:txBody>
          <a:bodyPr/>
          <a:lstStyle/>
          <a:p>
            <a:r>
              <a:rPr lang="en-IN" sz="1800" dirty="0">
                <a:effectLst/>
                <a:latin typeface="Times New Roman" panose="02020603050405020304" pitchFamily="18" charset="0"/>
                <a:ea typeface="Calibri" panose="020F0502020204030204" pitchFamily="34" charset="0"/>
              </a:rPr>
              <a:t>The project aims to provide a user-friendly interface for predicting Nifty returns, enabling users to make informed decisions based on historical data.</a:t>
            </a:r>
            <a:endParaRPr lang="en-IN" sz="1800" dirty="0">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D6420E6B-6E0B-CD7C-633F-E2558C9F60CF}"/>
              </a:ext>
            </a:extLst>
          </p:cNvPr>
          <p:cNvPicPr>
            <a:picLocks noChangeAspect="1"/>
          </p:cNvPicPr>
          <p:nvPr/>
        </p:nvPicPr>
        <p:blipFill>
          <a:blip r:embed="rId2"/>
          <a:stretch>
            <a:fillRect/>
          </a:stretch>
        </p:blipFill>
        <p:spPr>
          <a:xfrm>
            <a:off x="2131142" y="2672162"/>
            <a:ext cx="5943600" cy="3185160"/>
          </a:xfrm>
          <a:prstGeom prst="rect">
            <a:avLst/>
          </a:prstGeom>
        </p:spPr>
      </p:pic>
    </p:spTree>
    <p:extLst>
      <p:ext uri="{BB962C8B-B14F-4D97-AF65-F5344CB8AC3E}">
        <p14:creationId xmlns:p14="http://schemas.microsoft.com/office/powerpoint/2010/main" val="308743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F4DD3C-8D24-BB6E-AF7B-2753BBC660A7}"/>
              </a:ext>
            </a:extLst>
          </p:cNvPr>
          <p:cNvPicPr>
            <a:picLocks noGrp="1" noChangeAspect="1"/>
          </p:cNvPicPr>
          <p:nvPr>
            <p:ph idx="1"/>
          </p:nvPr>
        </p:nvPicPr>
        <p:blipFill>
          <a:blip r:embed="rId2"/>
          <a:stretch>
            <a:fillRect/>
          </a:stretch>
        </p:blipFill>
        <p:spPr>
          <a:xfrm>
            <a:off x="1403762" y="1504284"/>
            <a:ext cx="7242836" cy="3849431"/>
          </a:xfrm>
          <a:prstGeom prst="rect">
            <a:avLst/>
          </a:prstGeom>
        </p:spPr>
      </p:pic>
    </p:spTree>
    <p:extLst>
      <p:ext uri="{BB962C8B-B14F-4D97-AF65-F5344CB8AC3E}">
        <p14:creationId xmlns:p14="http://schemas.microsoft.com/office/powerpoint/2010/main" val="419803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242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Unicode MS</vt:lpstr>
      <vt:lpstr>Calibri</vt:lpstr>
      <vt:lpstr>Cambria</vt:lpstr>
      <vt:lpstr>Helvetica</vt:lpstr>
      <vt:lpstr>Times New Roman</vt:lpstr>
      <vt:lpstr>Trebuchet MS</vt:lpstr>
      <vt:lpstr>Wingdings 3</vt:lpstr>
      <vt:lpstr>Facet</vt:lpstr>
      <vt:lpstr>THE CASE OF NIFTY</vt:lpstr>
      <vt:lpstr>INTRODUCTION </vt:lpstr>
      <vt:lpstr>EDA</vt:lpstr>
      <vt:lpstr>Dataset Statistics: </vt:lpstr>
      <vt:lpstr>PowerPoint Presentation</vt:lpstr>
      <vt:lpstr>PowerPoint Presentation</vt:lpstr>
      <vt:lpstr>PowerPoint Presentation</vt:lpstr>
      <vt:lpstr>PREDICTING RESULTS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OF NIFTY</dc:title>
  <dc:creator>Manasa Gopidi</dc:creator>
  <cp:lastModifiedBy>Manasa Gopidi</cp:lastModifiedBy>
  <cp:revision>1</cp:revision>
  <dcterms:created xsi:type="dcterms:W3CDTF">2024-05-03T16:57:41Z</dcterms:created>
  <dcterms:modified xsi:type="dcterms:W3CDTF">2024-05-03T19:26:52Z</dcterms:modified>
</cp:coreProperties>
</file>