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87" r:id="rId7"/>
    <p:sldId id="275" r:id="rId8"/>
    <p:sldId id="261" r:id="rId9"/>
    <p:sldId id="262" r:id="rId10"/>
    <p:sldId id="286" r:id="rId11"/>
    <p:sldId id="264" r:id="rId12"/>
    <p:sldId id="280" r:id="rId13"/>
    <p:sldId id="265"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AF6"/>
    <a:srgbClr val="9CC2E7"/>
    <a:srgbClr val="FBE6D5"/>
    <a:srgbClr val="FFF1CA"/>
    <a:srgbClr val="589B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12" autoAdjust="0"/>
    <p:restoredTop sz="95033" autoAdjust="0"/>
  </p:normalViewPr>
  <p:slideViewPr>
    <p:cSldViewPr snapToGrid="0">
      <p:cViewPr>
        <p:scale>
          <a:sx n="93" d="100"/>
          <a:sy n="93" d="100"/>
        </p:scale>
        <p:origin x="132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CB1602-A7A2-4787-9CC6-53433699A7F6}" type="datetimeFigureOut">
              <a:rPr lang="en-IN" smtClean="0"/>
              <a:pPr/>
              <a:t>12-04-2024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C9FB8E-39F0-42C1-BDAE-9C6E7F1BBF1C}" type="slidenum">
              <a:rPr lang="en-IN" smtClean="0"/>
              <a:pPr/>
              <a:t>‹#›</a:t>
            </a:fld>
            <a:endParaRPr lang="en-IN"/>
          </a:p>
        </p:txBody>
      </p:sp>
    </p:spTree>
    <p:extLst>
      <p:ext uri="{BB962C8B-B14F-4D97-AF65-F5344CB8AC3E}">
        <p14:creationId xmlns:p14="http://schemas.microsoft.com/office/powerpoint/2010/main" val="172947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ab1c07d897b349e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g5ab1c07d897b349e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g5ab1c07d897b349e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625E15B-6759-4D4B-B7B3-9EC53205FC8B}" type="datetimeFigureOut">
              <a:rPr lang="en-US" smtClean="0"/>
              <a:pPr/>
              <a:t>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25E15B-6759-4D4B-B7B3-9EC53205FC8B}" type="datetimeFigureOut">
              <a:rPr lang="en-US" smtClean="0"/>
              <a:pPr/>
              <a:t>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25E15B-6759-4D4B-B7B3-9EC53205FC8B}" type="datetimeFigureOut">
              <a:rPr lang="en-US" smtClean="0"/>
              <a:pPr/>
              <a:t>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625E15B-6759-4D4B-B7B3-9EC53205FC8B}" type="datetimeFigureOut">
              <a:rPr lang="en-US" smtClean="0"/>
              <a:pPr/>
              <a:t>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5E15B-6759-4D4B-B7B3-9EC53205FC8B}" type="datetimeFigureOut">
              <a:rPr lang="en-US" smtClean="0"/>
              <a:pPr/>
              <a:t>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625E15B-6759-4D4B-B7B3-9EC53205FC8B}" type="datetimeFigureOut">
              <a:rPr lang="en-US" smtClean="0"/>
              <a:pPr/>
              <a:t>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625E15B-6759-4D4B-B7B3-9EC53205FC8B}" type="datetimeFigureOut">
              <a:rPr lang="en-US" smtClean="0"/>
              <a:pPr/>
              <a:t>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625E15B-6759-4D4B-B7B3-9EC53205FC8B}" type="datetimeFigureOut">
              <a:rPr lang="en-US" smtClean="0"/>
              <a:pPr/>
              <a:t>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5E15B-6759-4D4B-B7B3-9EC53205FC8B}" type="datetimeFigureOut">
              <a:rPr lang="en-US" smtClean="0"/>
              <a:pPr/>
              <a:t>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5E15B-6759-4D4B-B7B3-9EC53205FC8B}" type="datetimeFigureOut">
              <a:rPr lang="en-US" smtClean="0"/>
              <a:pPr/>
              <a:t>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5E15B-6759-4D4B-B7B3-9EC53205FC8B}" type="datetimeFigureOut">
              <a:rPr lang="en-US" smtClean="0"/>
              <a:pPr/>
              <a:t>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4D4764-E01D-4355-8605-5A780EC124D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5E15B-6759-4D4B-B7B3-9EC53205FC8B}" type="datetimeFigureOut">
              <a:rPr lang="en-US" smtClean="0"/>
              <a:pPr/>
              <a:t>4/12/2024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D4764-E01D-4355-8605-5A780EC124D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96712" y="1988839"/>
            <a:ext cx="8897400" cy="1270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000"/>
              <a:buFont typeface="Times New Roman"/>
              <a:buNone/>
            </a:pPr>
            <a:r>
              <a:rPr lang="en-US" sz="3000" b="1" dirty="0">
                <a:latin typeface="Times New Roman"/>
                <a:ea typeface="Times New Roman"/>
                <a:cs typeface="Times New Roman"/>
                <a:sym typeface="Times New Roman"/>
              </a:rPr>
              <a:t>Blockchain Empowered: Revolutionizing </a:t>
            </a:r>
            <a:r>
              <a:rPr lang="en-US" sz="3000" b="1" dirty="0" err="1">
                <a:latin typeface="Times New Roman"/>
                <a:ea typeface="Times New Roman"/>
                <a:cs typeface="Times New Roman"/>
                <a:sym typeface="Times New Roman"/>
              </a:rPr>
              <a:t>Agro</a:t>
            </a:r>
            <a:r>
              <a:rPr lang="en-US" sz="3000" b="1" dirty="0">
                <a:latin typeface="Times New Roman"/>
                <a:ea typeface="Times New Roman"/>
                <a:cs typeface="Times New Roman"/>
                <a:sym typeface="Times New Roman"/>
              </a:rPr>
              <a:t>-Based Supply Chain Management</a:t>
            </a:r>
            <a:endParaRPr sz="3000" dirty="0">
              <a:latin typeface="Times New Roman"/>
              <a:ea typeface="Times New Roman"/>
              <a:cs typeface="Times New Roman"/>
              <a:sym typeface="Times New Roman"/>
            </a:endParaRPr>
          </a:p>
        </p:txBody>
      </p:sp>
      <p:sp>
        <p:nvSpPr>
          <p:cNvPr id="37" name="Google Shape;37;p1"/>
          <p:cNvSpPr txBox="1">
            <a:spLocks noGrp="1"/>
          </p:cNvSpPr>
          <p:nvPr>
            <p:ph type="body" idx="1"/>
          </p:nvPr>
        </p:nvSpPr>
        <p:spPr>
          <a:xfrm>
            <a:off x="414861" y="3919273"/>
            <a:ext cx="4013100" cy="20259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000"/>
              <a:buNone/>
            </a:pPr>
            <a:r>
              <a:rPr lang="en-US" sz="2000" dirty="0">
                <a:latin typeface="Times New Roman"/>
                <a:ea typeface="Times New Roman"/>
                <a:cs typeface="Times New Roman"/>
                <a:sym typeface="Times New Roman"/>
              </a:rPr>
              <a:t>Guided by</a:t>
            </a:r>
            <a:endParaRPr dirty="0"/>
          </a:p>
          <a:p>
            <a:pPr marL="0" lvl="0" indent="0" algn="l" rtl="0">
              <a:spcBef>
                <a:spcPts val="400"/>
              </a:spcBef>
              <a:spcAft>
                <a:spcPts val="0"/>
              </a:spcAft>
              <a:buClr>
                <a:srgbClr val="000000"/>
              </a:buClr>
              <a:buSzPts val="2000"/>
              <a:buNone/>
            </a:pPr>
            <a:r>
              <a:rPr lang="en-US" sz="2000" b="0" dirty="0">
                <a:solidFill>
                  <a:srgbClr val="000000"/>
                </a:solidFill>
                <a:latin typeface="Times New Roman"/>
                <a:ea typeface="Times New Roman"/>
                <a:cs typeface="Times New Roman"/>
                <a:sym typeface="Times New Roman"/>
              </a:rPr>
              <a:t>Mr. S.CHINNADURAI, </a:t>
            </a:r>
            <a:r>
              <a:rPr lang="en-US" sz="2000" b="0" dirty="0" err="1">
                <a:solidFill>
                  <a:srgbClr val="000000"/>
                </a:solidFill>
                <a:latin typeface="Times New Roman"/>
                <a:ea typeface="Times New Roman"/>
                <a:cs typeface="Times New Roman"/>
                <a:sym typeface="Times New Roman"/>
              </a:rPr>
              <a:t>M.Tech</a:t>
            </a:r>
            <a:r>
              <a:rPr lang="en-US" sz="2000" b="0" dirty="0">
                <a:solidFill>
                  <a:srgbClr val="000000"/>
                </a:solidFill>
                <a:latin typeface="Times New Roman"/>
                <a:ea typeface="Times New Roman"/>
                <a:cs typeface="Times New Roman"/>
                <a:sym typeface="Times New Roman"/>
              </a:rPr>
              <a:t>.,</a:t>
            </a:r>
            <a:endParaRPr dirty="0"/>
          </a:p>
          <a:p>
            <a:pPr marL="0" lvl="0" indent="0" algn="l" rtl="0">
              <a:spcBef>
                <a:spcPts val="400"/>
              </a:spcBef>
              <a:spcAft>
                <a:spcPts val="0"/>
              </a:spcAft>
              <a:buClr>
                <a:srgbClr val="111111"/>
              </a:buClr>
              <a:buSzPts val="2000"/>
              <a:buNone/>
            </a:pPr>
            <a:r>
              <a:rPr lang="en-US" sz="2000" b="0" i="0" dirty="0">
                <a:solidFill>
                  <a:srgbClr val="111111"/>
                </a:solidFill>
                <a:latin typeface="Times New Roman"/>
                <a:ea typeface="Times New Roman"/>
                <a:cs typeface="Times New Roman"/>
                <a:sym typeface="Times New Roman"/>
              </a:rPr>
              <a:t>Assistant Professor </a:t>
            </a:r>
            <a:r>
              <a:rPr lang="en-US" sz="2000" b="0" dirty="0">
                <a:solidFill>
                  <a:srgbClr val="111111"/>
                </a:solidFill>
                <a:latin typeface="Times New Roman"/>
                <a:ea typeface="Times New Roman"/>
                <a:cs typeface="Times New Roman"/>
                <a:sym typeface="Times New Roman"/>
              </a:rPr>
              <a:t>/</a:t>
            </a:r>
            <a:r>
              <a:rPr lang="en-US" sz="2000" b="0" i="0" dirty="0">
                <a:solidFill>
                  <a:srgbClr val="111111"/>
                </a:solidFill>
                <a:latin typeface="Times New Roman"/>
                <a:ea typeface="Times New Roman"/>
                <a:cs typeface="Times New Roman"/>
                <a:sym typeface="Times New Roman"/>
              </a:rPr>
              <a:t> CSE  Dhanalakshmi Srinivasan Engineering College (Autonomous), </a:t>
            </a:r>
            <a:r>
              <a:rPr lang="en-US" sz="2000" b="0" i="0" dirty="0" err="1">
                <a:solidFill>
                  <a:srgbClr val="111111"/>
                </a:solidFill>
                <a:latin typeface="Times New Roman"/>
                <a:ea typeface="Times New Roman"/>
                <a:cs typeface="Times New Roman"/>
                <a:sym typeface="Times New Roman"/>
              </a:rPr>
              <a:t>Perambalur</a:t>
            </a:r>
            <a:r>
              <a:rPr lang="en-US" sz="2000" b="0" dirty="0">
                <a:solidFill>
                  <a:srgbClr val="111111"/>
                </a:solidFill>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p:txBody>
      </p:sp>
      <p:sp>
        <p:nvSpPr>
          <p:cNvPr id="38" name="Google Shape;38;p1"/>
          <p:cNvSpPr txBox="1">
            <a:spLocks noGrp="1"/>
          </p:cNvSpPr>
          <p:nvPr>
            <p:ph type="body" idx="3"/>
          </p:nvPr>
        </p:nvSpPr>
        <p:spPr>
          <a:xfrm>
            <a:off x="4729480" y="3919273"/>
            <a:ext cx="4013100" cy="1808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000"/>
              <a:buNone/>
            </a:pPr>
            <a:r>
              <a:rPr lang="en-US" sz="2000" dirty="0">
                <a:latin typeface="Times New Roman"/>
                <a:ea typeface="Times New Roman"/>
                <a:cs typeface="Times New Roman"/>
                <a:sym typeface="Times New Roman"/>
              </a:rPr>
              <a:t>Presented by</a:t>
            </a:r>
          </a:p>
          <a:p>
            <a:pPr marL="0" lvl="0" indent="0" algn="l" rtl="0">
              <a:spcBef>
                <a:spcPts val="0"/>
              </a:spcBef>
              <a:spcAft>
                <a:spcPts val="0"/>
              </a:spcAft>
              <a:buClr>
                <a:schemeClr val="dk1"/>
              </a:buClr>
              <a:buSzPts val="2000"/>
              <a:buNone/>
            </a:pPr>
            <a:r>
              <a:rPr lang="en-US" sz="2000" b="0" dirty="0">
                <a:latin typeface="Times New Roman"/>
                <a:ea typeface="Times New Roman"/>
                <a:cs typeface="Times New Roman"/>
                <a:sym typeface="Times New Roman"/>
              </a:rPr>
              <a:t>ABINESH  A  - (DSUG20104005)</a:t>
            </a:r>
          </a:p>
          <a:p>
            <a:pPr marL="0" lvl="0" indent="0" algn="l" rtl="0">
              <a:spcBef>
                <a:spcPts val="0"/>
              </a:spcBef>
              <a:spcAft>
                <a:spcPts val="0"/>
              </a:spcAft>
              <a:buClr>
                <a:schemeClr val="dk1"/>
              </a:buClr>
              <a:buSzPts val="2000"/>
              <a:buNone/>
            </a:pPr>
            <a:r>
              <a:rPr lang="en-US" sz="2000" b="0" dirty="0">
                <a:latin typeface="Times New Roman"/>
                <a:ea typeface="Times New Roman"/>
                <a:cs typeface="Times New Roman"/>
                <a:sym typeface="Times New Roman"/>
              </a:rPr>
              <a:t>AJAI S            - (DSUG20104008)</a:t>
            </a:r>
          </a:p>
          <a:p>
            <a:pPr marL="0" lvl="0" indent="0" algn="l" rtl="0">
              <a:spcBef>
                <a:spcPts val="0"/>
              </a:spcBef>
              <a:spcAft>
                <a:spcPts val="0"/>
              </a:spcAft>
              <a:buClr>
                <a:schemeClr val="dk1"/>
              </a:buClr>
              <a:buSzPts val="2000"/>
              <a:buNone/>
            </a:pPr>
            <a:r>
              <a:rPr lang="en-US" sz="2000" b="0" dirty="0">
                <a:latin typeface="Times New Roman"/>
                <a:ea typeface="Times New Roman"/>
                <a:cs typeface="Times New Roman"/>
                <a:sym typeface="Times New Roman"/>
              </a:rPr>
              <a:t>ARAVIND A   - (DSUG20104016)</a:t>
            </a:r>
          </a:p>
          <a:p>
            <a:pPr marL="0" lvl="0" indent="0" algn="l" rtl="0">
              <a:spcBef>
                <a:spcPts val="0"/>
              </a:spcBef>
              <a:spcAft>
                <a:spcPts val="0"/>
              </a:spcAft>
              <a:buClr>
                <a:schemeClr val="dk1"/>
              </a:buClr>
              <a:buSzPts val="2000"/>
              <a:buNone/>
            </a:pPr>
            <a:r>
              <a:rPr lang="en-US" sz="2000" b="0" dirty="0">
                <a:latin typeface="Times New Roman"/>
                <a:ea typeface="Times New Roman"/>
                <a:cs typeface="Times New Roman"/>
                <a:sym typeface="Times New Roman"/>
              </a:rPr>
              <a:t>GOPI G           - (DSUG20104046)</a:t>
            </a:r>
            <a:endParaRPr sz="2000" b="0" dirty="0">
              <a:latin typeface="Times New Roman"/>
              <a:ea typeface="Times New Roman"/>
              <a:cs typeface="Times New Roman"/>
              <a:sym typeface="Times New Roman"/>
            </a:endParaRPr>
          </a:p>
        </p:txBody>
      </p:sp>
      <p:pic>
        <p:nvPicPr>
          <p:cNvPr id="39" name="Google Shape;39;p1"/>
          <p:cNvPicPr preferRelativeResize="0"/>
          <p:nvPr/>
        </p:nvPicPr>
        <p:blipFill rotWithShape="1">
          <a:blip r:embed="rId2">
            <a:alphaModFix/>
          </a:blip>
          <a:srcRect/>
          <a:stretch/>
        </p:blipFill>
        <p:spPr>
          <a:xfrm>
            <a:off x="-5905" y="142354"/>
            <a:ext cx="9000026" cy="15584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4D12-B96E-3D4E-C84F-614AEA558036}"/>
              </a:ext>
            </a:extLst>
          </p:cNvPr>
          <p:cNvSpPr>
            <a:spLocks noGrp="1"/>
          </p:cNvSpPr>
          <p:nvPr>
            <p:ph type="title"/>
          </p:nvPr>
        </p:nvSpPr>
        <p:spPr>
          <a:xfrm>
            <a:off x="457200" y="274638"/>
            <a:ext cx="8229600" cy="727076"/>
          </a:xfrm>
        </p:spPr>
        <p:txBody>
          <a:bodyPr>
            <a:normAutofit fontScale="90000"/>
          </a:bodyPr>
          <a:lstStyle/>
          <a:p>
            <a:r>
              <a:rPr lang="en-US" sz="4400" b="1" dirty="0">
                <a:latin typeface="Times New Roman" panose="02020603050405020304" pitchFamily="18" charset="0"/>
                <a:ea typeface="Times New Roman"/>
                <a:cs typeface="Times New Roman" panose="02020603050405020304" pitchFamily="18" charset="0"/>
                <a:sym typeface="Times New Roman"/>
              </a:rPr>
              <a:t>ARCHIECTURE DIAGRAM</a:t>
            </a:r>
            <a:br>
              <a:rPr lang="en-IN" sz="4400" dirty="0"/>
            </a:br>
            <a:endParaRPr lang="en-IN" dirty="0"/>
          </a:p>
        </p:txBody>
      </p:sp>
      <p:pic>
        <p:nvPicPr>
          <p:cNvPr id="5" name="Picture 4">
            <a:extLst>
              <a:ext uri="{FF2B5EF4-FFF2-40B4-BE49-F238E27FC236}">
                <a16:creationId xmlns:a16="http://schemas.microsoft.com/office/drawing/2014/main" id="{40F365F0-9F51-717F-A8E5-42A109B83A61}"/>
              </a:ext>
            </a:extLst>
          </p:cNvPr>
          <p:cNvPicPr>
            <a:picLocks noChangeAspect="1"/>
          </p:cNvPicPr>
          <p:nvPr/>
        </p:nvPicPr>
        <p:blipFill>
          <a:blip r:embed="rId2"/>
          <a:stretch>
            <a:fillRect/>
          </a:stretch>
        </p:blipFill>
        <p:spPr>
          <a:xfrm>
            <a:off x="768120" y="731837"/>
            <a:ext cx="8042504" cy="6120257"/>
          </a:xfrm>
          <a:prstGeom prst="rect">
            <a:avLst/>
          </a:prstGeom>
        </p:spPr>
      </p:pic>
      <p:cxnSp>
        <p:nvCxnSpPr>
          <p:cNvPr id="6" name="Straight Arrow Connector 5">
            <a:extLst>
              <a:ext uri="{FF2B5EF4-FFF2-40B4-BE49-F238E27FC236}">
                <a16:creationId xmlns:a16="http://schemas.microsoft.com/office/drawing/2014/main" id="{9E7F6C16-C0D5-4623-B31B-4D14F2415156}"/>
              </a:ext>
            </a:extLst>
          </p:cNvPr>
          <p:cNvCxnSpPr/>
          <p:nvPr/>
        </p:nvCxnSpPr>
        <p:spPr>
          <a:xfrm>
            <a:off x="6927574" y="1620078"/>
            <a:ext cx="735496" cy="506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050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a:spLocks noGrp="1"/>
          </p:cNvSpPr>
          <p:nvPr>
            <p:ph type="ctrTitle"/>
          </p:nvPr>
        </p:nvSpPr>
        <p:spPr>
          <a:xfrm>
            <a:off x="260350" y="198325"/>
            <a:ext cx="8540700" cy="101512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CONCLUSION</a:t>
            </a:r>
            <a:endParaRPr b="1" dirty="0">
              <a:latin typeface="Times New Roman"/>
              <a:ea typeface="Times New Roman"/>
              <a:cs typeface="Times New Roman"/>
              <a:sym typeface="Times New Roman"/>
            </a:endParaRPr>
          </a:p>
        </p:txBody>
      </p:sp>
      <p:sp>
        <p:nvSpPr>
          <p:cNvPr id="56" name="Google Shape;56;p4"/>
          <p:cNvSpPr txBox="1">
            <a:spLocks noGrp="1"/>
          </p:cNvSpPr>
          <p:nvPr>
            <p:ph type="subTitle" idx="1"/>
          </p:nvPr>
        </p:nvSpPr>
        <p:spPr>
          <a:xfrm>
            <a:off x="260350" y="1035170"/>
            <a:ext cx="8540700" cy="5327580"/>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buFont typeface="Arial" panose="020B0604020202020204" pitchFamily="34" charset="0"/>
              <a:buChar char="•"/>
            </a:pPr>
            <a:r>
              <a:rPr lang="en-GB" sz="1700" dirty="0">
                <a:solidFill>
                  <a:schemeClr val="tx1"/>
                </a:solidFill>
                <a:latin typeface="Times New Roman" panose="02020603050405020304" pitchFamily="18" charset="0"/>
                <a:cs typeface="Times New Roman" panose="02020603050405020304" pitchFamily="18" charset="0"/>
              </a:rPr>
              <a:t>In conclusion, the integration of blockchain technology into agriculture-based supply chain management presents a transformative solution marked by transparency, security, and efficiency. </a:t>
            </a:r>
          </a:p>
          <a:p>
            <a:pPr marL="342900" indent="-342900" algn="just">
              <a:lnSpc>
                <a:spcPct val="150000"/>
              </a:lnSpc>
              <a:buFont typeface="Arial" panose="020B0604020202020204" pitchFamily="34" charset="0"/>
              <a:buChar char="•"/>
            </a:pPr>
            <a:r>
              <a:rPr lang="en-GB" sz="1700" dirty="0">
                <a:solidFill>
                  <a:schemeClr val="tx1"/>
                </a:solidFill>
                <a:latin typeface="Times New Roman" panose="02020603050405020304" pitchFamily="18" charset="0"/>
                <a:cs typeface="Times New Roman" panose="02020603050405020304" pitchFamily="18" charset="0"/>
              </a:rPr>
              <a:t>The decentralized and tamper-resistant nature of blockchain, the system ensures the trustworthy recording of agricultural data, fostering transparency throughout the supply chain. </a:t>
            </a:r>
          </a:p>
          <a:p>
            <a:pPr marL="342900" indent="-342900" algn="just">
              <a:lnSpc>
                <a:spcPct val="150000"/>
              </a:lnSpc>
              <a:buFont typeface="Arial" panose="020B0604020202020204" pitchFamily="34" charset="0"/>
              <a:buChar char="•"/>
            </a:pPr>
            <a:r>
              <a:rPr lang="en-GB" sz="1700" dirty="0">
                <a:solidFill>
                  <a:schemeClr val="tx1"/>
                </a:solidFill>
                <a:latin typeface="Times New Roman" panose="02020603050405020304" pitchFamily="18" charset="0"/>
                <a:cs typeface="Times New Roman" panose="02020603050405020304" pitchFamily="18" charset="0"/>
              </a:rPr>
              <a:t>With the added benefits of enhanced security, automated processes through smart contracts, and reduced risk of fraud, this innovative approach not only strengthens the integrity of the agricultural supply chain but also paves the way for a sustainable and technologically advanced future in agriculture.</a:t>
            </a:r>
          </a:p>
          <a:p>
            <a:pPr marL="342900" indent="-342900" algn="just">
              <a:lnSpc>
                <a:spcPct val="150000"/>
              </a:lnSpc>
              <a:buFont typeface="Arial" panose="020B0604020202020204" pitchFamily="34" charset="0"/>
              <a:buChar char="•"/>
            </a:pPr>
            <a:r>
              <a:rPr lang="en-GB" sz="1700" dirty="0">
                <a:solidFill>
                  <a:schemeClr val="tx1"/>
                </a:solidFill>
                <a:latin typeface="Times New Roman" panose="02020603050405020304" pitchFamily="18" charset="0"/>
                <a:cs typeface="Times New Roman" panose="02020603050405020304" pitchFamily="18" charset="0"/>
              </a:rPr>
              <a:t> The adoption of blockchain stands poised to revolutionize how stakeholders engage in and benefit from the agricultural ecosystem, marking a significant leap towards a more resilient and efficient industry.</a:t>
            </a:r>
            <a:endParaRPr lang="en-IN" sz="1700" dirty="0">
              <a:solidFill>
                <a:schemeClr val="tx1"/>
              </a:solidFill>
              <a:latin typeface="Times New Roman" panose="02020603050405020304" pitchFamily="18" charset="0"/>
              <a:cs typeface="Times New Roman" panose="02020603050405020304" pitchFamily="18" charset="0"/>
            </a:endParaRPr>
          </a:p>
          <a:p>
            <a:pPr marL="342900" lvl="0" indent="-342900" algn="just" rtl="0">
              <a:lnSpc>
                <a:spcPct val="150000"/>
              </a:lnSpc>
              <a:spcBef>
                <a:spcPts val="640"/>
              </a:spcBef>
              <a:spcAft>
                <a:spcPts val="0"/>
              </a:spcAft>
              <a:buFont typeface="Arial" panose="020B0604020202020204" pitchFamily="34" charset="0"/>
              <a:buChar char="•"/>
            </a:pPr>
            <a:endParaRPr lang="en-US" sz="17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0680-CD98-FC14-48F9-1103E63392B0}"/>
              </a:ext>
            </a:extLst>
          </p:cNvPr>
          <p:cNvSpPr>
            <a:spLocks noGrp="1"/>
          </p:cNvSpPr>
          <p:nvPr>
            <p:ph type="title"/>
          </p:nvPr>
        </p:nvSpPr>
        <p:spPr>
          <a:xfrm>
            <a:off x="457200" y="274638"/>
            <a:ext cx="8229600" cy="1036002"/>
          </a:xfrm>
        </p:spPr>
        <p:txBody>
          <a:bodyPr/>
          <a:lstStyle/>
          <a:p>
            <a:r>
              <a:rPr lang="en-IN"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F5771AD6-AD6B-DAE6-DB8A-36C07B288A22}"/>
              </a:ext>
            </a:extLst>
          </p:cNvPr>
          <p:cNvSpPr>
            <a:spLocks noGrp="1"/>
          </p:cNvSpPr>
          <p:nvPr>
            <p:ph idx="1"/>
          </p:nvPr>
        </p:nvSpPr>
        <p:spPr/>
        <p:txBody>
          <a:bodyPr>
            <a:normAutofit/>
          </a:bodyPr>
          <a:lstStyle/>
          <a:p>
            <a:pPr algn="just">
              <a:lnSpc>
                <a:spcPct val="150000"/>
              </a:lnSpc>
            </a:pPr>
            <a:r>
              <a:rPr lang="en-US" sz="1900" b="0" i="0" dirty="0">
                <a:solidFill>
                  <a:srgbClr val="111111"/>
                </a:solidFill>
                <a:effectLst/>
                <a:latin typeface="Times New Roman" panose="02020603050405020304" pitchFamily="18" charset="0"/>
                <a:cs typeface="Times New Roman" panose="02020603050405020304" pitchFamily="18" charset="0"/>
              </a:rPr>
              <a:t>Implementation of digital technologies, including the Internet of Things (IoT), big-data analytics, artificial intelligence (AI), and related information and communications technologies (ICT), are key enablers in modern industries.</a:t>
            </a:r>
          </a:p>
          <a:p>
            <a:pPr algn="just">
              <a:lnSpc>
                <a:spcPct val="150000"/>
              </a:lnSpc>
            </a:pPr>
            <a:r>
              <a:rPr lang="en-US" sz="1900" b="0" i="0" dirty="0">
                <a:solidFill>
                  <a:srgbClr val="111111"/>
                </a:solidFill>
                <a:effectLst/>
                <a:latin typeface="Times New Roman" panose="02020603050405020304" pitchFamily="18" charset="0"/>
                <a:cs typeface="Times New Roman" panose="02020603050405020304" pitchFamily="18" charset="0"/>
              </a:rPr>
              <a:t> They provide valuable insights, enhance decision-making, improve operational efficiency, and facilitate communication and information sharing, thereby revolutionizing various sectors, including the </a:t>
            </a:r>
            <a:r>
              <a:rPr lang="en-US" sz="1900" b="0" i="0" dirty="0" err="1">
                <a:solidFill>
                  <a:srgbClr val="111111"/>
                </a:solidFill>
                <a:effectLst/>
                <a:latin typeface="Times New Roman" panose="02020603050405020304" pitchFamily="18" charset="0"/>
                <a:cs typeface="Times New Roman" panose="02020603050405020304" pitchFamily="18" charset="0"/>
              </a:rPr>
              <a:t>agro</a:t>
            </a:r>
            <a:r>
              <a:rPr lang="en-US" sz="1900" b="0" i="0" dirty="0">
                <a:solidFill>
                  <a:srgbClr val="111111"/>
                </a:solidFill>
                <a:effectLst/>
                <a:latin typeface="Times New Roman" panose="02020603050405020304" pitchFamily="18" charset="0"/>
                <a:cs typeface="Times New Roman" panose="02020603050405020304" pitchFamily="18" charset="0"/>
              </a:rPr>
              <a:t> supply chain management.</a:t>
            </a:r>
          </a:p>
          <a:p>
            <a:pPr algn="just">
              <a:lnSpc>
                <a:spcPct val="150000"/>
              </a:lnSpc>
            </a:pPr>
            <a:r>
              <a:rPr lang="en-US" sz="1900" b="0" i="0" dirty="0">
                <a:solidFill>
                  <a:srgbClr val="111111"/>
                </a:solidFill>
                <a:effectLst/>
                <a:latin typeface="Times New Roman" panose="02020603050405020304" pitchFamily="18" charset="0"/>
                <a:cs typeface="Times New Roman" panose="02020603050405020304" pitchFamily="18" charset="0"/>
              </a:rPr>
              <a:t> These technologies, when integrated with blockchain, can make the supply chain more efficient, transparent, and resilient.</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567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8A24D-E2D9-6C81-7F77-302B0AD1B75D}"/>
              </a:ext>
            </a:extLst>
          </p:cNvPr>
          <p:cNvSpPr>
            <a:spLocks noGrp="1"/>
          </p:cNvSpPr>
          <p:nvPr>
            <p:ph idx="1"/>
          </p:nvPr>
        </p:nvSpPr>
        <p:spPr>
          <a:xfrm>
            <a:off x="457200" y="2348880"/>
            <a:ext cx="8229600" cy="3777283"/>
          </a:xfrm>
        </p:spPr>
        <p:txBody>
          <a:bodyPr>
            <a:normAutofit/>
          </a:bodyPr>
          <a:lstStyle/>
          <a:p>
            <a:pPr marL="0" indent="0" algn="ctr">
              <a:buNone/>
            </a:pPr>
            <a:r>
              <a:rPr lang="en-IN" sz="4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13820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2"/>
          <p:cNvSpPr txBox="1">
            <a:spLocks noGrp="1"/>
          </p:cNvSpPr>
          <p:nvPr>
            <p:ph type="title"/>
          </p:nvPr>
        </p:nvSpPr>
        <p:spPr>
          <a:xfrm>
            <a:off x="457200" y="71414"/>
            <a:ext cx="8229600" cy="654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ABSTRACT </a:t>
            </a:r>
            <a:endParaRPr sz="3600" b="1">
              <a:latin typeface="Times New Roman"/>
              <a:ea typeface="Times New Roman"/>
              <a:cs typeface="Times New Roman"/>
              <a:sym typeface="Times New Roman"/>
            </a:endParaRPr>
          </a:p>
        </p:txBody>
      </p:sp>
      <p:sp>
        <p:nvSpPr>
          <p:cNvPr id="27" name="Google Shape;27;p2"/>
          <p:cNvSpPr txBox="1">
            <a:spLocks noGrp="1"/>
          </p:cNvSpPr>
          <p:nvPr>
            <p:ph type="body" idx="1"/>
          </p:nvPr>
        </p:nvSpPr>
        <p:spPr>
          <a:xfrm>
            <a:off x="182880" y="1102200"/>
            <a:ext cx="8503920" cy="5755800"/>
          </a:xfrm>
          <a:prstGeom prst="rect">
            <a:avLst/>
          </a:prstGeom>
          <a:noFill/>
          <a:ln>
            <a:noFill/>
          </a:ln>
        </p:spPr>
        <p:txBody>
          <a:bodyPr spcFirstLastPara="1" wrap="square" lIns="91425" tIns="45700" rIns="91425" bIns="45700" anchor="t" anchorCtr="0">
            <a:normAutofit/>
          </a:bodyPr>
          <a:lstStyle/>
          <a:p>
            <a:pPr marL="342900" lvl="0" indent="0" algn="just" rtl="0">
              <a:lnSpc>
                <a:spcPct val="150000"/>
              </a:lnSpc>
              <a:spcBef>
                <a:spcPts val="0"/>
              </a:spcBef>
              <a:spcAft>
                <a:spcPts val="0"/>
              </a:spcAft>
              <a:buNone/>
            </a:pPr>
            <a:r>
              <a:rPr lang="en-US" sz="2000" dirty="0">
                <a:latin typeface="Times New Roman"/>
                <a:ea typeface="Times New Roman"/>
                <a:cs typeface="Times New Roman"/>
                <a:sym typeface="Times New Roman"/>
              </a:rPr>
              <a:t>Agriculture, which provides jobs to 70% of rural India, faces supply chain inefficiencies causing losses up to 5.99% in cereals and 60% yield losses for farmers. Current supply chains often suffer from a lack of visibility, with only 6% of businesses .Inefficient processes and potential delays in order completion can lead to customer dissatisfaction and losses. Blockchain allows all stakeholders to access and verify the movement of goods, enhancing customer trust and satisfaction. Blockchain optimizes inventory management and logistics, reducing waste and increasing productivity, leading to cost savings.</a:t>
            </a:r>
            <a:endParaRPr sz="20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a:bodyPr>
          <a:lstStyle/>
          <a:p>
            <a:r>
              <a:rPr lang="en-US" sz="3600" b="1" dirty="0">
                <a:latin typeface="Times New Roman" pitchFamily="18" charset="0"/>
                <a:cs typeface="Times New Roman" pitchFamily="18" charset="0"/>
              </a:rPr>
              <a:t>OBJECTIVE</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91264" cy="4305090"/>
          </a:xfrm>
        </p:spPr>
        <p:txBody>
          <a:bodyPr>
            <a:normAutofit/>
          </a:bodyPr>
          <a:lstStyle/>
          <a:p>
            <a:pPr algn="just">
              <a:lnSpc>
                <a:spcPct val="150000"/>
              </a:lnSpc>
            </a:pPr>
            <a:r>
              <a:rPr lang="en-US" sz="2000" dirty="0">
                <a:latin typeface="Times New Roman" pitchFamily="18" charset="0"/>
                <a:cs typeface="Times New Roman" pitchFamily="18" charset="0"/>
              </a:rPr>
              <a:t>The main objective of this project is to harness the power of blockchain technology to transform India’s agricultural supply chain, with the aim of reducing inefficiencies, decreasing losses, boosting farmers’ income, and enhancing the consumer experience.</a:t>
            </a:r>
            <a:endParaRPr lang="en-IN"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457200" y="71414"/>
            <a:ext cx="8229600" cy="654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EXISTING SYSTEM </a:t>
            </a:r>
            <a:endParaRPr sz="3600" b="1">
              <a:latin typeface="Times New Roman"/>
              <a:ea typeface="Times New Roman"/>
              <a:cs typeface="Times New Roman"/>
              <a:sym typeface="Times New Roman"/>
            </a:endParaRPr>
          </a:p>
        </p:txBody>
      </p:sp>
      <p:sp>
        <p:nvSpPr>
          <p:cNvPr id="30" name="Google Shape;30;p3"/>
          <p:cNvSpPr txBox="1">
            <a:spLocks noGrp="1"/>
          </p:cNvSpPr>
          <p:nvPr>
            <p:ph type="body" idx="1"/>
          </p:nvPr>
        </p:nvSpPr>
        <p:spPr>
          <a:xfrm>
            <a:off x="457200" y="987400"/>
            <a:ext cx="8258100" cy="55734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In the existing manual supply chain system for product sales, the process typically involves multiple intermediaries and manual record-keeping. Farmers or producers sell their products to middlemen or wholesalers, who in turn sell to retailers, and finally, the products reach the end consumers. </a:t>
            </a:r>
          </a:p>
          <a:p>
            <a:pPr marL="342900" lvl="0" indent="-342900" algn="just" rtl="0">
              <a:lnSpc>
                <a:spcPct val="15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Each step of this process relies heavily on paperwork, phone calls, and physical inspections to track products, negotiate prices, and facilitate transactions. This manual method is prone to errors, delays, and inefficiencies, leading to challenges such as lack of transparency, difficulty in tracing product origins, and increased risk of fraud or mismanagement. </a:t>
            </a:r>
          </a:p>
          <a:p>
            <a:pPr marL="342900" lvl="0" indent="-342900" algn="just" rtl="0">
              <a:lnSpc>
                <a:spcPct val="15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In this is RFID technology  based agricultural products traceability scheme  has been implemented . </a:t>
            </a:r>
          </a:p>
          <a:p>
            <a:pPr marL="342900" lvl="0" indent="-342900" algn="just" rtl="0">
              <a:lnSpc>
                <a:spcPct val="15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QR based  scheme has been implemented for product traceability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a:bodyPr>
          <a:lstStyle/>
          <a:p>
            <a:r>
              <a:rPr lang="en-US" sz="3600" b="1" dirty="0">
                <a:latin typeface="Times New Roman" pitchFamily="18" charset="0"/>
                <a:cs typeface="Times New Roman" pitchFamily="18" charset="0"/>
              </a:rPr>
              <a:t>DISADVANTAGES </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329642" cy="5400600"/>
          </a:xfrm>
        </p:spPr>
        <p:txBody>
          <a:bodyPr>
            <a:normAutofit/>
          </a:bodyPr>
          <a:lstStyle/>
          <a:p>
            <a:pPr lvl="0" algn="just">
              <a:lnSpc>
                <a:spcPct val="160000"/>
              </a:lnSpc>
              <a:buNone/>
            </a:pPr>
            <a:endParaRPr lang="en-IN" sz="2000" dirty="0">
              <a:latin typeface="Times New Roman" pitchFamily="18" charset="0"/>
              <a:cs typeface="Times New Roman"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Less secure </a:t>
            </a:r>
          </a:p>
          <a:p>
            <a:pPr>
              <a:lnSpc>
                <a:spcPct val="150000"/>
              </a:lnSpc>
            </a:pPr>
            <a:r>
              <a:rPr lang="en-US" sz="2000" dirty="0">
                <a:latin typeface="Times New Roman" panose="02020603050405020304" pitchFamily="18" charset="0"/>
                <a:cs typeface="Times New Roman" panose="02020603050405020304" pitchFamily="18" charset="0"/>
              </a:rPr>
              <a:t>High maintainable cost</a:t>
            </a:r>
          </a:p>
          <a:p>
            <a:pPr>
              <a:lnSpc>
                <a:spcPct val="150000"/>
              </a:lnSpc>
            </a:pPr>
            <a:r>
              <a:rPr lang="en-US" sz="2000" dirty="0">
                <a:latin typeface="Times New Roman" panose="02020603050405020304" pitchFamily="18" charset="0"/>
                <a:cs typeface="Times New Roman" panose="02020603050405020304" pitchFamily="18" charset="0"/>
              </a:rPr>
              <a:t>High trac</a:t>
            </a:r>
            <a:r>
              <a:rPr lang="en-IN" sz="2000" dirty="0">
                <a:latin typeface="Times New Roman" pitchFamily="18" charset="0"/>
                <a:cs typeface="Times New Roman" pitchFamily="18" charset="0"/>
              </a:rPr>
              <a:t>e</a:t>
            </a:r>
            <a:r>
              <a:rPr lang="en-US" sz="2000" dirty="0">
                <a:latin typeface="Times New Roman" panose="02020603050405020304" pitchFamily="18" charset="0"/>
                <a:cs typeface="Times New Roman" panose="02020603050405020304" pitchFamily="18" charset="0"/>
              </a:rPr>
              <a:t>ability cost.</a:t>
            </a:r>
          </a:p>
          <a:p>
            <a:pPr>
              <a:lnSpc>
                <a:spcPct val="150000"/>
              </a:lnSpc>
            </a:pPr>
            <a:r>
              <a:rPr lang="en-GB" sz="2000" dirty="0">
                <a:latin typeface="Times New Roman" panose="02020603050405020304" pitchFamily="18" charset="0"/>
                <a:cs typeface="Times New Roman" panose="02020603050405020304" pitchFamily="18" charset="0"/>
              </a:rPr>
              <a:t>Increased risk of fraud</a:t>
            </a:r>
            <a:endParaRPr lang="en-US" sz="2000" dirty="0">
              <a:latin typeface="Times New Roman" panose="02020603050405020304" pitchFamily="18" charset="0"/>
              <a:cs typeface="Times New Roman" panose="02020603050405020304" pitchFamily="18" charset="0"/>
            </a:endParaRPr>
          </a:p>
          <a:p>
            <a:pPr algn="just">
              <a:lnSpc>
                <a:spcPct val="160000"/>
              </a:lnSpc>
            </a:pP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F658-FEF8-3F5F-7B90-164C24AFC919}"/>
              </a:ext>
            </a:extLst>
          </p:cNvPr>
          <p:cNvSpPr>
            <a:spLocks noGrp="1"/>
          </p:cNvSpPr>
          <p:nvPr>
            <p:ph type="title"/>
          </p:nvPr>
        </p:nvSpPr>
        <p:spPr>
          <a:xfrm>
            <a:off x="457200" y="1264596"/>
            <a:ext cx="8229600" cy="4202349"/>
          </a:xfrm>
        </p:spPr>
        <p:txBody>
          <a:bodyPr/>
          <a:lstStyle/>
          <a:p>
            <a:r>
              <a:rPr lang="en-IN" sz="4400" b="1" kern="100" dirty="0">
                <a:solidFill>
                  <a:srgbClr val="000000"/>
                </a:solidFill>
                <a:latin typeface="Times New Roman" panose="02020603050405020304" pitchFamily="18" charset="0"/>
                <a:ea typeface="Times New Roman" panose="02020603050405020304" pitchFamily="18" charset="0"/>
              </a:rPr>
              <a:t>L</a:t>
            </a:r>
            <a:r>
              <a:rPr lang="en-IN" sz="4400" b="1" kern="100" dirty="0">
                <a:solidFill>
                  <a:srgbClr val="000000"/>
                </a:solidFill>
                <a:effectLst/>
                <a:latin typeface="Times New Roman" panose="02020603050405020304" pitchFamily="18" charset="0"/>
                <a:ea typeface="Times New Roman" panose="02020603050405020304" pitchFamily="18" charset="0"/>
              </a:rPr>
              <a:t>ITERATURE SURVEY</a:t>
            </a:r>
            <a:endParaRPr lang="en-IN" dirty="0"/>
          </a:p>
        </p:txBody>
      </p:sp>
    </p:spTree>
    <p:extLst>
      <p:ext uri="{BB962C8B-B14F-4D97-AF65-F5344CB8AC3E}">
        <p14:creationId xmlns:p14="http://schemas.microsoft.com/office/powerpoint/2010/main" val="202915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C0EC43-A98A-8A6F-D891-0730B7613AE9}"/>
              </a:ext>
            </a:extLst>
          </p:cNvPr>
          <p:cNvGraphicFramePr>
            <a:graphicFrameLocks noGrp="1"/>
          </p:cNvGraphicFramePr>
          <p:nvPr>
            <p:ph idx="1"/>
            <p:extLst>
              <p:ext uri="{D42A27DB-BD31-4B8C-83A1-F6EECF244321}">
                <p14:modId xmlns:p14="http://schemas.microsoft.com/office/powerpoint/2010/main" val="2068316819"/>
              </p:ext>
            </p:extLst>
          </p:nvPr>
        </p:nvGraphicFramePr>
        <p:xfrm>
          <a:off x="139147" y="99390"/>
          <a:ext cx="8875642" cy="6687740"/>
        </p:xfrm>
        <a:graphic>
          <a:graphicData uri="http://schemas.openxmlformats.org/drawingml/2006/table">
            <a:tbl>
              <a:tblPr firstRow="1" firstCol="1" bandRow="1">
                <a:tableStyleId>{5C22544A-7EE6-4342-B048-85BDC9FD1C3A}</a:tableStyleId>
              </a:tblPr>
              <a:tblGrid>
                <a:gridCol w="539612">
                  <a:extLst>
                    <a:ext uri="{9D8B030D-6E8A-4147-A177-3AD203B41FA5}">
                      <a16:colId xmlns:a16="http://schemas.microsoft.com/office/drawing/2014/main" val="157659774"/>
                    </a:ext>
                  </a:extLst>
                </a:gridCol>
                <a:gridCol w="1856483">
                  <a:extLst>
                    <a:ext uri="{9D8B030D-6E8A-4147-A177-3AD203B41FA5}">
                      <a16:colId xmlns:a16="http://schemas.microsoft.com/office/drawing/2014/main" val="1401545756"/>
                    </a:ext>
                  </a:extLst>
                </a:gridCol>
                <a:gridCol w="1877417">
                  <a:extLst>
                    <a:ext uri="{9D8B030D-6E8A-4147-A177-3AD203B41FA5}">
                      <a16:colId xmlns:a16="http://schemas.microsoft.com/office/drawing/2014/main" val="2910858041"/>
                    </a:ext>
                  </a:extLst>
                </a:gridCol>
                <a:gridCol w="2238793">
                  <a:extLst>
                    <a:ext uri="{9D8B030D-6E8A-4147-A177-3AD203B41FA5}">
                      <a16:colId xmlns:a16="http://schemas.microsoft.com/office/drawing/2014/main" val="2889109460"/>
                    </a:ext>
                  </a:extLst>
                </a:gridCol>
                <a:gridCol w="2363337">
                  <a:extLst>
                    <a:ext uri="{9D8B030D-6E8A-4147-A177-3AD203B41FA5}">
                      <a16:colId xmlns:a16="http://schemas.microsoft.com/office/drawing/2014/main" val="3026936069"/>
                    </a:ext>
                  </a:extLst>
                </a:gridCol>
              </a:tblGrid>
              <a:tr h="264782">
                <a:tc>
                  <a:txBody>
                    <a:bodyPr/>
                    <a:lstStyle/>
                    <a:p>
                      <a:pPr marL="6350" marR="1905" indent="-6350" algn="just">
                        <a:lnSpc>
                          <a:spcPct val="111000"/>
                        </a:lnSpc>
                        <a:spcBef>
                          <a:spcPts val="600"/>
                        </a:spcBef>
                        <a:spcAft>
                          <a:spcPts val="600"/>
                        </a:spcAft>
                      </a:pPr>
                      <a:r>
                        <a:rPr lang="en-IN" sz="1100" kern="100" dirty="0" err="1">
                          <a:solidFill>
                            <a:schemeClr val="tx1"/>
                          </a:solidFill>
                          <a:effectLst/>
                          <a:latin typeface="Times New Roman" panose="02020603050405020304" pitchFamily="18" charset="0"/>
                          <a:cs typeface="Times New Roman" panose="02020603050405020304" pitchFamily="18" charset="0"/>
                        </a:rPr>
                        <a:t>S.No</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TITLE</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AUTHORS NAME &amp;YEAR</a:t>
                      </a: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METHODOLOGY</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LIMITATIONS</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4192306"/>
                  </a:ext>
                </a:extLst>
              </a:tr>
              <a:tr h="1178888">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1 </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Blockchain in the Electronics Industry for Supply Chain Management: A Survey</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4135" marR="1905" indent="-6350" algn="just">
                        <a:lnSpc>
                          <a:spcPct val="107000"/>
                        </a:lnSpc>
                        <a:spcBef>
                          <a:spcPts val="600"/>
                        </a:spcBef>
                        <a:spcAft>
                          <a:spcPts val="6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Shruti Jadon,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Anagha</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Rao,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Thanushree</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Netra Jagadish, and Prasad B.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Honnavalli</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- 2024</a:t>
                      </a:r>
                    </a:p>
                  </a:txBody>
                  <a:tcPr marL="2540" marR="5715" marT="1905" marB="3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The implementation of blockchain technology and smart contracts to provide a decentralized and secure architecture for supply chain management in the electronics industry</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This method may not be able to handle complex or dynamic scenarios that require human intervention or judgment.</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258528"/>
                  </a:ext>
                </a:extLst>
              </a:tr>
              <a:tr h="1180594">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2 </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Securing Sensing in Supply Chains: Opportunities, Building Blocks, and Designs</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4135" marR="1905" indent="-3175" algn="just">
                        <a:lnSpc>
                          <a:spcPct val="107000"/>
                        </a:lnSpc>
                        <a:spcBef>
                          <a:spcPts val="600"/>
                        </a:spcBef>
                        <a:spcAft>
                          <a:spcPts val="6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Pennekamp</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Fritz Alder, Lennart Bader, Gianluca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Scopelliti</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Klaus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Wehrle</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Jan Tobias Mühlberg-2024</a:t>
                      </a:r>
                    </a:p>
                  </a:txBody>
                  <a:tcPr marL="2540" marR="5715" marT="1905" marB="3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The framework for securing supply chains consists of four components: secure sensing, data storage, data sharing, and data processing. It explores four scenarios for end-to-end security in IoT-based supply chains.</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The methodology may face issues in complex supply chains, challenges in trust management among actors, and potential performance and cost limitations, especially with blockchain-based solutions.</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7503433"/>
                  </a:ext>
                </a:extLst>
              </a:tr>
              <a:tr h="1180594">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3 </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Blockchain Technology to Support Agri-Food Supply Chains: A Comprehensive Review</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4135" marR="1905" indent="-6350" algn="just">
                        <a:lnSpc>
                          <a:spcPct val="107000"/>
                        </a:lnSpc>
                        <a:spcBef>
                          <a:spcPts val="600"/>
                        </a:spcBef>
                        <a:spcAft>
                          <a:spcPts val="6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Marco Fiore and Marina Mongiello-2023 </a:t>
                      </a:r>
                    </a:p>
                  </a:txBody>
                  <a:tcPr marL="2540" marR="5715" marT="1905" marB="3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The paper uses a systematic literature network analysis (SLNA) to review blockchain technology’s application in agri-food supply chains. It explores the use of blockchain for traceability, transparency, and trust</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The challenges including policy and regulations, scalability, less skilled human resources, high investment, interoperability, lack of training for industries and stakeholders, and absence of developer tools.</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530710"/>
                  </a:ext>
                </a:extLst>
              </a:tr>
              <a:tr h="1467792">
                <a:tc>
                  <a:txBody>
                    <a:bodyPr/>
                    <a:lstStyle/>
                    <a:p>
                      <a:pPr marL="6350" marR="1905" indent="-6350" algn="just">
                        <a:lnSpc>
                          <a:spcPct val="111000"/>
                        </a:lnSpc>
                        <a:spcBef>
                          <a:spcPts val="600"/>
                        </a:spcBef>
                        <a:spcAft>
                          <a:spcPts val="600"/>
                        </a:spcAft>
                      </a:pPr>
                      <a:r>
                        <a:rPr lang="en-IN" sz="1100" kern="100">
                          <a:solidFill>
                            <a:schemeClr val="tx1"/>
                          </a:solidFill>
                          <a:effectLst/>
                          <a:latin typeface="Times New Roman" panose="02020603050405020304" pitchFamily="18" charset="0"/>
                          <a:cs typeface="Times New Roman" panose="02020603050405020304" pitchFamily="18" charset="0"/>
                        </a:rPr>
                        <a:t>4 </a:t>
                      </a:r>
                      <a:endParaRPr lang="en-IN" sz="11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Blockchain and Smart Contracts for Telecommunications: Requirements vs. Cost Analysis </a:t>
                      </a:r>
                    </a:p>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 </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55245" marR="437515" indent="-6350" algn="just">
                        <a:lnSpc>
                          <a:spcPct val="107000"/>
                        </a:lnSpc>
                        <a:spcBef>
                          <a:spcPts val="600"/>
                        </a:spcBef>
                        <a:spcAft>
                          <a:spcPts val="6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Nima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Afraz</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Francesc</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Wilhelmi</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Hamed Ahmadi, and Marco Ruffin-2023</a:t>
                      </a:r>
                    </a:p>
                  </a:txBody>
                  <a:tcPr marL="2540" marR="5715" marT="1905" marB="3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The paper uses blockchain technology and smart contracts for telecommunications networks. It employs cost analysis and performance evaluation methodologies to study two use cases: 5G slice brokering and federated learning</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cs typeface="Times New Roman" panose="02020603050405020304" pitchFamily="18" charset="0"/>
                        </a:rPr>
                        <a:t>The main limitation is the need for more resources for high-throughput use cases. Also, factors like cost, performance, and scalability of blockchain infrastructure deployment are often not adequately considered.</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3111251"/>
                  </a:ext>
                </a:extLst>
              </a:tr>
              <a:tr h="1356751">
                <a:tc>
                  <a:txBody>
                    <a:bodyPr/>
                    <a:lstStyle/>
                    <a:p>
                      <a:pPr marL="6350" marR="1905" indent="-6350" algn="just">
                        <a:lnSpc>
                          <a:spcPct val="111000"/>
                        </a:lnSpc>
                        <a:spcBef>
                          <a:spcPts val="600"/>
                        </a:spcBef>
                        <a:spcAft>
                          <a:spcPts val="600"/>
                        </a:spcAft>
                      </a:pPr>
                      <a:r>
                        <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gn="just">
                        <a:lnSpc>
                          <a:spcPct val="111000"/>
                        </a:lnSpc>
                        <a:spcBef>
                          <a:spcPts val="600"/>
                        </a:spcBef>
                        <a:spcAft>
                          <a:spcPts val="600"/>
                        </a:spcAft>
                      </a:pPr>
                      <a:r>
                        <a:rPr lang="en-US"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Cross-Border E-Commerce Supply Chain Decision-Making Considering Out-of-Stock Aversion Risk and Waste Aversion Risk</a:t>
                      </a:r>
                      <a:endParaRPr lang="en-IN" sz="11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559" marR="0" marT="28442" marB="673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55245" marR="437515" indent="-6350" algn="just">
                        <a:lnSpc>
                          <a:spcPct val="107000"/>
                        </a:lnSpc>
                        <a:spcBef>
                          <a:spcPts val="600"/>
                        </a:spcBef>
                        <a:spcAft>
                          <a:spcPts val="600"/>
                        </a:spcAft>
                      </a:pPr>
                      <a:r>
                        <a:rPr lang="en-US"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XIN XU AND SHAOJIE ZHOU-2023</a:t>
                      </a:r>
                      <a:endPar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 marR="5715" marT="1905" marB="38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nSpc>
                          <a:spcPct val="111000"/>
                        </a:lnSpc>
                        <a:spcBef>
                          <a:spcPts val="600"/>
                        </a:spcBef>
                        <a:spcAft>
                          <a:spcPts val="6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paper uses prospect theory to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risk preferences in cross-border e-commerce supply chains. It conducts a numerical analysis to examine the impacts of these risk preferences on decision-making</a:t>
                      </a:r>
                    </a:p>
                  </a:txBody>
                  <a:tcPr marL="59690" marR="0" marT="38100" marB="90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6350" marR="1905" indent="-6350">
                        <a:lnSpc>
                          <a:spcPct val="111000"/>
                        </a:lnSpc>
                        <a:spcBef>
                          <a:spcPts val="600"/>
                        </a:spcBef>
                        <a:spcAft>
                          <a:spcPts val="600"/>
                        </a:spcAft>
                      </a:pP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model’s assumption of perfect information and accurate estimation of risk preference coefficients, which may not reflect real-world </a:t>
                      </a:r>
                      <a:r>
                        <a:rPr lang="en-IN" sz="11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11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59690" marR="0" marT="38100" marB="901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6850308"/>
                  </a:ext>
                </a:extLst>
              </a:tr>
            </a:tbl>
          </a:graphicData>
        </a:graphic>
      </p:graphicFrame>
      <p:sp>
        <p:nvSpPr>
          <p:cNvPr id="2" name="Title 1">
            <a:extLst>
              <a:ext uri="{FF2B5EF4-FFF2-40B4-BE49-F238E27FC236}">
                <a16:creationId xmlns:a16="http://schemas.microsoft.com/office/drawing/2014/main" id="{C9385AE0-FA00-BA2F-CCDD-FD98A82F6574}"/>
              </a:ext>
            </a:extLst>
          </p:cNvPr>
          <p:cNvSpPr>
            <a:spLocks noGrp="1"/>
          </p:cNvSpPr>
          <p:nvPr>
            <p:ph type="title"/>
          </p:nvPr>
        </p:nvSpPr>
        <p:spPr>
          <a:xfrm>
            <a:off x="457200" y="274638"/>
            <a:ext cx="8229600" cy="853122"/>
          </a:xfrm>
        </p:spPr>
        <p:txBody>
          <a:bodyPr>
            <a:noAutofit/>
          </a:bodyPr>
          <a:lstStyle/>
          <a:p>
            <a:br>
              <a:rPr lang="en-IN" sz="3600" b="1" kern="100" dirty="0">
                <a:solidFill>
                  <a:srgbClr val="000000"/>
                </a:solidFill>
                <a:effectLst/>
                <a:latin typeface="Times New Roman" panose="02020603050405020304" pitchFamily="18" charset="0"/>
                <a:ea typeface="Times New Roman" panose="02020603050405020304" pitchFamily="18" charset="0"/>
              </a:rPr>
            </a:br>
            <a:endParaRPr lang="en-IN" sz="3600" dirty="0"/>
          </a:p>
        </p:txBody>
      </p:sp>
      <p:sp>
        <p:nvSpPr>
          <p:cNvPr id="5" name="Rectangle 1">
            <a:extLst>
              <a:ext uri="{FF2B5EF4-FFF2-40B4-BE49-F238E27FC236}">
                <a16:creationId xmlns:a16="http://schemas.microsoft.com/office/drawing/2014/main" id="{97CA5E61-2D1F-07A8-C22D-62653BFE94D4}"/>
              </a:ext>
            </a:extLst>
          </p:cNvPr>
          <p:cNvSpPr>
            <a:spLocks noChangeArrowheads="1"/>
          </p:cNvSpPr>
          <p:nvPr/>
        </p:nvSpPr>
        <p:spPr bwMode="auto">
          <a:xfrm>
            <a:off x="-1937204" y="-161628"/>
            <a:ext cx="110812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7836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654032"/>
          </a:xfrm>
        </p:spPr>
        <p:txBody>
          <a:bodyPr>
            <a:normAutofit/>
          </a:bodyPr>
          <a:lstStyle/>
          <a:p>
            <a:r>
              <a:rPr lang="en-US" sz="3600" b="1" dirty="0">
                <a:latin typeface="Times New Roman" pitchFamily="18" charset="0"/>
                <a:cs typeface="Times New Roman" pitchFamily="18" charset="0"/>
              </a:rPr>
              <a:t>PROPOSED SYSTEM</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0" y="914400"/>
            <a:ext cx="8929686" cy="4779034"/>
          </a:xfrm>
        </p:spPr>
        <p:txBody>
          <a:bodyPr>
            <a:noAutofit/>
          </a:bodyPr>
          <a:lstStyle/>
          <a:p>
            <a:pPr algn="just">
              <a:lnSpc>
                <a:spcPct val="150000"/>
              </a:lnSpc>
            </a:pPr>
            <a:r>
              <a:rPr lang="en-US" sz="1800" dirty="0">
                <a:latin typeface="Times New Roman" pitchFamily="18" charset="0"/>
                <a:cs typeface="Times New Roman" pitchFamily="18" charset="0"/>
              </a:rPr>
              <a:t>The proposed system envisions a technologically advanced and secure approach to agriculture-based supply chain management through the implementation of blockchain. </a:t>
            </a:r>
          </a:p>
          <a:p>
            <a:pPr algn="just">
              <a:lnSpc>
                <a:spcPct val="150000"/>
              </a:lnSpc>
            </a:pPr>
            <a:r>
              <a:rPr lang="en-US" sz="1800" dirty="0">
                <a:latin typeface="Times New Roman" pitchFamily="18" charset="0"/>
                <a:cs typeface="Times New Roman" pitchFamily="18" charset="0"/>
              </a:rPr>
              <a:t>This innovative system aims to streamline and fortify the entire supply chain by leveraging blockchain decentralized and tamper-resistant nature. </a:t>
            </a:r>
          </a:p>
          <a:p>
            <a:pPr algn="just">
              <a:lnSpc>
                <a:spcPct val="150000"/>
              </a:lnSpc>
            </a:pPr>
            <a:r>
              <a:rPr lang="en-US" sz="1800" dirty="0">
                <a:latin typeface="Times New Roman" pitchFamily="18" charset="0"/>
                <a:cs typeface="Times New Roman" pitchFamily="18" charset="0"/>
              </a:rPr>
              <a:t>It will facilitate transparent and traceable recording of agricultural data, from cultivation practices to the sale of products. Farmers input data on product quality, quantity, and details into the blockchain network, which is then securely recorded and accessible to all stakeholders. </a:t>
            </a:r>
          </a:p>
          <a:p>
            <a:pPr algn="just">
              <a:lnSpc>
                <a:spcPct val="150000"/>
              </a:lnSpc>
            </a:pPr>
            <a:r>
              <a:rPr lang="en-US" sz="1800" dirty="0">
                <a:latin typeface="Times New Roman" pitchFamily="18" charset="0"/>
                <a:cs typeface="Times New Roman" pitchFamily="18" charset="0"/>
              </a:rPr>
              <a:t>The integration of smart contracts will automate and enforce agreements between stakeholders, reducing the need for intermediaries and minimizing inefficiencies. </a:t>
            </a:r>
          </a:p>
          <a:p>
            <a:pPr algn="just">
              <a:lnSpc>
                <a:spcPct val="150000"/>
              </a:lnSpc>
            </a:pPr>
            <a:r>
              <a:rPr lang="en-US" sz="1800" dirty="0">
                <a:latin typeface="Times New Roman" pitchFamily="18" charset="0"/>
                <a:cs typeface="Times New Roman" pitchFamily="18" charset="0"/>
              </a:rPr>
              <a:t>In the enhancing data security and ensuring a trustworthy supply chain, the proposed system seeks to empower the agricultural industry with a resilient, efficient, and transparent foundation for sustainable growth.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457200" y="71414"/>
            <a:ext cx="8229600" cy="654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ADVANTAGES </a:t>
            </a:r>
            <a:endParaRPr sz="3600" b="1">
              <a:latin typeface="Times New Roman"/>
              <a:ea typeface="Times New Roman"/>
              <a:cs typeface="Times New Roman"/>
              <a:sym typeface="Times New Roman"/>
            </a:endParaRPr>
          </a:p>
        </p:txBody>
      </p:sp>
      <p:sp>
        <p:nvSpPr>
          <p:cNvPr id="42" name="Google Shape;42;p2"/>
          <p:cNvSpPr txBox="1">
            <a:spLocks noGrp="1"/>
          </p:cNvSpPr>
          <p:nvPr>
            <p:ph type="body" idx="1"/>
          </p:nvPr>
        </p:nvSpPr>
        <p:spPr>
          <a:xfrm>
            <a:off x="428596" y="908720"/>
            <a:ext cx="8319900" cy="5184600"/>
          </a:xfrm>
          <a:prstGeom prst="rect">
            <a:avLst/>
          </a:prstGeom>
          <a:noFill/>
          <a:ln>
            <a:noFill/>
          </a:ln>
        </p:spPr>
        <p:txBody>
          <a:bodyPr spcFirstLastPara="1" wrap="square" lIns="91425" tIns="45700" rIns="91425" bIns="45700" anchor="t" anchorCtr="0">
            <a:noAutofit/>
          </a:bodyPr>
          <a:lstStyle/>
          <a:p>
            <a:pPr marL="342900" lvl="0" indent="-342900" algn="l" rtl="0">
              <a:lnSpc>
                <a:spcPct val="170000"/>
              </a:lnSpc>
              <a:spcBef>
                <a:spcPts val="0"/>
              </a:spcBef>
              <a:spcAft>
                <a:spcPts val="0"/>
              </a:spcAft>
              <a:buClr>
                <a:srgbClr val="111111"/>
              </a:buClr>
              <a:buSzPts val="2000"/>
              <a:buChar char="•"/>
            </a:pPr>
            <a:r>
              <a:rPr lang="en-US" sz="2000" i="0" dirty="0">
                <a:solidFill>
                  <a:srgbClr val="111111"/>
                </a:solidFill>
                <a:latin typeface="Times New Roman"/>
                <a:ea typeface="Times New Roman"/>
                <a:cs typeface="Times New Roman"/>
                <a:sym typeface="Times New Roman"/>
              </a:rPr>
              <a:t>Increased Efficiency: Blockchain can streamline logistics and optimize inventory management, leading to increased efficiency</a:t>
            </a:r>
            <a:r>
              <a:rPr lang="en-US" sz="2000" dirty="0">
                <a:solidFill>
                  <a:srgbClr val="111111"/>
                </a:solidFill>
                <a:latin typeface="Times New Roman"/>
                <a:ea typeface="Times New Roman"/>
                <a:cs typeface="Times New Roman"/>
                <a:sym typeface="Times New Roman"/>
              </a:rPr>
              <a:t>.</a:t>
            </a:r>
            <a:endParaRPr dirty="0"/>
          </a:p>
          <a:p>
            <a:pPr marL="342900" lvl="0" indent="-342900" algn="l" rtl="0">
              <a:lnSpc>
                <a:spcPct val="170000"/>
              </a:lnSpc>
              <a:spcBef>
                <a:spcPts val="400"/>
              </a:spcBef>
              <a:spcAft>
                <a:spcPts val="0"/>
              </a:spcAft>
              <a:buClr>
                <a:srgbClr val="111111"/>
              </a:buClr>
              <a:buSzPts val="2000"/>
              <a:buChar char="•"/>
            </a:pPr>
            <a:r>
              <a:rPr lang="en-US" sz="2000" i="0" dirty="0">
                <a:solidFill>
                  <a:srgbClr val="111111"/>
                </a:solidFill>
                <a:latin typeface="Times New Roman"/>
                <a:ea typeface="Times New Roman"/>
                <a:cs typeface="Times New Roman"/>
                <a:sym typeface="Times New Roman"/>
              </a:rPr>
              <a:t>Reduced Risk: Blockchain’s decentralized and immutable nature can reduce risks associated with sourcing and transportation.</a:t>
            </a:r>
            <a:endParaRPr dirty="0"/>
          </a:p>
          <a:p>
            <a:pPr marL="342900" lvl="0" indent="-342900" algn="l" rtl="0">
              <a:lnSpc>
                <a:spcPct val="170000"/>
              </a:lnSpc>
              <a:spcBef>
                <a:spcPts val="400"/>
              </a:spcBef>
              <a:spcAft>
                <a:spcPts val="0"/>
              </a:spcAft>
              <a:buClr>
                <a:srgbClr val="111111"/>
              </a:buClr>
              <a:buSzPts val="2000"/>
              <a:buChar char="•"/>
            </a:pPr>
            <a:r>
              <a:rPr lang="en-US" sz="2000" i="0" dirty="0">
                <a:solidFill>
                  <a:srgbClr val="111111"/>
                </a:solidFill>
                <a:latin typeface="Times New Roman"/>
                <a:ea typeface="Times New Roman"/>
                <a:cs typeface="Times New Roman"/>
                <a:sym typeface="Times New Roman"/>
              </a:rPr>
              <a:t>Enhanced Trust: Blockchain offers unprecedented transparency and traceability, fostering trust among all stakeholders.</a:t>
            </a:r>
            <a:endParaRPr dirty="0"/>
          </a:p>
          <a:p>
            <a:pPr marL="342900" lvl="0" indent="-342900" algn="l" rtl="0">
              <a:lnSpc>
                <a:spcPct val="170000"/>
              </a:lnSpc>
              <a:spcBef>
                <a:spcPts val="400"/>
              </a:spcBef>
              <a:spcAft>
                <a:spcPts val="0"/>
              </a:spcAft>
              <a:buClr>
                <a:srgbClr val="111111"/>
              </a:buClr>
              <a:buSzPts val="2000"/>
              <a:buChar char="•"/>
            </a:pPr>
            <a:r>
              <a:rPr lang="en-US" sz="2000" i="0" dirty="0">
                <a:solidFill>
                  <a:srgbClr val="111111"/>
                </a:solidFill>
                <a:latin typeface="Times New Roman"/>
                <a:ea typeface="Times New Roman"/>
                <a:cs typeface="Times New Roman"/>
                <a:sym typeface="Times New Roman"/>
              </a:rPr>
              <a:t>Improved Collaboration: Blockchain can improve collaboration among various entities involved in the supply chain</a:t>
            </a:r>
            <a:r>
              <a:rPr lang="en-US" sz="2000" dirty="0">
                <a:solidFill>
                  <a:srgbClr val="111111"/>
                </a:solidFill>
                <a:latin typeface="Times New Roman"/>
                <a:ea typeface="Times New Roman"/>
                <a:cs typeface="Times New Roman"/>
                <a:sym typeface="Times New Roman"/>
              </a:rPr>
              <a:t>.</a:t>
            </a:r>
          </a:p>
          <a:p>
            <a:pPr marL="342900" lvl="0" indent="-342900" algn="l" rtl="0">
              <a:lnSpc>
                <a:spcPct val="170000"/>
              </a:lnSpc>
              <a:spcBef>
                <a:spcPts val="400"/>
              </a:spcBef>
              <a:spcAft>
                <a:spcPts val="0"/>
              </a:spcAft>
              <a:buClr>
                <a:srgbClr val="111111"/>
              </a:buClr>
              <a:buSzPts val="2000"/>
              <a:buChar char="•"/>
            </a:pPr>
            <a:r>
              <a:rPr lang="en-IN" sz="2000" dirty="0">
                <a:solidFill>
                  <a:srgbClr val="111111"/>
                </a:solidFill>
                <a:latin typeface="Times New Roman"/>
                <a:ea typeface="Times New Roman"/>
                <a:cs typeface="Times New Roman"/>
                <a:sym typeface="Times New Roman"/>
              </a:rPr>
              <a:t>Data encryption and security</a:t>
            </a:r>
          </a:p>
          <a:p>
            <a:pPr marL="342900" lvl="0" indent="-342900" algn="l" rtl="0">
              <a:lnSpc>
                <a:spcPct val="170000"/>
              </a:lnSpc>
              <a:spcBef>
                <a:spcPts val="400"/>
              </a:spcBef>
              <a:spcAft>
                <a:spcPts val="0"/>
              </a:spcAft>
              <a:buClr>
                <a:srgbClr val="111111"/>
              </a:buClr>
              <a:buSzPts val="2000"/>
              <a:buChar char="•"/>
            </a:pPr>
            <a:endParaRPr lang="en-IN" sz="2000" dirty="0">
              <a:solidFill>
                <a:srgbClr val="11111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TotalTime>
  <Words>1238</Words>
  <Application>Microsoft Office PowerPoint</Application>
  <PresentationFormat>On-screen Show (4:3)</PresentationFormat>
  <Paragraphs>81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Blockchain Empowered: Revolutionizing Agro-Based Supply Chain Management</vt:lpstr>
      <vt:lpstr>ABSTRACT </vt:lpstr>
      <vt:lpstr>OBJECTIVE</vt:lpstr>
      <vt:lpstr>EXISTING SYSTEM </vt:lpstr>
      <vt:lpstr>DISADVANTAGES </vt:lpstr>
      <vt:lpstr>LITERATURE SURVEY</vt:lpstr>
      <vt:lpstr> </vt:lpstr>
      <vt:lpstr>PROPOSED SYSTEM</vt:lpstr>
      <vt:lpstr>ADVANTAGES </vt:lpstr>
      <vt:lpstr>ARCHIECTURE DIAGRAM </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Empowered: Revolutionizing Agro-Based Supply Chain Management</dc:title>
  <dc:creator>GOPI GMS</dc:creator>
  <cp:lastModifiedBy>GOPI GMS</cp:lastModifiedBy>
  <cp:revision>28</cp:revision>
  <dcterms:modified xsi:type="dcterms:W3CDTF">2024-04-12T04:52:03Z</dcterms:modified>
</cp:coreProperties>
</file>