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7" r:id="rId12"/>
    <p:sldId id="268" r:id="rId13"/>
    <p:sldId id="269" r:id="rId14"/>
    <p:sldId id="270" r:id="rId15"/>
    <p:sldId id="263" r:id="rId16"/>
  </p:sldIdLst>
  <p:sldSz cx="12192000" cy="6858000"/>
  <p:notesSz cx="6858000" cy="9144000"/>
  <p:embeddedFontLst>
    <p:embeddedFont>
      <p:font typeface="Cantarell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zGxsKdIpnrYnu9qstMFLQOyHG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5be6934a8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65be6934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5be6934a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65be6934a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84C5F5F8-396C-4076-DA42-A9B1FCE00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5be6934a8_0_10:notes">
            <a:extLst>
              <a:ext uri="{FF2B5EF4-FFF2-40B4-BE49-F238E27FC236}">
                <a16:creationId xmlns:a16="http://schemas.microsoft.com/office/drawing/2014/main" id="{81181877-EBA1-5789-38CB-0389E7BE2A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65be6934a8_0_10:notes">
            <a:extLst>
              <a:ext uri="{FF2B5EF4-FFF2-40B4-BE49-F238E27FC236}">
                <a16:creationId xmlns:a16="http://schemas.microsoft.com/office/drawing/2014/main" id="{8A94573C-6F57-7014-774C-CF26C4F48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74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295C559D-3526-FC62-2E9C-7C01BDA27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5be6934a8_0_10:notes">
            <a:extLst>
              <a:ext uri="{FF2B5EF4-FFF2-40B4-BE49-F238E27FC236}">
                <a16:creationId xmlns:a16="http://schemas.microsoft.com/office/drawing/2014/main" id="{345859CD-B1A6-1788-D838-2B053D7B45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65be6934a8_0_10:notes">
            <a:extLst>
              <a:ext uri="{FF2B5EF4-FFF2-40B4-BE49-F238E27FC236}">
                <a16:creationId xmlns:a16="http://schemas.microsoft.com/office/drawing/2014/main" id="{151499EB-61AE-6C76-AB53-E785830AB8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0897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6E9CC807-1163-D459-B1D0-6A0AC09D9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5be6934a8_0_10:notes">
            <a:extLst>
              <a:ext uri="{FF2B5EF4-FFF2-40B4-BE49-F238E27FC236}">
                <a16:creationId xmlns:a16="http://schemas.microsoft.com/office/drawing/2014/main" id="{F58F7160-4CA8-BFEA-BCE8-A8A6468DDC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65be6934a8_0_10:notes">
            <a:extLst>
              <a:ext uri="{FF2B5EF4-FFF2-40B4-BE49-F238E27FC236}">
                <a16:creationId xmlns:a16="http://schemas.microsoft.com/office/drawing/2014/main" id="{738218BE-3379-2F96-CF74-494014BD21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5375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5be6934a8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65be6934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33039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6000"/>
              <a:buFont typeface="Cantarell"/>
              <a:buNone/>
              <a:defRPr sz="6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sz="24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4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rgbClr val="23303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3200"/>
              <a:buFont typeface="Cantarell"/>
              <a:buNone/>
              <a:defRPr sz="32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>
            <a:spLocks noGrp="1"/>
          </p:cNvSpPr>
          <p:nvPr>
            <p:ph type="pic" idx="2"/>
          </p:nvPr>
        </p:nvSpPr>
        <p:spPr>
          <a:xfrm>
            <a:off x="5183188" y="1116000"/>
            <a:ext cx="6172200" cy="474505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4" name="Google Shape;94;p32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rgbClr val="23303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6777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2" name="Google Shape;102;p33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solidFill>
          <a:srgbClr val="233039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4"/>
          <p:cNvSpPr txBox="1">
            <a:spLocks noGrp="1"/>
          </p:cNvSpPr>
          <p:nvPr>
            <p:ph type="title"/>
          </p:nvPr>
        </p:nvSpPr>
        <p:spPr>
          <a:xfrm rot="5400000">
            <a:off x="7596486" y="2419648"/>
            <a:ext cx="488572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0" name="Google Shape;110;p34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233039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858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533400" y="987425"/>
            <a:ext cx="11053200" cy="5364900"/>
          </a:xfrm>
          <a:prstGeom prst="rect">
            <a:avLst/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800"/>
              <a:buChar char="•"/>
              <a:defRPr>
                <a:solidFill>
                  <a:srgbClr val="FFFF00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5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" name="Google Shape;30;p25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233039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82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29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33039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6000"/>
              <a:buFont typeface="Cantarell"/>
              <a:buNone/>
              <a:defRPr sz="6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sz="24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41" name="Google Shape;4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" name="Google Shape;45;p27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3d90e39a2c_2_3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13d90e39a2c_2_3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13d90e39a2c_2_3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13d90e39a2c_2_3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1" name="Google Shape;51;g13d90e39a2c_2_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97385" y="90169"/>
            <a:ext cx="2073324" cy="10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rgbClr val="233039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66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sz="2400" b="1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sz="2400" b="1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1" name="Google Shape;61;p28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rgbClr val="233039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88487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26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233039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6" name="Google Shape;76;p30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rgbClr val="233039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3200"/>
              <a:buFont typeface="Cantarell"/>
              <a:buNone/>
              <a:defRPr sz="32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>
            <a:off x="5183188" y="1116000"/>
            <a:ext cx="6172200" cy="474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3200"/>
              <a:buChar char="•"/>
              <a:defRPr sz="32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 sz="28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 sz="24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 sz="2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 sz="2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5" name="Google Shape;85;p31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" TargetMode="External"/><Relationship Id="rId2" Type="http://schemas.openxmlformats.org/officeDocument/2006/relationships/hyperlink" Target="https://arxiv.org/abs/1409.155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msambare/fer2013" TargetMode="External"/><Relationship Id="rId4" Type="http://schemas.openxmlformats.org/officeDocument/2006/relationships/hyperlink" Target="https://www.cs.cmu.edu/~efros/courses/LBMV07/Papers/viola-cvpr-01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Ok-G3dXbBAx9m2nTsei3q2wgN6NBOjab?usp=drive_lin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ctrTitle"/>
          </p:nvPr>
        </p:nvSpPr>
        <p:spPr>
          <a:xfrm>
            <a:off x="2555500" y="778600"/>
            <a:ext cx="9417964" cy="3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000"/>
              <a:buFont typeface="Cantarell"/>
              <a:buNone/>
            </a:pPr>
            <a:r>
              <a:rPr lang="en-IN" sz="3600"/>
              <a:t>CS3904</a:t>
            </a:r>
            <a:endParaRPr sz="360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000"/>
              <a:buFont typeface="Cantarell"/>
              <a:buNone/>
            </a:pPr>
            <a:r>
              <a:rPr lang="en-IN" sz="3300"/>
              <a:t>Summer Internship - 2 </a:t>
            </a:r>
            <a:endParaRPr sz="3300"/>
          </a:p>
        </p:txBody>
      </p:sp>
      <p:sp>
        <p:nvSpPr>
          <p:cNvPr id="117" name="Google Shape;117;p1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21-06-2025</a:t>
            </a:r>
            <a:endParaRPr dirty="0"/>
          </a:p>
        </p:txBody>
      </p:sp>
      <p:sp>
        <p:nvSpPr>
          <p:cNvPr id="118" name="Google Shape;118;p1"/>
          <p:cNvSpPr txBox="1">
            <a:spLocks noGrp="1"/>
          </p:cNvSpPr>
          <p:nvPr>
            <p:ph type="ftr" idx="11"/>
          </p:nvPr>
        </p:nvSpPr>
        <p:spPr>
          <a:xfrm>
            <a:off x="3751006" y="6596306"/>
            <a:ext cx="4859594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 err="1"/>
              <a:t>MoodSync</a:t>
            </a:r>
            <a:r>
              <a:rPr lang="en-US" dirty="0"/>
              <a:t>: Real-Time Emotion-Based Music Recommendation System</a:t>
            </a:r>
            <a:br>
              <a:rPr lang="en-US" dirty="0"/>
            </a:br>
            <a:endParaRPr dirty="0"/>
          </a:p>
        </p:txBody>
      </p:sp>
      <p:sp>
        <p:nvSpPr>
          <p:cNvPr id="119" name="Google Shape;119;p1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pic>
        <p:nvPicPr>
          <p:cNvPr id="120" name="Google Shape;120;p1" descr="R.V. College of Engineering - Wikiw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76" y="335145"/>
            <a:ext cx="900647" cy="90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" descr="RV University Launches Ph.D. Programme to Promote Rese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400" y="1498850"/>
            <a:ext cx="5937849" cy="445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5be6934a8_0_2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858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</a:pPr>
            <a:r>
              <a:rPr lang="en-IN"/>
              <a:t>Methodology</a:t>
            </a:r>
            <a:endParaRPr/>
          </a:p>
        </p:txBody>
      </p:sp>
      <p:sp>
        <p:nvSpPr>
          <p:cNvPr id="162" name="Google Shape;162;g365be6934a8_0_22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E79DF-AEF8-9EC9-B6AB-CE9BDB8B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587" y="0"/>
            <a:ext cx="274605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036A-8CAE-F820-3F43-7451788B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FC98F-AA25-C0BC-3B16-707D6813B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works by first capturing live video through a webcam using OpenCV. It detects faces in each frame with Haar Cascade, then preprocesses them (resizing to 48x48 pixels and converting to grayscale). A pre-trained VGG19 CNN model analyzes these faces to predict one of seven emotions (happy, sad, angry, etc.). Based on the detected emotion, the system fetches a matching Spotify playlist (like upbeat songs for happiness) and plays it through Spotify's API. If Spotify isn't available, it uses local backup tracks. The whole process repeats in real-time, updating results every 0.15 seconds. Built with Python, TensorFlow, and Flask, it runs smoothly on most devices.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A5FC9-50AC-D2AA-612B-96FA1D13EB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88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0D59-8CE5-371D-C735-3B8F006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F7EF0-22CB-F05F-DB4A-416E5B5DD1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8FBFA-211C-052D-B4A8-EDE7F1C6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418"/>
            <a:ext cx="2142239" cy="3815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AB23A6-1F14-3D59-D14E-0133802A9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238" y="710417"/>
            <a:ext cx="5822185" cy="2757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1B9F13-0E38-0495-FDEF-DF2CB6793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339" y="3467974"/>
            <a:ext cx="5876661" cy="27575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5145AC-2D50-541A-487B-E2B27C2A7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124805"/>
            <a:ext cx="2887312" cy="226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53802-79D5-D490-0357-E87CE5E0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BC052-B30B-AA5C-3B35-3CF286BD6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Multi-User Support: Allow multiple users to detect moods simultaneously.</a:t>
            </a:r>
          </a:p>
          <a:p>
            <a:r>
              <a:rPr lang="en-IN" dirty="0"/>
              <a:t>Better UI/UX: A more polished frontend with animations and feedback.</a:t>
            </a:r>
          </a:p>
          <a:p>
            <a:r>
              <a:rPr lang="en-IN" dirty="0"/>
              <a:t>More Emotions: Expand the CNN model to detect subtle emotions (e.g., calm, excited).</a:t>
            </a:r>
          </a:p>
          <a:p>
            <a:r>
              <a:rPr lang="en-IN" dirty="0"/>
              <a:t>Offline Mode: Cache Spotify playlists for faster loading.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C40EC-91EA-F13B-4380-8C8D3A2C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03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A55E-3A83-C960-547E-89EA045F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15B08-0D21-9065-49B5-6EC9C0215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VGG19 Model Architecture</a:t>
            </a:r>
            <a:br>
              <a:rPr lang="en-IN" dirty="0"/>
            </a:br>
            <a:r>
              <a:rPr lang="en-IN" dirty="0"/>
              <a:t>Simonyan &amp; Zisserman (2014)</a:t>
            </a:r>
            <a:br>
              <a:rPr lang="en-IN" dirty="0"/>
            </a:br>
            <a:r>
              <a:rPr lang="en-IN" dirty="0">
                <a:hlinkClick r:id="rId2"/>
              </a:rPr>
              <a:t>https://arxiv.org/abs/1409.1556</a:t>
            </a:r>
            <a:br>
              <a:rPr lang="en-IN" dirty="0"/>
            </a:br>
            <a:r>
              <a:rPr lang="en-IN" i="1" dirty="0"/>
              <a:t>Seminal paper on VGG networks</a:t>
            </a:r>
          </a:p>
          <a:p>
            <a:endParaRPr lang="en-IN" dirty="0"/>
          </a:p>
          <a:p>
            <a:r>
              <a:rPr lang="en-IN" b="1" dirty="0"/>
              <a:t>Spotify Web API Docs</a:t>
            </a:r>
            <a:br>
              <a:rPr lang="en-IN" dirty="0"/>
            </a:br>
            <a:r>
              <a:rPr lang="en-IN" dirty="0"/>
              <a:t>Spotify Developer Documentation (2023)</a:t>
            </a:r>
            <a:br>
              <a:rPr lang="en-IN" dirty="0"/>
            </a:br>
            <a:r>
              <a:rPr lang="en-IN" dirty="0">
                <a:hlinkClick r:id="rId3"/>
              </a:rPr>
              <a:t>https://developer.spotify.com/documentation/web-api</a:t>
            </a:r>
            <a:br>
              <a:rPr lang="en-IN" dirty="0"/>
            </a:br>
            <a:r>
              <a:rPr lang="en-IN" i="1" dirty="0"/>
              <a:t>Official API reference for playlist endpoints</a:t>
            </a:r>
          </a:p>
          <a:p>
            <a:pPr marL="50800" indent="0">
              <a:buNone/>
            </a:pPr>
            <a:endParaRPr lang="en-IN" dirty="0"/>
          </a:p>
          <a:p>
            <a:r>
              <a:rPr lang="en-IN" b="1" dirty="0"/>
              <a:t>Haar Cascade Detection</a:t>
            </a:r>
            <a:br>
              <a:rPr lang="en-IN" dirty="0"/>
            </a:br>
            <a:r>
              <a:rPr lang="en-IN" dirty="0"/>
              <a:t>Viola &amp; Jones (2001)</a:t>
            </a:r>
            <a:br>
              <a:rPr lang="en-IN" dirty="0"/>
            </a:br>
            <a:r>
              <a:rPr lang="en-IN" dirty="0">
                <a:hlinkClick r:id="rId4"/>
              </a:rPr>
              <a:t>https://www.cs.cmu.edu/~efros/courses/LBMV07/Papers/viola-cvpr-01.pdf</a:t>
            </a:r>
            <a:br>
              <a:rPr lang="en-IN" dirty="0"/>
            </a:br>
            <a:r>
              <a:rPr lang="en-IN" i="1" dirty="0"/>
              <a:t>Original paper on the face detection method</a:t>
            </a:r>
          </a:p>
          <a:p>
            <a:endParaRPr lang="en-IN" dirty="0"/>
          </a:p>
          <a:p>
            <a:r>
              <a:rPr lang="en-IN" b="1" dirty="0"/>
              <a:t>FER-2013 Dataset (Kaggle)</a:t>
            </a:r>
            <a:endParaRPr lang="en-IN" dirty="0"/>
          </a:p>
          <a:p>
            <a:pPr marL="5334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Source: Pierre-Luc Carrier and Aaron Courville (ICML 2013 Workshop)</a:t>
            </a:r>
          </a:p>
          <a:p>
            <a:pPr marL="533400" lvl="1" indent="0">
              <a:buNone/>
            </a:pPr>
            <a:r>
              <a:rPr lang="en-IN" dirty="0">
                <a:solidFill>
                  <a:schemeClr val="accent1"/>
                </a:solidFill>
              </a:rPr>
              <a:t>Kaggle Link: </a:t>
            </a:r>
            <a:r>
              <a:rPr lang="en-IN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https://www.kaggle.com/datasets/msambare/fer2013</a:t>
            </a:r>
            <a:endParaRPr lang="en-IN" dirty="0">
              <a:solidFill>
                <a:schemeClr val="accent1"/>
              </a:solidFill>
            </a:endParaRPr>
          </a:p>
          <a:p>
            <a:pPr marL="533400" lvl="1" indent="0">
              <a:buNone/>
            </a:pPr>
            <a:r>
              <a:rPr lang="en-IN" i="1" dirty="0">
                <a:solidFill>
                  <a:schemeClr val="accent1"/>
                </a:solidFill>
              </a:rPr>
              <a:t>The benchmark dataset containing 35,887 facial expression images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849CB-F349-D407-AF62-1AAEBCDD5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95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6000"/>
              <a:buFont typeface="Cantarell"/>
              <a:buNone/>
            </a:pPr>
            <a:r>
              <a:rPr lang="en-IN"/>
              <a:t>Thank you</a:t>
            </a:r>
            <a:endParaRPr/>
          </a:p>
        </p:txBody>
      </p:sp>
      <p:sp>
        <p:nvSpPr>
          <p:cNvPr id="169" name="Google Shape;169;p4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ctrTitle"/>
          </p:nvPr>
        </p:nvSpPr>
        <p:spPr>
          <a:xfrm>
            <a:off x="280555" y="1007918"/>
            <a:ext cx="11502735" cy="5087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/>
            <a:br>
              <a:rPr lang="en-IN" sz="4000" dirty="0"/>
            </a:br>
            <a:r>
              <a:rPr lang="en-US" sz="4000" dirty="0"/>
              <a:t>MoodSync: Real-Time Emotion-Based Music Recommendation System</a:t>
            </a:r>
            <a:br>
              <a:rPr lang="en-US" sz="4000" dirty="0"/>
            </a:br>
            <a:br>
              <a:rPr lang="en-IN" sz="4000" dirty="0"/>
            </a:br>
            <a:r>
              <a:rPr lang="en-IN" sz="4000" dirty="0"/>
              <a:t>Team Details</a:t>
            </a:r>
            <a:br>
              <a:rPr lang="en-IN" sz="4000" dirty="0"/>
            </a:br>
            <a:r>
              <a:rPr lang="en-IN" sz="3200" dirty="0"/>
              <a:t>1. Gauravi Suryavamshi KS (1RVU23CSE164)</a:t>
            </a:r>
            <a:br>
              <a:rPr lang="en-IN" sz="3200" dirty="0"/>
            </a:br>
            <a:r>
              <a:rPr lang="en-IN" sz="3500" dirty="0"/>
              <a:t>2. </a:t>
            </a:r>
            <a:r>
              <a:rPr lang="en-IN" sz="3600" dirty="0"/>
              <a:t>Aneesh Adithya SR (1RVU23CSE054)</a:t>
            </a:r>
            <a:br>
              <a:rPr lang="en-IN" sz="3600" dirty="0"/>
            </a:br>
            <a:r>
              <a:rPr lang="en-IN" sz="3600" dirty="0"/>
              <a:t>3</a:t>
            </a:r>
            <a:r>
              <a:rPr lang="en-IN" sz="3500" dirty="0"/>
              <a:t>. Shreyas Ghanathe (1RVU23CSE445)</a:t>
            </a:r>
            <a:br>
              <a:rPr lang="en-IN" sz="3500" dirty="0"/>
            </a:br>
            <a:r>
              <a:rPr lang="en-IN" sz="3500" dirty="0"/>
              <a:t>4. Gopika R (1RVU23CSE170)</a:t>
            </a:r>
            <a:br>
              <a:rPr lang="en-IN" sz="3500" dirty="0"/>
            </a:br>
            <a:br>
              <a:rPr lang="en-IN" sz="3500" dirty="0"/>
            </a:br>
            <a:r>
              <a:rPr lang="en-IN" sz="3500" dirty="0"/>
              <a:t>                                                                  </a:t>
            </a:r>
            <a:r>
              <a:rPr lang="en-IN" sz="2200" dirty="0"/>
              <a:t>Project guide: Prof. Ritesh N</a:t>
            </a:r>
            <a:endParaRPr sz="2200" dirty="0"/>
          </a:p>
        </p:txBody>
      </p:sp>
      <p:sp>
        <p:nvSpPr>
          <p:cNvPr id="127" name="Google Shape;127;p5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858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33" name="Google Shape;133;p2"/>
          <p:cNvSpPr txBox="1">
            <a:spLocks noGrp="1"/>
          </p:cNvSpPr>
          <p:nvPr>
            <p:ph type="body" idx="1"/>
          </p:nvPr>
        </p:nvSpPr>
        <p:spPr>
          <a:xfrm>
            <a:off x="533400" y="987425"/>
            <a:ext cx="11053200" cy="5364900"/>
          </a:xfrm>
          <a:prstGeom prst="rect">
            <a:avLst/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Most existing music recommendation systems rely on static user data such as listening history, genres, or manually set preferences, and do not consider the listener’s current emotional state.</a:t>
            </a:r>
          </a:p>
          <a:p>
            <a:r>
              <a:rPr lang="en-US" dirty="0"/>
              <a:t>This limits the effectiveness and emotional resonance of recommendations.</a:t>
            </a:r>
          </a:p>
          <a:p>
            <a:r>
              <a:rPr lang="en-US" dirty="0"/>
              <a:t>There is a growing need for a system that can detect emotions in real-time through facial expressions and intelligently recommend music that aligns with or enhances the user’s mood, thereby creating a more responsive and personalized listening experience.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None/>
            </a:pPr>
            <a:endParaRPr dirty="0"/>
          </a:p>
        </p:txBody>
      </p:sp>
      <p:sp>
        <p:nvSpPr>
          <p:cNvPr id="134" name="Google Shape;134;p2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858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</a:pPr>
            <a:r>
              <a:rPr lang="en-IN"/>
              <a:t>Literature review</a:t>
            </a:r>
            <a:endParaRPr/>
          </a:p>
        </p:txBody>
      </p:sp>
      <p:sp>
        <p:nvSpPr>
          <p:cNvPr id="140" name="Google Shape;140;p3"/>
          <p:cNvSpPr txBox="1">
            <a:spLocks noGrp="1"/>
          </p:cNvSpPr>
          <p:nvPr>
            <p:ph type="body" idx="1"/>
          </p:nvPr>
        </p:nvSpPr>
        <p:spPr>
          <a:xfrm>
            <a:off x="533400" y="987425"/>
            <a:ext cx="11053200" cy="5364900"/>
          </a:xfrm>
          <a:prstGeom prst="rect">
            <a:avLst/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</a:pPr>
            <a:r>
              <a:rPr lang="en-US" dirty="0">
                <a:hlinkClick r:id="rId3"/>
              </a:rPr>
              <a:t>Drive link for research papers</a:t>
            </a:r>
            <a:endParaRPr lang="en-US" dirty="0"/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</a:pPr>
            <a:endParaRPr lang="en-US" dirty="0"/>
          </a:p>
        </p:txBody>
      </p:sp>
      <p:sp>
        <p:nvSpPr>
          <p:cNvPr id="141" name="Google Shape;141;p3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5be6934a8_0_1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858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</a:pPr>
            <a:r>
              <a:rPr lang="en-IN"/>
              <a:t>Literature review</a:t>
            </a:r>
            <a:endParaRPr/>
          </a:p>
        </p:txBody>
      </p:sp>
      <p:sp>
        <p:nvSpPr>
          <p:cNvPr id="148" name="Google Shape;148;g365be6934a8_0_10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A6538E-6369-5C03-82DD-FC6C1232F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172" y="702293"/>
            <a:ext cx="7888253" cy="58963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92B605EF-ABDB-37C1-07E0-AFBC8220D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5be6934a8_0_10">
            <a:extLst>
              <a:ext uri="{FF2B5EF4-FFF2-40B4-BE49-F238E27FC236}">
                <a16:creationId xmlns:a16="http://schemas.microsoft.com/office/drawing/2014/main" id="{ABA04841-6E21-C852-DC68-799C5AD5F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858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</a:pPr>
            <a:r>
              <a:rPr lang="en-IN"/>
              <a:t>Literature review</a:t>
            </a:r>
            <a:endParaRPr/>
          </a:p>
        </p:txBody>
      </p:sp>
      <p:sp>
        <p:nvSpPr>
          <p:cNvPr id="148" name="Google Shape;148;g365be6934a8_0_10">
            <a:extLst>
              <a:ext uri="{FF2B5EF4-FFF2-40B4-BE49-F238E27FC236}">
                <a16:creationId xmlns:a16="http://schemas.microsoft.com/office/drawing/2014/main" id="{4A2B0E8F-53C8-4A8D-382D-D600B80FF7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3CDA1-1CE2-3984-D84C-207AAC005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364" y="711812"/>
            <a:ext cx="7442326" cy="5276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95071A-4469-392A-B0DE-CDB845ABA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365" y="5830682"/>
            <a:ext cx="7442325" cy="4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E5375E1B-A33B-788E-8A8B-CBC157AD1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5be6934a8_0_10">
            <a:extLst>
              <a:ext uri="{FF2B5EF4-FFF2-40B4-BE49-F238E27FC236}">
                <a16:creationId xmlns:a16="http://schemas.microsoft.com/office/drawing/2014/main" id="{8F385E60-9C0A-7F4B-84F4-70247FC5FC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858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</a:pPr>
            <a:r>
              <a:rPr lang="en-IN"/>
              <a:t>Literature review</a:t>
            </a:r>
            <a:endParaRPr/>
          </a:p>
        </p:txBody>
      </p:sp>
      <p:sp>
        <p:nvSpPr>
          <p:cNvPr id="148" name="Google Shape;148;g365be6934a8_0_10">
            <a:extLst>
              <a:ext uri="{FF2B5EF4-FFF2-40B4-BE49-F238E27FC236}">
                <a16:creationId xmlns:a16="http://schemas.microsoft.com/office/drawing/2014/main" id="{1B9FFC83-E78F-BD8C-9380-3301AA4580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CE1EC-3FF9-8DF2-A0C0-3875A06F7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61" y="713950"/>
            <a:ext cx="10569677" cy="560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8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D0E3E78F-D74A-A526-C915-5238CD659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5be6934a8_0_10">
            <a:extLst>
              <a:ext uri="{FF2B5EF4-FFF2-40B4-BE49-F238E27FC236}">
                <a16:creationId xmlns:a16="http://schemas.microsoft.com/office/drawing/2014/main" id="{250EBFF5-7061-8CD9-D8C4-DC6746C9A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858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</a:pPr>
            <a:r>
              <a:rPr lang="en-IN"/>
              <a:t>Literature review</a:t>
            </a:r>
            <a:endParaRPr/>
          </a:p>
        </p:txBody>
      </p:sp>
      <p:sp>
        <p:nvSpPr>
          <p:cNvPr id="148" name="Google Shape;148;g365be6934a8_0_10">
            <a:extLst>
              <a:ext uri="{FF2B5EF4-FFF2-40B4-BE49-F238E27FC236}">
                <a16:creationId xmlns:a16="http://schemas.microsoft.com/office/drawing/2014/main" id="{6FFB6144-1413-9158-C78A-A973E7CFB4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E31320-66A6-42D3-1802-E0423AF9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37" y="829800"/>
            <a:ext cx="6626264" cy="53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8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5be6934a8_0_16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858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</a:pPr>
            <a:r>
              <a:rPr lang="en-IN"/>
              <a:t>Research Gap Identified</a:t>
            </a:r>
            <a:endParaRPr/>
          </a:p>
        </p:txBody>
      </p:sp>
      <p:sp>
        <p:nvSpPr>
          <p:cNvPr id="154" name="Google Shape;154;g365be6934a8_0_16"/>
          <p:cNvSpPr txBox="1">
            <a:spLocks noGrp="1"/>
          </p:cNvSpPr>
          <p:nvPr>
            <p:ph type="body" idx="1"/>
          </p:nvPr>
        </p:nvSpPr>
        <p:spPr>
          <a:xfrm>
            <a:off x="196645" y="742066"/>
            <a:ext cx="11385755" cy="5530915"/>
          </a:xfrm>
          <a:prstGeom prst="rect">
            <a:avLst/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indent="-457200"/>
            <a:r>
              <a:rPr lang="en-US" i="1" dirty="0"/>
              <a:t>Emotions Are Oversimplified</a:t>
            </a:r>
          </a:p>
          <a:p>
            <a:pPr marL="0" lvl="0" indent="0">
              <a:buNone/>
            </a:pPr>
            <a:r>
              <a:rPr lang="en-US" dirty="0"/>
              <a:t>Most systems only identify simple moods such as happy or sad—actual emotions are more nuanced.</a:t>
            </a:r>
          </a:p>
          <a:p>
            <a:pPr indent="-457200"/>
            <a:r>
              <a:rPr lang="en-US" i="1" dirty="0"/>
              <a:t>Same Songs Every Time</a:t>
            </a:r>
          </a:p>
          <a:p>
            <a:pPr marL="0" lvl="0" indent="0">
              <a:buNone/>
            </a:pPr>
            <a:r>
              <a:rPr lang="en-US" dirty="0"/>
              <a:t>The music is usually paired with moods using fixed playlists, not adjusting to the user's preference or situation.</a:t>
            </a:r>
          </a:p>
          <a:p>
            <a:pPr indent="-457200"/>
            <a:r>
              <a:rPr lang="en-US" i="1" dirty="0"/>
              <a:t>One-Track Emotion Detection</a:t>
            </a:r>
          </a:p>
          <a:p>
            <a:pPr marL="0" lvl="0" indent="0">
              <a:buNone/>
            </a:pPr>
            <a:r>
              <a:rPr lang="en-US" dirty="0"/>
              <a:t>Most models only use facial expressions. But emotions can also be detected in our voice or in our texts.</a:t>
            </a:r>
          </a:p>
          <a:p>
            <a:pPr indent="-457200"/>
            <a:r>
              <a:rPr lang="en-US" i="1" dirty="0"/>
              <a:t>Struggles in Real Life</a:t>
            </a:r>
          </a:p>
          <a:p>
            <a:pPr marL="0" lvl="0" indent="0">
              <a:buNone/>
            </a:pPr>
            <a:r>
              <a:rPr lang="en-US" dirty="0"/>
              <a:t>These systems do great in ideal conditions—but not ideal. Not so great in low light, side shots, or with live distractions.</a:t>
            </a:r>
          </a:p>
          <a:p>
            <a:pPr indent="-457200"/>
            <a:r>
              <a:rPr lang="en-US" i="1" dirty="0"/>
              <a:t>Not For Mobile or Devices</a:t>
            </a:r>
          </a:p>
          <a:p>
            <a:pPr marL="0" lvl="0" indent="0">
              <a:buNone/>
            </a:pPr>
            <a:r>
              <a:rPr lang="en-US" dirty="0"/>
              <a:t>Too heavy for phones or wearables—real-time usage isn't seamless.</a:t>
            </a:r>
          </a:p>
          <a:p>
            <a:pPr indent="-457200"/>
            <a:r>
              <a:rPr lang="en-US" i="1" dirty="0"/>
              <a:t>No User Learning</a:t>
            </a:r>
          </a:p>
          <a:p>
            <a:pPr marL="0" lvl="0" indent="0">
              <a:buNone/>
            </a:pPr>
            <a:r>
              <a:rPr lang="en-US" dirty="0"/>
              <a:t>No learning system to know what users like or don't like over time.</a:t>
            </a:r>
          </a:p>
          <a:p>
            <a:pPr indent="-457200"/>
            <a:r>
              <a:rPr lang="en-US" i="1" dirty="0"/>
              <a:t>Can't Manage Mixed Feelings</a:t>
            </a:r>
          </a:p>
          <a:p>
            <a:pPr marL="0" lvl="0" indent="0">
              <a:buNone/>
            </a:pPr>
            <a:r>
              <a:rPr lang="en-US" dirty="0"/>
              <a:t>Feelings don't always have a single dimension. Most mechanisms can't determine that someone is both happy and anxious, for instance.</a:t>
            </a:r>
            <a:endParaRPr dirty="0"/>
          </a:p>
        </p:txBody>
      </p:sp>
      <p:sp>
        <p:nvSpPr>
          <p:cNvPr id="155" name="Google Shape;155;g365be6934a8_0_16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676</Words>
  <Application>Microsoft Office PowerPoint</Application>
  <PresentationFormat>Widescreen</PresentationFormat>
  <Paragraphs>66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Cantarell</vt:lpstr>
      <vt:lpstr>Calibri</vt:lpstr>
      <vt:lpstr>Arial</vt:lpstr>
      <vt:lpstr>Office Theme</vt:lpstr>
      <vt:lpstr>CS3904 Summer Internship - 2 </vt:lpstr>
      <vt:lpstr> MoodSync: Real-Time Emotion-Based Music Recommendation System  Team Details 1. Gauravi Suryavamshi KS (1RVU23CSE164) 2. Aneesh Adithya SR (1RVU23CSE054) 3. Shreyas Ghanathe (1RVU23CSE445) 4. Gopika R (1RVU23CSE170)                                                                    Project guide: Prof. Ritesh N</vt:lpstr>
      <vt:lpstr>Problem statement</vt:lpstr>
      <vt:lpstr>Literature review</vt:lpstr>
      <vt:lpstr>Literature review</vt:lpstr>
      <vt:lpstr>Literature review</vt:lpstr>
      <vt:lpstr>Literature review</vt:lpstr>
      <vt:lpstr>Literature review</vt:lpstr>
      <vt:lpstr>Research Gap Identified</vt:lpstr>
      <vt:lpstr>Methodology</vt:lpstr>
      <vt:lpstr>Implementation</vt:lpstr>
      <vt:lpstr>Output Screenshots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Yogendra</dc:creator>
  <cp:lastModifiedBy>Aneesh Adithya SR</cp:lastModifiedBy>
  <cp:revision>8</cp:revision>
  <dcterms:created xsi:type="dcterms:W3CDTF">2021-05-28T05:59:32Z</dcterms:created>
  <dcterms:modified xsi:type="dcterms:W3CDTF">2025-07-20T18:03:45Z</dcterms:modified>
</cp:coreProperties>
</file>