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Wingdings 2" pitchFamily="18" charset="2"/>
      <p:regular r:id="rId13"/>
    </p:embeddedFont>
    <p:embeddedFont>
      <p:font typeface="Montserrat" charset="0"/>
      <p:regular r:id="rId14"/>
    </p:embeddedFont>
    <p:embeddedFont>
      <p:font typeface="Calibri" pitchFamily="34" charset="0"/>
      <p:regular r:id="rId15"/>
      <p:bold r:id="rId16"/>
      <p:italic r:id="rId17"/>
      <p:boldItalic r:id="rId18"/>
    </p:embeddedFont>
    <p:embeddedFont>
      <p:font typeface="Franklin Gothic Book" pitchFamily="34" charset="0"/>
      <p:regular r:id="rId19"/>
      <p:italic r:id="rId20"/>
    </p:embeddedFont>
    <p:embeddedFont>
      <p:font typeface="Perpetua" pitchFamily="18" charset="0"/>
      <p:regular r:id="rId21"/>
      <p:bold r:id="rId22"/>
      <p:italic r:id="rId23"/>
      <p:boldItalic r:id="rId24"/>
    </p:embeddedFont>
  </p:embeddedFontLst>
  <p:defaultTextStyle>
    <a:defPPr>
      <a:defRPr lang="en-US"/>
    </a:defPPr>
    <a:lvl1pPr marL="0" algn="l" defTabSz="914217" rtl="0" eaLnBrk="1" latinLnBrk="0" hangingPunct="1">
      <a:defRPr sz="1900" kern="1200">
        <a:solidFill>
          <a:schemeClr val="tx1"/>
        </a:solidFill>
        <a:latin typeface="+mn-lt"/>
        <a:ea typeface="+mn-ea"/>
        <a:cs typeface="+mn-cs"/>
      </a:defRPr>
    </a:lvl1pPr>
    <a:lvl2pPr marL="457109" algn="l" defTabSz="914217" rtl="0" eaLnBrk="1" latinLnBrk="0" hangingPunct="1">
      <a:defRPr sz="1900" kern="1200">
        <a:solidFill>
          <a:schemeClr val="tx1"/>
        </a:solidFill>
        <a:latin typeface="+mn-lt"/>
        <a:ea typeface="+mn-ea"/>
        <a:cs typeface="+mn-cs"/>
      </a:defRPr>
    </a:lvl2pPr>
    <a:lvl3pPr marL="914217" algn="l" defTabSz="914217" rtl="0" eaLnBrk="1" latinLnBrk="0" hangingPunct="1">
      <a:defRPr sz="1900" kern="1200">
        <a:solidFill>
          <a:schemeClr val="tx1"/>
        </a:solidFill>
        <a:latin typeface="+mn-lt"/>
        <a:ea typeface="+mn-ea"/>
        <a:cs typeface="+mn-cs"/>
      </a:defRPr>
    </a:lvl3pPr>
    <a:lvl4pPr marL="1371326" algn="l" defTabSz="914217" rtl="0" eaLnBrk="1" latinLnBrk="0" hangingPunct="1">
      <a:defRPr sz="1900" kern="1200">
        <a:solidFill>
          <a:schemeClr val="tx1"/>
        </a:solidFill>
        <a:latin typeface="+mn-lt"/>
        <a:ea typeface="+mn-ea"/>
        <a:cs typeface="+mn-cs"/>
      </a:defRPr>
    </a:lvl4pPr>
    <a:lvl5pPr marL="1828434" algn="l" defTabSz="914217" rtl="0" eaLnBrk="1" latinLnBrk="0" hangingPunct="1">
      <a:defRPr sz="1900" kern="1200">
        <a:solidFill>
          <a:schemeClr val="tx1"/>
        </a:solidFill>
        <a:latin typeface="+mn-lt"/>
        <a:ea typeface="+mn-ea"/>
        <a:cs typeface="+mn-cs"/>
      </a:defRPr>
    </a:lvl5pPr>
    <a:lvl6pPr marL="2285543" algn="l" defTabSz="914217" rtl="0" eaLnBrk="1" latinLnBrk="0" hangingPunct="1">
      <a:defRPr sz="1900" kern="1200">
        <a:solidFill>
          <a:schemeClr val="tx1"/>
        </a:solidFill>
        <a:latin typeface="+mn-lt"/>
        <a:ea typeface="+mn-ea"/>
        <a:cs typeface="+mn-cs"/>
      </a:defRPr>
    </a:lvl6pPr>
    <a:lvl7pPr marL="2742651" algn="l" defTabSz="914217" rtl="0" eaLnBrk="1" latinLnBrk="0" hangingPunct="1">
      <a:defRPr sz="1900" kern="1200">
        <a:solidFill>
          <a:schemeClr val="tx1"/>
        </a:solidFill>
        <a:latin typeface="+mn-lt"/>
        <a:ea typeface="+mn-ea"/>
        <a:cs typeface="+mn-cs"/>
      </a:defRPr>
    </a:lvl7pPr>
    <a:lvl8pPr marL="3199760" algn="l" defTabSz="914217" rtl="0" eaLnBrk="1" latinLnBrk="0" hangingPunct="1">
      <a:defRPr sz="1900" kern="1200">
        <a:solidFill>
          <a:schemeClr val="tx1"/>
        </a:solidFill>
        <a:latin typeface="+mn-lt"/>
        <a:ea typeface="+mn-ea"/>
        <a:cs typeface="+mn-cs"/>
      </a:defRPr>
    </a:lvl8pPr>
    <a:lvl9pPr marL="3656869" algn="l" defTabSz="914217"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10" autoAdjust="0"/>
  </p:normalViewPr>
  <p:slideViewPr>
    <p:cSldViewPr snapToGrid="0" snapToObjects="1">
      <p:cViewPr>
        <p:scale>
          <a:sx n="66" d="100"/>
          <a:sy n="66" d="100"/>
        </p:scale>
        <p:origin x="-792" y="-254"/>
      </p:cViewPr>
      <p:guideLst>
        <p:guide orient="horz" pos="2592"/>
        <p:guide pos="460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7F4C52A0-4417-4F9E-9F19-1C5D90058E1F}" type="datetimeFigureOut">
              <a:rPr lang="en-IN" smtClean="0"/>
              <a:t>26-02-2025</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5620F971-6F05-4BA9-9B3F-37F8C94B8CD2}" type="slidenum">
              <a:rPr lang="en-IN" smtClean="0"/>
              <a:t>‹#›</a:t>
            </a:fld>
            <a:endParaRPr lang="en-IN"/>
          </a:p>
        </p:txBody>
      </p:sp>
    </p:spTree>
    <p:extLst>
      <p:ext uri="{BB962C8B-B14F-4D97-AF65-F5344CB8AC3E}">
        <p14:creationId xmlns:p14="http://schemas.microsoft.com/office/powerpoint/2010/main" val="497666408"/>
      </p:ext>
    </p:extLst>
  </p:cSld>
  <p:clrMap bg1="lt1" tx1="dk1" bg2="lt2" tx2="dk2" accent1="accent1" accent2="accent2" accent3="accent3" accent4="accent4" accent5="accent5" accent6="accent6" hlink="hlink" folHlink="folHlink"/>
  <p:notesStyle>
    <a:lvl1pPr marL="0" algn="l" defTabSz="914217" rtl="0" eaLnBrk="1" latinLnBrk="0" hangingPunct="1">
      <a:defRPr sz="1100" kern="1200">
        <a:solidFill>
          <a:schemeClr val="tx1"/>
        </a:solidFill>
        <a:latin typeface="+mn-lt"/>
        <a:ea typeface="+mn-ea"/>
        <a:cs typeface="+mn-cs"/>
      </a:defRPr>
    </a:lvl1pPr>
    <a:lvl2pPr marL="457109" algn="l" defTabSz="914217" rtl="0" eaLnBrk="1" latinLnBrk="0" hangingPunct="1">
      <a:defRPr sz="1100" kern="1200">
        <a:solidFill>
          <a:schemeClr val="tx1"/>
        </a:solidFill>
        <a:latin typeface="+mn-lt"/>
        <a:ea typeface="+mn-ea"/>
        <a:cs typeface="+mn-cs"/>
      </a:defRPr>
    </a:lvl2pPr>
    <a:lvl3pPr marL="914217" algn="l" defTabSz="914217" rtl="0" eaLnBrk="1" latinLnBrk="0" hangingPunct="1">
      <a:defRPr sz="1100" kern="1200">
        <a:solidFill>
          <a:schemeClr val="tx1"/>
        </a:solidFill>
        <a:latin typeface="+mn-lt"/>
        <a:ea typeface="+mn-ea"/>
        <a:cs typeface="+mn-cs"/>
      </a:defRPr>
    </a:lvl3pPr>
    <a:lvl4pPr marL="1371326" algn="l" defTabSz="914217" rtl="0" eaLnBrk="1" latinLnBrk="0" hangingPunct="1">
      <a:defRPr sz="1100" kern="1200">
        <a:solidFill>
          <a:schemeClr val="tx1"/>
        </a:solidFill>
        <a:latin typeface="+mn-lt"/>
        <a:ea typeface="+mn-ea"/>
        <a:cs typeface="+mn-cs"/>
      </a:defRPr>
    </a:lvl4pPr>
    <a:lvl5pPr marL="1828434" algn="l" defTabSz="914217" rtl="0" eaLnBrk="1" latinLnBrk="0" hangingPunct="1">
      <a:defRPr sz="1100" kern="1200">
        <a:solidFill>
          <a:schemeClr val="tx1"/>
        </a:solidFill>
        <a:latin typeface="+mn-lt"/>
        <a:ea typeface="+mn-ea"/>
        <a:cs typeface="+mn-cs"/>
      </a:defRPr>
    </a:lvl5pPr>
    <a:lvl6pPr marL="2285543" algn="l" defTabSz="914217" rtl="0" eaLnBrk="1" latinLnBrk="0" hangingPunct="1">
      <a:defRPr sz="1100" kern="1200">
        <a:solidFill>
          <a:schemeClr val="tx1"/>
        </a:solidFill>
        <a:latin typeface="+mn-lt"/>
        <a:ea typeface="+mn-ea"/>
        <a:cs typeface="+mn-cs"/>
      </a:defRPr>
    </a:lvl6pPr>
    <a:lvl7pPr marL="2742651" algn="l" defTabSz="914217" rtl="0" eaLnBrk="1" latinLnBrk="0" hangingPunct="1">
      <a:defRPr sz="1100" kern="1200">
        <a:solidFill>
          <a:schemeClr val="tx1"/>
        </a:solidFill>
        <a:latin typeface="+mn-lt"/>
        <a:ea typeface="+mn-ea"/>
        <a:cs typeface="+mn-cs"/>
      </a:defRPr>
    </a:lvl7pPr>
    <a:lvl8pPr marL="3199760" algn="l" defTabSz="914217" rtl="0" eaLnBrk="1" latinLnBrk="0" hangingPunct="1">
      <a:defRPr sz="1100" kern="1200">
        <a:solidFill>
          <a:schemeClr val="tx1"/>
        </a:solidFill>
        <a:latin typeface="+mn-lt"/>
        <a:ea typeface="+mn-ea"/>
        <a:cs typeface="+mn-cs"/>
      </a:defRPr>
    </a:lvl8pPr>
    <a:lvl9pPr marL="3656869" algn="l" defTabSz="914217"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4630400" cy="82296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30622" tIns="65311" rIns="130622" bIns="65311" rtlCol="0" anchor="ctr"/>
          <a:lstStyle/>
          <a:p>
            <a:pPr algn="ctr" eaLnBrk="1" latinLnBrk="0" hangingPunct="1"/>
            <a:endParaRPr kumimoji="0" lang="en-US"/>
          </a:p>
        </p:txBody>
      </p:sp>
      <p:sp useBgFill="1">
        <p:nvSpPr>
          <p:cNvPr id="13" name="Rounded Rectangle 12"/>
          <p:cNvSpPr/>
          <p:nvPr/>
        </p:nvSpPr>
        <p:spPr>
          <a:xfrm>
            <a:off x="104501" y="83707"/>
            <a:ext cx="14421395" cy="803064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9" name="Subtitle 8"/>
          <p:cNvSpPr>
            <a:spLocks noGrp="1"/>
          </p:cNvSpPr>
          <p:nvPr>
            <p:ph type="subTitle" idx="1"/>
          </p:nvPr>
        </p:nvSpPr>
        <p:spPr>
          <a:xfrm>
            <a:off x="2072640" y="3840480"/>
            <a:ext cx="10241280" cy="1920240"/>
          </a:xfrm>
        </p:spPr>
        <p:txBody>
          <a:bodyPr/>
          <a:lstStyle>
            <a:lvl1pPr marL="0" indent="0" algn="ctr">
              <a:buNone/>
              <a:defRPr sz="3700">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t>2/26/2025</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2000">
                <a:solidFill>
                  <a:srgbClr val="FFFFFF"/>
                </a:solidFill>
              </a:defRPr>
            </a:lvl1pPr>
          </a:lstStyle>
          <a:p>
            <a:fld id="{6F42FDE4-A7DD-41A7-A0A6-9B649FB43336}" type="slidenum">
              <a:rPr kumimoji="0" lang="en-US" smtClean="0"/>
              <a:t>‹#›</a:t>
            </a:fld>
            <a:endParaRPr kumimoji="0" lang="en-US" sz="2000" dirty="0">
              <a:solidFill>
                <a:srgbClr val="FFFFFF"/>
              </a:solidFill>
            </a:endParaRPr>
          </a:p>
        </p:txBody>
      </p:sp>
      <p:sp>
        <p:nvSpPr>
          <p:cNvPr id="7" name="Rectangle 6"/>
          <p:cNvSpPr/>
          <p:nvPr/>
        </p:nvSpPr>
        <p:spPr>
          <a:xfrm>
            <a:off x="100691" y="1739164"/>
            <a:ext cx="14434459" cy="183281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10" name="Rectangle 9"/>
          <p:cNvSpPr/>
          <p:nvPr/>
        </p:nvSpPr>
        <p:spPr>
          <a:xfrm>
            <a:off x="100691" y="1676064"/>
            <a:ext cx="14434459" cy="144696"/>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11" name="Rectangle 10"/>
          <p:cNvSpPr/>
          <p:nvPr/>
        </p:nvSpPr>
        <p:spPr>
          <a:xfrm>
            <a:off x="100691" y="3571979"/>
            <a:ext cx="14434459" cy="13263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8" name="Title 7"/>
          <p:cNvSpPr>
            <a:spLocks noGrp="1"/>
          </p:cNvSpPr>
          <p:nvPr>
            <p:ph type="ctrTitle"/>
          </p:nvPr>
        </p:nvSpPr>
        <p:spPr>
          <a:xfrm>
            <a:off x="731520" y="1807117"/>
            <a:ext cx="13167360" cy="1764030"/>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t>2/26/2025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70"/>
            <a:ext cx="3218688" cy="702183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463040" y="329569"/>
            <a:ext cx="8900160" cy="702183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t>2/26/2025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t>2/26/2025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8" name="Content Placeholder 7"/>
          <p:cNvSpPr>
            <a:spLocks noGrp="1"/>
          </p:cNvSpPr>
          <p:nvPr>
            <p:ph sz="quarter" idx="1"/>
          </p:nvPr>
        </p:nvSpPr>
        <p:spPr>
          <a:xfrm>
            <a:off x="1463040" y="1737360"/>
            <a:ext cx="12435840" cy="54864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4630400" cy="82296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30622" tIns="65311" rIns="130622" bIns="65311" rtlCol="0" anchor="ctr"/>
          <a:lstStyle/>
          <a:p>
            <a:pPr algn="ctr" eaLnBrk="1" latinLnBrk="0" hangingPunct="1"/>
            <a:endParaRPr kumimoji="0" lang="en-US"/>
          </a:p>
        </p:txBody>
      </p:sp>
      <p:sp useBgFill="1">
        <p:nvSpPr>
          <p:cNvPr id="10" name="Rounded Rectangle 9"/>
          <p:cNvSpPr/>
          <p:nvPr/>
        </p:nvSpPr>
        <p:spPr>
          <a:xfrm>
            <a:off x="104501" y="83707"/>
            <a:ext cx="14421395" cy="803064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2" name="Title 1"/>
          <p:cNvSpPr>
            <a:spLocks noGrp="1"/>
          </p:cNvSpPr>
          <p:nvPr>
            <p:ph type="title"/>
          </p:nvPr>
        </p:nvSpPr>
        <p:spPr>
          <a:xfrm>
            <a:off x="1155701" y="1143001"/>
            <a:ext cx="12435840" cy="1634490"/>
          </a:xfrm>
        </p:spPr>
        <p:txBody>
          <a:bodyPr anchor="b" anchorCtr="0"/>
          <a:lstStyle>
            <a:lvl1pPr algn="l">
              <a:buNone/>
              <a:defRPr sz="57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155701" y="3057526"/>
            <a:ext cx="12435840" cy="1605914"/>
          </a:xfrm>
        </p:spPr>
        <p:txBody>
          <a:bodyPr anchor="t" anchorCtr="0"/>
          <a:lstStyle>
            <a:lvl1pPr marL="0" indent="0">
              <a:buNone/>
              <a:defRPr sz="3400">
                <a:solidFill>
                  <a:schemeClr val="tx1">
                    <a:tint val="75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t>2/26/2025</a:t>
            </a:fld>
            <a:endParaRPr lang="en-US"/>
          </a:p>
        </p:txBody>
      </p:sp>
      <p:sp>
        <p:nvSpPr>
          <p:cNvPr id="5" name="Footer Placeholder 4"/>
          <p:cNvSpPr>
            <a:spLocks noGrp="1"/>
          </p:cNvSpPr>
          <p:nvPr>
            <p:ph type="ftr" sz="quarter" idx="11"/>
          </p:nvPr>
        </p:nvSpPr>
        <p:spPr>
          <a:xfrm>
            <a:off x="1280160" y="7406640"/>
            <a:ext cx="6400800" cy="548640"/>
          </a:xfrm>
        </p:spPr>
        <p:txBody>
          <a:bodyPr/>
          <a:lstStyle/>
          <a:p>
            <a:endParaRPr kumimoji="0" lang="en-US" dirty="0"/>
          </a:p>
        </p:txBody>
      </p:sp>
      <p:sp>
        <p:nvSpPr>
          <p:cNvPr id="7" name="Rectangle 6"/>
          <p:cNvSpPr/>
          <p:nvPr/>
        </p:nvSpPr>
        <p:spPr>
          <a:xfrm flipV="1">
            <a:off x="111060" y="2852196"/>
            <a:ext cx="14421624" cy="109728"/>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8" name="Rectangle 7"/>
          <p:cNvSpPr/>
          <p:nvPr/>
        </p:nvSpPr>
        <p:spPr>
          <a:xfrm>
            <a:off x="110634" y="2809771"/>
            <a:ext cx="14422050" cy="5486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9" name="Rectangle 8"/>
          <p:cNvSpPr/>
          <p:nvPr/>
        </p:nvSpPr>
        <p:spPr>
          <a:xfrm>
            <a:off x="109290" y="2962656"/>
            <a:ext cx="14423394" cy="54864"/>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6" name="Slide Number Placeholder 5"/>
          <p:cNvSpPr>
            <a:spLocks noGrp="1"/>
          </p:cNvSpPr>
          <p:nvPr>
            <p:ph type="sldNum" sz="quarter" idx="12"/>
          </p:nvPr>
        </p:nvSpPr>
        <p:spPr>
          <a:xfrm>
            <a:off x="234086" y="7450531"/>
            <a:ext cx="731520" cy="548640"/>
          </a:xfrm>
        </p:spPr>
        <p:txBody>
          <a:bodyPr/>
          <a:lstStyle/>
          <a:p>
            <a:fld id="{6F42FDE4-A7DD-41A7-A0A6-9B649FB43336}" type="slidenum">
              <a:rPr kumimoji="0" lang="en-US" smtClean="0"/>
              <a:t>‹#›</a:t>
            </a:fld>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t>2/26/2025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9" name="Content Placeholder 8"/>
          <p:cNvSpPr>
            <a:spLocks noGrp="1"/>
          </p:cNvSpPr>
          <p:nvPr>
            <p:ph sz="quarter" idx="1"/>
          </p:nvPr>
        </p:nvSpPr>
        <p:spPr>
          <a:xfrm>
            <a:off x="1463040" y="1737360"/>
            <a:ext cx="5998464" cy="54864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7894320" y="1737360"/>
            <a:ext cx="5998464" cy="54864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40" y="327660"/>
            <a:ext cx="12435840" cy="13716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463040" y="1737360"/>
            <a:ext cx="5974080" cy="914400"/>
          </a:xfrm>
          <a:noFill/>
          <a:ln w="12700" cap="sq" cmpd="sng" algn="ctr">
            <a:noFill/>
            <a:prstDash val="solid"/>
          </a:ln>
        </p:spPr>
        <p:txBody>
          <a:bodyPr lIns="130622" anchor="b" anchorCtr="0">
            <a:noAutofit/>
          </a:bodyPr>
          <a:lstStyle>
            <a:lvl1pPr marL="0" indent="0">
              <a:buNone/>
              <a:defRPr sz="3400" b="1">
                <a:solidFill>
                  <a:schemeClr val="accent1"/>
                </a:solidFill>
                <a:latin typeface="+mj-lt"/>
                <a:ea typeface="+mj-ea"/>
                <a:cs typeface="+mj-cs"/>
              </a:defRPr>
            </a:lvl1pPr>
            <a:lvl2pPr>
              <a:buNone/>
              <a:defRPr sz="29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924800" y="1737360"/>
            <a:ext cx="5974080" cy="914400"/>
          </a:xfrm>
          <a:noFill/>
          <a:ln w="12700" cap="sq" cmpd="sng" algn="ctr">
            <a:noFill/>
            <a:prstDash val="solid"/>
          </a:ln>
        </p:spPr>
        <p:txBody>
          <a:bodyPr lIns="130622" anchor="b" anchorCtr="0">
            <a:noAutofit/>
          </a:bodyPr>
          <a:lstStyle>
            <a:lvl1pPr marL="0" indent="0">
              <a:buNone/>
              <a:defRPr sz="3400" b="1">
                <a:solidFill>
                  <a:schemeClr val="accent1"/>
                </a:solidFill>
                <a:latin typeface="+mj-lt"/>
                <a:ea typeface="+mj-ea"/>
                <a:cs typeface="+mj-cs"/>
              </a:defRPr>
            </a:lvl1pPr>
            <a:lvl2pPr>
              <a:buNone/>
              <a:defRPr sz="29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t>2/26/2025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11" name="Content Placeholder 10"/>
          <p:cNvSpPr>
            <a:spLocks noGrp="1"/>
          </p:cNvSpPr>
          <p:nvPr>
            <p:ph sz="half" idx="2"/>
          </p:nvPr>
        </p:nvSpPr>
        <p:spPr>
          <a:xfrm>
            <a:off x="1463040" y="2697480"/>
            <a:ext cx="5974080" cy="466344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7924800" y="2697480"/>
            <a:ext cx="5974080" cy="466344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t>2/26/2025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t>2/26/2025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4630400" cy="82296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useBgFill="1">
        <p:nvSpPr>
          <p:cNvPr id="9" name="Rounded Rectangle 8"/>
          <p:cNvSpPr/>
          <p:nvPr/>
        </p:nvSpPr>
        <p:spPr>
          <a:xfrm>
            <a:off x="102413" y="83706"/>
            <a:ext cx="14421395" cy="803209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2" name="Title 1"/>
          <p:cNvSpPr>
            <a:spLocks noGrp="1"/>
          </p:cNvSpPr>
          <p:nvPr>
            <p:ph type="title"/>
          </p:nvPr>
        </p:nvSpPr>
        <p:spPr>
          <a:xfrm>
            <a:off x="1463040" y="327660"/>
            <a:ext cx="12435840" cy="1371600"/>
          </a:xfrm>
        </p:spPr>
        <p:txBody>
          <a:bodyPr anchor="b" anchorCtr="0"/>
          <a:lstStyle>
            <a:lvl1pPr algn="l">
              <a:buNone/>
              <a:defRPr sz="57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463040" y="1920240"/>
            <a:ext cx="3048000" cy="5394960"/>
          </a:xfrm>
        </p:spPr>
        <p:txBody>
          <a:bodyPr/>
          <a:lstStyle>
            <a:lvl1pPr marL="0" indent="0">
              <a:buNone/>
              <a:defRPr sz="2600"/>
            </a:lvl1pPr>
            <a:lvl2pPr>
              <a:buNone/>
              <a:defRPr sz="1700"/>
            </a:lvl2pPr>
            <a:lvl3pPr>
              <a:buNone/>
              <a:defRPr sz="1400"/>
            </a:lvl3pPr>
            <a:lvl4pPr>
              <a:buNone/>
              <a:defRPr sz="1300"/>
            </a:lvl4pPr>
            <a:lvl5pPr>
              <a:buNone/>
              <a:defRPr sz="1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t>2/26/2025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11" name="Content Placeholder 10"/>
          <p:cNvSpPr>
            <a:spLocks noGrp="1"/>
          </p:cNvSpPr>
          <p:nvPr>
            <p:ph sz="quarter" idx="1"/>
          </p:nvPr>
        </p:nvSpPr>
        <p:spPr>
          <a:xfrm>
            <a:off x="4754880" y="1920240"/>
            <a:ext cx="9144000" cy="53949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0" y="5880660"/>
            <a:ext cx="11704320" cy="626746"/>
          </a:xfrm>
        </p:spPr>
        <p:txBody>
          <a:bodyPr anchor="ctr">
            <a:noAutofit/>
          </a:bodyPr>
          <a:lstStyle>
            <a:lvl1pPr algn="l">
              <a:buNone/>
              <a:defRPr sz="40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463040" y="6534990"/>
            <a:ext cx="11704320" cy="822960"/>
          </a:xfrm>
        </p:spPr>
        <p:txBody>
          <a:bodyPr/>
          <a:lstStyle>
            <a:lvl1pPr marL="0" indent="0">
              <a:buFontTx/>
              <a:buNone/>
              <a:defRPr sz="2300"/>
            </a:lvl1pPr>
            <a:lvl2pPr>
              <a:defRPr sz="1700"/>
            </a:lvl2pPr>
            <a:lvl3pPr>
              <a:defRPr sz="1400"/>
            </a:lvl3pPr>
            <a:lvl4pPr>
              <a:defRPr sz="1300"/>
            </a:lvl4pPr>
            <a:lvl5pPr>
              <a:defRPr sz="1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t>2/26/2025</a:t>
            </a:fld>
            <a:endParaRPr lang="en-US"/>
          </a:p>
        </p:txBody>
      </p:sp>
      <p:sp>
        <p:nvSpPr>
          <p:cNvPr id="6" name="Footer Placeholder 5"/>
          <p:cNvSpPr>
            <a:spLocks noGrp="1"/>
          </p:cNvSpPr>
          <p:nvPr>
            <p:ph type="ftr" sz="quarter" idx="11"/>
          </p:nvPr>
        </p:nvSpPr>
        <p:spPr>
          <a:xfrm>
            <a:off x="1463040" y="7406640"/>
            <a:ext cx="6217920" cy="548640"/>
          </a:xfrm>
        </p:spPr>
        <p:txBody>
          <a:bodyPr/>
          <a:lstStyle/>
          <a:p>
            <a:endParaRPr kumimoji="0" lang="en-US" dirty="0"/>
          </a:p>
        </p:txBody>
      </p:sp>
      <p:sp>
        <p:nvSpPr>
          <p:cNvPr id="7" name="Slide Number Placeholder 6"/>
          <p:cNvSpPr>
            <a:spLocks noGrp="1"/>
          </p:cNvSpPr>
          <p:nvPr>
            <p:ph type="sldNum" sz="quarter" idx="12"/>
          </p:nvPr>
        </p:nvSpPr>
        <p:spPr>
          <a:xfrm>
            <a:off x="234086" y="7450531"/>
            <a:ext cx="731520" cy="548640"/>
          </a:xfrm>
        </p:spPr>
        <p:txBody>
          <a:bodyPr/>
          <a:lstStyle/>
          <a:p>
            <a:fld id="{6F42FDE4-A7DD-41A7-A0A6-9B649FB43336}" type="slidenum">
              <a:rPr kumimoji="0" lang="en-US" smtClean="0"/>
              <a:t>‹#›</a:t>
            </a:fld>
            <a:endParaRPr kumimoji="0" lang="en-US" dirty="0"/>
          </a:p>
        </p:txBody>
      </p:sp>
      <p:sp>
        <p:nvSpPr>
          <p:cNvPr id="11" name="Rectangle 10"/>
          <p:cNvSpPr/>
          <p:nvPr/>
        </p:nvSpPr>
        <p:spPr>
          <a:xfrm flipV="1">
            <a:off x="109291" y="5620266"/>
            <a:ext cx="14410944" cy="109728"/>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12" name="Rectangle 11"/>
          <p:cNvSpPr/>
          <p:nvPr/>
        </p:nvSpPr>
        <p:spPr>
          <a:xfrm>
            <a:off x="109614" y="5580569"/>
            <a:ext cx="14410622" cy="5486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13" name="Rectangle 12"/>
          <p:cNvSpPr/>
          <p:nvPr/>
        </p:nvSpPr>
        <p:spPr>
          <a:xfrm>
            <a:off x="109617" y="5727870"/>
            <a:ext cx="14410619" cy="5856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3" name="Picture Placeholder 2"/>
          <p:cNvSpPr>
            <a:spLocks noGrp="1"/>
          </p:cNvSpPr>
          <p:nvPr>
            <p:ph type="pic" idx="1"/>
          </p:nvPr>
        </p:nvSpPr>
        <p:spPr>
          <a:xfrm>
            <a:off x="109294" y="80011"/>
            <a:ext cx="14402997" cy="5497830"/>
          </a:xfrm>
          <a:prstGeom prst="round2SameRect">
            <a:avLst>
              <a:gd name="adj1" fmla="val 7101"/>
              <a:gd name="adj2" fmla="val 0"/>
            </a:avLst>
          </a:prstGeom>
          <a:solidFill>
            <a:schemeClr val="bg2"/>
          </a:solidFill>
          <a:ln w="6350">
            <a:solidFill>
              <a:schemeClr val="tx1"/>
            </a:solidFill>
          </a:ln>
        </p:spPr>
        <p:txBody>
          <a:bodyPr/>
          <a:lstStyle>
            <a:lvl1pPr marL="0" indent="0">
              <a:buNone/>
              <a:defRPr sz="4600"/>
            </a:lvl1pPr>
          </a:lstStyle>
          <a:p>
            <a:r>
              <a:rPr kumimoji="0" lang="en-US" smtClean="0"/>
              <a:t>Click icon to add picture</a:t>
            </a:r>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4630400" cy="82296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30622" tIns="65311" rIns="130622" bIns="65311" rtlCol="0" anchor="ctr"/>
          <a:lstStyle/>
          <a:p>
            <a:pPr algn="ctr" eaLnBrk="1" latinLnBrk="0" hangingPunct="1"/>
            <a:endParaRPr kumimoji="0" lang="en-US"/>
          </a:p>
        </p:txBody>
      </p:sp>
      <p:sp useBgFill="1">
        <p:nvSpPr>
          <p:cNvPr id="8" name="Rounded Rectangle 7"/>
          <p:cNvSpPr/>
          <p:nvPr/>
        </p:nvSpPr>
        <p:spPr>
          <a:xfrm>
            <a:off x="102413" y="83706"/>
            <a:ext cx="14421395" cy="803209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22" name="Title Placeholder 21"/>
          <p:cNvSpPr>
            <a:spLocks noGrp="1"/>
          </p:cNvSpPr>
          <p:nvPr>
            <p:ph type="title"/>
          </p:nvPr>
        </p:nvSpPr>
        <p:spPr>
          <a:xfrm>
            <a:off x="1463040" y="329566"/>
            <a:ext cx="12435840" cy="1371600"/>
          </a:xfrm>
          <a:prstGeom prst="rect">
            <a:avLst/>
          </a:prstGeom>
        </p:spPr>
        <p:txBody>
          <a:bodyPr lIns="130622" tIns="65311" rIns="130622" bIns="130622"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463040" y="1737360"/>
            <a:ext cx="12435840" cy="5486400"/>
          </a:xfrm>
          <a:prstGeom prst="rect">
            <a:avLst/>
          </a:prstGeom>
        </p:spPr>
        <p:txBody>
          <a:bodyPr lIns="130622" tIns="65311" rIns="130622" bIns="6531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9875520" y="7429500"/>
            <a:ext cx="3962400" cy="571500"/>
          </a:xfrm>
          <a:prstGeom prst="rect">
            <a:avLst/>
          </a:prstGeom>
        </p:spPr>
        <p:txBody>
          <a:bodyPr lIns="130622" tIns="65311" rIns="130622" bIns="65311" anchor="ctr" anchorCtr="0"/>
          <a:lstStyle>
            <a:lvl1pPr algn="r" eaLnBrk="1" latinLnBrk="0" hangingPunct="1">
              <a:defRPr kumimoji="0" sz="2000">
                <a:solidFill>
                  <a:schemeClr val="tx2"/>
                </a:solidFill>
              </a:defRPr>
            </a:lvl1pPr>
          </a:lstStyle>
          <a:p>
            <a:pPr algn="r" eaLnBrk="1" latinLnBrk="0" hangingPunct="1"/>
            <a:fld id="{564CF2E0-CCC4-4E1E-9902-C3C36AB3FDA4}" type="datetimeFigureOut">
              <a:rPr lang="en-US" smtClean="0"/>
              <a:t>2/26/2025</a:t>
            </a:fld>
            <a:endParaRPr lang="en-US" sz="2000" dirty="0">
              <a:solidFill>
                <a:schemeClr val="tx2"/>
              </a:solidFill>
            </a:endParaRPr>
          </a:p>
        </p:txBody>
      </p:sp>
      <p:sp>
        <p:nvSpPr>
          <p:cNvPr id="3" name="Footer Placeholder 2"/>
          <p:cNvSpPr>
            <a:spLocks noGrp="1"/>
          </p:cNvSpPr>
          <p:nvPr>
            <p:ph type="ftr" sz="quarter" idx="3"/>
          </p:nvPr>
        </p:nvSpPr>
        <p:spPr>
          <a:xfrm>
            <a:off x="1463040" y="7406640"/>
            <a:ext cx="6339840" cy="548640"/>
          </a:xfrm>
          <a:prstGeom prst="rect">
            <a:avLst/>
          </a:prstGeom>
        </p:spPr>
        <p:txBody>
          <a:bodyPr lIns="130622" tIns="65311" rIns="130622" bIns="65311" anchor="ctr" anchorCtr="0"/>
          <a:lstStyle>
            <a:lvl1pPr eaLnBrk="1" latinLnBrk="0" hangingPunct="1">
              <a:defRPr kumimoji="0" sz="2000">
                <a:solidFill>
                  <a:schemeClr val="tx2"/>
                </a:solidFill>
              </a:defRPr>
            </a:lvl1pPr>
          </a:lstStyle>
          <a:p>
            <a:endParaRPr kumimoji="0" lang="en-US" sz="2000" dirty="0">
              <a:solidFill>
                <a:schemeClr val="tx2"/>
              </a:solidFill>
            </a:endParaRPr>
          </a:p>
        </p:txBody>
      </p:sp>
      <p:sp>
        <p:nvSpPr>
          <p:cNvPr id="23" name="Slide Number Placeholder 22"/>
          <p:cNvSpPr>
            <a:spLocks noGrp="1"/>
          </p:cNvSpPr>
          <p:nvPr>
            <p:ph type="sldNum" sz="quarter" idx="4"/>
          </p:nvPr>
        </p:nvSpPr>
        <p:spPr>
          <a:xfrm>
            <a:off x="234086" y="7452360"/>
            <a:ext cx="731520" cy="548640"/>
          </a:xfrm>
          <a:prstGeom prst="ellipse">
            <a:avLst/>
          </a:prstGeom>
          <a:solidFill>
            <a:schemeClr val="accent1"/>
          </a:solidFill>
        </p:spPr>
        <p:txBody>
          <a:bodyPr wrap="none" lIns="0" tIns="0" rIns="0" bIns="0" anchor="ctr" anchorCtr="1">
            <a:noAutofit/>
          </a:bodyPr>
          <a:lstStyle>
            <a:lvl1pPr algn="ctr" eaLnBrk="1" latinLnBrk="0" hangingPunct="1">
              <a:defRPr kumimoji="0" sz="2000">
                <a:solidFill>
                  <a:srgbClr val="FFFFFF"/>
                </a:solidFill>
                <a:latin typeface="+mj-lt"/>
                <a:ea typeface="+mj-ea"/>
                <a:cs typeface="+mj-cs"/>
              </a:defRPr>
            </a:lvl1pPr>
          </a:lstStyle>
          <a:p>
            <a:pPr algn="ctr" eaLnBrk="1" latinLnBrk="0" hangingPunct="1"/>
            <a:fld id="{6F42FDE4-A7DD-41A7-A0A6-9B649FB43336}" type="slidenum">
              <a:rPr kumimoji="0" lang="en-US" smtClean="0"/>
              <a:t>‹#›</a:t>
            </a:fld>
            <a:endParaRPr kumimoji="0" lang="en-US" sz="20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Lst>
  <p:hf sldNum="0" hdr="0" ftr="0" dt="0"/>
  <p:txStyles>
    <p:titleStyle>
      <a:lvl1pPr algn="l" rtl="0" eaLnBrk="1" latinLnBrk="0" hangingPunct="1">
        <a:spcBef>
          <a:spcPct val="0"/>
        </a:spcBef>
        <a:buNone/>
        <a:defRPr kumimoji="0" sz="5700" kern="1200">
          <a:solidFill>
            <a:schemeClr val="tx2"/>
          </a:solidFill>
          <a:latin typeface="+mj-lt"/>
          <a:ea typeface="+mj-ea"/>
          <a:cs typeface="+mj-cs"/>
        </a:defRPr>
      </a:lvl1pPr>
    </p:titleStyle>
    <p:bodyStyle>
      <a:lvl1pPr marL="391866" indent="-391866" algn="l" rtl="0" eaLnBrk="1" latinLnBrk="0" hangingPunct="1">
        <a:spcBef>
          <a:spcPts val="829"/>
        </a:spcBef>
        <a:buClr>
          <a:schemeClr val="accent1"/>
        </a:buClr>
        <a:buSzPct val="85000"/>
        <a:buFont typeface="Wingdings 2"/>
        <a:buChar char=""/>
        <a:defRPr kumimoji="0" sz="3700" kern="1200">
          <a:solidFill>
            <a:schemeClr val="tx1"/>
          </a:solidFill>
          <a:latin typeface="+mn-lt"/>
          <a:ea typeface="+mn-ea"/>
          <a:cs typeface="+mn-cs"/>
        </a:defRPr>
      </a:lvl1pPr>
      <a:lvl2pPr marL="783732" indent="-326555" algn="l" rtl="0" eaLnBrk="1" latinLnBrk="0" hangingPunct="1">
        <a:spcBef>
          <a:spcPts val="529"/>
        </a:spcBef>
        <a:buClr>
          <a:schemeClr val="accent2"/>
        </a:buClr>
        <a:buSzPct val="85000"/>
        <a:buFont typeface="Wingdings 2"/>
        <a:buChar char=""/>
        <a:defRPr kumimoji="0" sz="3400" kern="1200">
          <a:solidFill>
            <a:schemeClr val="tx1"/>
          </a:solidFill>
          <a:latin typeface="+mn-lt"/>
          <a:ea typeface="+mn-ea"/>
          <a:cs typeface="+mn-cs"/>
        </a:defRPr>
      </a:lvl2pPr>
      <a:lvl3pPr marL="1175598" indent="-326555" algn="l" rtl="0" eaLnBrk="1" latinLnBrk="0" hangingPunct="1">
        <a:spcBef>
          <a:spcPts val="529"/>
        </a:spcBef>
        <a:buClr>
          <a:schemeClr val="accent1">
            <a:tint val="60000"/>
          </a:schemeClr>
        </a:buClr>
        <a:buSzPct val="85000"/>
        <a:buFont typeface="Wingdings 2"/>
        <a:buChar char=""/>
        <a:defRPr kumimoji="0" sz="2900" kern="1200">
          <a:solidFill>
            <a:schemeClr val="tx1"/>
          </a:solidFill>
          <a:latin typeface="+mn-lt"/>
          <a:ea typeface="+mn-ea"/>
          <a:cs typeface="+mn-cs"/>
        </a:defRPr>
      </a:lvl3pPr>
      <a:lvl4pPr marL="1567464" indent="-326555" algn="l" rtl="0" eaLnBrk="1" latinLnBrk="0" hangingPunct="1">
        <a:spcBef>
          <a:spcPts val="529"/>
        </a:spcBef>
        <a:buClr>
          <a:schemeClr val="accent3"/>
        </a:buClr>
        <a:buSzPct val="80000"/>
        <a:buFont typeface="Wingdings 2"/>
        <a:buChar char=""/>
        <a:defRPr kumimoji="0" sz="2900" kern="1200">
          <a:solidFill>
            <a:schemeClr val="tx1"/>
          </a:solidFill>
          <a:latin typeface="+mn-lt"/>
          <a:ea typeface="+mn-ea"/>
          <a:cs typeface="+mn-cs"/>
        </a:defRPr>
      </a:lvl4pPr>
      <a:lvl5pPr marL="1959331" indent="-326555" algn="l" rtl="0" eaLnBrk="1" latinLnBrk="0" hangingPunct="1">
        <a:spcBef>
          <a:spcPts val="529"/>
        </a:spcBef>
        <a:buClr>
          <a:schemeClr val="accent3"/>
        </a:buClr>
        <a:buFontTx/>
        <a:buChar char="o"/>
        <a:defRPr kumimoji="0" sz="2900" kern="1200">
          <a:solidFill>
            <a:schemeClr val="tx1"/>
          </a:solidFill>
          <a:latin typeface="+mn-lt"/>
          <a:ea typeface="+mn-ea"/>
          <a:cs typeface="+mn-cs"/>
        </a:defRPr>
      </a:lvl5pPr>
      <a:lvl6pPr marL="2351197" indent="-326555" algn="l" rtl="0" eaLnBrk="1" latinLnBrk="0" hangingPunct="1">
        <a:spcBef>
          <a:spcPts val="529"/>
        </a:spcBef>
        <a:buClr>
          <a:schemeClr val="accent3"/>
        </a:buClr>
        <a:buChar char="•"/>
        <a:defRPr kumimoji="0" sz="2600" kern="1200" baseline="0">
          <a:solidFill>
            <a:schemeClr val="tx1"/>
          </a:solidFill>
          <a:latin typeface="+mn-lt"/>
          <a:ea typeface="+mn-ea"/>
          <a:cs typeface="+mn-cs"/>
        </a:defRPr>
      </a:lvl6pPr>
      <a:lvl7pPr marL="2743063" indent="-326555" algn="l" rtl="0" eaLnBrk="1" latinLnBrk="0" hangingPunct="1">
        <a:spcBef>
          <a:spcPts val="529"/>
        </a:spcBef>
        <a:buClr>
          <a:schemeClr val="accent2"/>
        </a:buClr>
        <a:buChar char="•"/>
        <a:defRPr kumimoji="0" sz="2600" kern="1200">
          <a:solidFill>
            <a:schemeClr val="tx1"/>
          </a:solidFill>
          <a:latin typeface="+mn-lt"/>
          <a:ea typeface="+mn-ea"/>
          <a:cs typeface="+mn-cs"/>
        </a:defRPr>
      </a:lvl7pPr>
      <a:lvl8pPr marL="3134929" indent="-326555" algn="l" rtl="0" eaLnBrk="1" latinLnBrk="0" hangingPunct="1">
        <a:spcBef>
          <a:spcPts val="529"/>
        </a:spcBef>
        <a:buClr>
          <a:schemeClr val="accent1">
            <a:tint val="60000"/>
          </a:schemeClr>
        </a:buClr>
        <a:buChar char="•"/>
        <a:defRPr kumimoji="0" sz="2600" kern="1200">
          <a:solidFill>
            <a:schemeClr val="tx1"/>
          </a:solidFill>
          <a:latin typeface="+mn-lt"/>
          <a:ea typeface="+mn-ea"/>
          <a:cs typeface="+mn-cs"/>
        </a:defRPr>
      </a:lvl8pPr>
      <a:lvl9pPr marL="3526795" indent="-326555" algn="l" rtl="0" eaLnBrk="1" latinLnBrk="0" hangingPunct="1">
        <a:spcBef>
          <a:spcPts val="529"/>
        </a:spcBef>
        <a:buClr>
          <a:schemeClr val="accent2">
            <a:tint val="60000"/>
          </a:schemeClr>
        </a:buClr>
        <a:buChar char="•"/>
        <a:defRPr kumimoji="0" sz="2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hyperlink" Target="../Documents/projectdatabdm/projectdatabdm.xlsx" TargetMode="External"/><Relationship Id="rId5" Type="http://schemas.openxmlformats.org/officeDocument/2006/relationships/image" Target="../media/image4.png"/><Relationship Id="rId4" Type="http://schemas.openxmlformats.org/officeDocument/2006/relationships/hyperlink" Target="../Pictures/Screenshots/Screenshot%202024-11-08%20185132.p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Pictures/Screenshots/Screenshot%202024-11-10%20122808.png"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hyperlink" Target="../Pictures/Screenshots/Screenshot%202025-01-15%20180351.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hyperlink" Target="../Pictures/Screenshots/Screenshot%202025-01-14%20225352.jp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Pictures/Screenshots/Screenshot%202025-01-23%20215235.png"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58309" y="1018821"/>
            <a:ext cx="13113782" cy="1425416"/>
          </a:xfrm>
          <a:prstGeom prst="rect">
            <a:avLst/>
          </a:prstGeom>
          <a:noFill/>
          <a:ln/>
        </p:spPr>
        <p:txBody>
          <a:bodyPr wrap="square" lIns="0" tIns="0" rIns="0" bIns="0" rtlCol="0" anchor="t"/>
          <a:lstStyle/>
          <a:p>
            <a:pPr>
              <a:lnSpc>
                <a:spcPts val="5600"/>
              </a:lnSpc>
            </a:pPr>
            <a:r>
              <a:rPr lang="en-US" sz="4400" b="1" dirty="0">
                <a:solidFill>
                  <a:srgbClr val="00B050"/>
                </a:solidFill>
                <a:latin typeface="Brygada 1918 Bold" pitchFamily="34" charset="0"/>
                <a:ea typeface="Brygada 1918 Bold" pitchFamily="34" charset="-122"/>
                <a:cs typeface="Brygada 1918 Bold" pitchFamily="34" charset="-120"/>
              </a:rPr>
              <a:t>Revitalizing Sales and Inventory Management for Popular Electricals</a:t>
            </a:r>
            <a:endParaRPr lang="en-US" sz="4400" dirty="0">
              <a:solidFill>
                <a:srgbClr val="00B050"/>
              </a:solidFill>
            </a:endParaRPr>
          </a:p>
        </p:txBody>
      </p:sp>
      <p:sp>
        <p:nvSpPr>
          <p:cNvPr id="3" name="Text 1"/>
          <p:cNvSpPr/>
          <p:nvPr/>
        </p:nvSpPr>
        <p:spPr>
          <a:xfrm>
            <a:off x="758310" y="2964063"/>
            <a:ext cx="6292573" cy="2426970"/>
          </a:xfrm>
          <a:prstGeom prst="rect">
            <a:avLst/>
          </a:prstGeom>
          <a:noFill/>
          <a:ln/>
        </p:spPr>
        <p:txBody>
          <a:bodyPr wrap="square" lIns="0" tIns="0" rIns="0" bIns="0" rtlCol="0" anchor="t"/>
          <a:lstStyle/>
          <a:p>
            <a:pPr>
              <a:lnSpc>
                <a:spcPts val="2700"/>
              </a:lnSpc>
            </a:pPr>
            <a:r>
              <a:rPr lang="en-US" sz="1700" dirty="0">
                <a:solidFill>
                  <a:srgbClr val="464607"/>
                </a:solidFill>
                <a:latin typeface="Montserrat" pitchFamily="34" charset="0"/>
                <a:ea typeface="Montserrat" pitchFamily="34" charset="-122"/>
                <a:cs typeface="Montserrat" pitchFamily="34" charset="-120"/>
              </a:rPr>
              <a:t>This presentation outlines a data-driven approach to revitalize sales and inventory management for Popular Electricals, a B2C electrical retail business in Kerala. The analysis focuses on key products, customer segments, and seasonal patterns, aiming to identify trends and insights that can improve profitability and optimize inventory practices.</a:t>
            </a:r>
            <a:endParaRPr lang="en-US" sz="1700" dirty="0"/>
          </a:p>
        </p:txBody>
      </p:sp>
      <p:sp>
        <p:nvSpPr>
          <p:cNvPr id="4" name="Text 2"/>
          <p:cNvSpPr/>
          <p:nvPr/>
        </p:nvSpPr>
        <p:spPr>
          <a:xfrm>
            <a:off x="758310" y="5585938"/>
            <a:ext cx="6292573" cy="346710"/>
          </a:xfrm>
          <a:prstGeom prst="rect">
            <a:avLst/>
          </a:prstGeom>
          <a:noFill/>
          <a:ln/>
        </p:spPr>
        <p:txBody>
          <a:bodyPr wrap="none" lIns="0" tIns="0" rIns="0" bIns="0" rtlCol="0" anchor="t"/>
          <a:lstStyle/>
          <a:p>
            <a:pPr algn="r">
              <a:lnSpc>
                <a:spcPts val="2700"/>
              </a:lnSpc>
            </a:pPr>
            <a:endParaRPr lang="en-US" sz="1700" dirty="0"/>
          </a:p>
        </p:txBody>
      </p:sp>
      <p:sp>
        <p:nvSpPr>
          <p:cNvPr id="5" name="Text 3"/>
          <p:cNvSpPr/>
          <p:nvPr/>
        </p:nvSpPr>
        <p:spPr>
          <a:xfrm>
            <a:off x="758310" y="6127551"/>
            <a:ext cx="6105477" cy="1199223"/>
          </a:xfrm>
          <a:prstGeom prst="rect">
            <a:avLst/>
          </a:prstGeom>
          <a:noFill/>
          <a:ln/>
        </p:spPr>
        <p:txBody>
          <a:bodyPr wrap="none" lIns="0" tIns="0" rIns="0" bIns="0" rtlCol="0" anchor="t"/>
          <a:lstStyle/>
          <a:p>
            <a:pPr algn="r">
              <a:lnSpc>
                <a:spcPts val="2700"/>
              </a:lnSpc>
            </a:pPr>
            <a:endParaRPr lang="en-US" sz="1700" dirty="0" smtClean="0"/>
          </a:p>
        </p:txBody>
      </p:sp>
      <p:sp>
        <p:nvSpPr>
          <p:cNvPr id="6" name="Text 4"/>
          <p:cNvSpPr/>
          <p:nvPr/>
        </p:nvSpPr>
        <p:spPr>
          <a:xfrm>
            <a:off x="571213" y="5445702"/>
            <a:ext cx="6292573" cy="973892"/>
          </a:xfrm>
          <a:prstGeom prst="rect">
            <a:avLst/>
          </a:prstGeom>
          <a:noFill/>
          <a:ln/>
        </p:spPr>
        <p:txBody>
          <a:bodyPr wrap="none" lIns="0" tIns="0" rIns="0" bIns="0" rtlCol="0" anchor="t"/>
          <a:lstStyle/>
          <a:p>
            <a:pPr algn="r"/>
            <a:r>
              <a:rPr lang="en-US" sz="4000" b="1" dirty="0" smtClean="0">
                <a:solidFill>
                  <a:srgbClr val="FF0000"/>
                </a:solidFill>
                <a:latin typeface="Brygada 1918 Bold" pitchFamily="34" charset="0"/>
                <a:ea typeface="Brygada 1918 Bold" pitchFamily="34" charset="-122"/>
                <a:cs typeface="Brygada 1918 Bold" pitchFamily="34" charset="-120"/>
              </a:rPr>
              <a:t>Created By </a:t>
            </a:r>
          </a:p>
          <a:p>
            <a:pPr algn="r"/>
            <a:r>
              <a:rPr lang="en-US" sz="4000" b="1" dirty="0" err="1" smtClean="0">
                <a:solidFill>
                  <a:srgbClr val="FF0000"/>
                </a:solidFill>
                <a:latin typeface="Brygada 1918 Bold" pitchFamily="34" charset="0"/>
                <a:ea typeface="Brygada 1918 Bold" pitchFamily="34" charset="-122"/>
                <a:cs typeface="Brygada 1918 Bold" pitchFamily="34" charset="-120"/>
              </a:rPr>
              <a:t>Gopika</a:t>
            </a:r>
            <a:r>
              <a:rPr lang="en-US" sz="4000" b="1" dirty="0" smtClean="0">
                <a:solidFill>
                  <a:srgbClr val="FF0000"/>
                </a:solidFill>
                <a:latin typeface="Brygada 1918 Bold" pitchFamily="34" charset="0"/>
                <a:ea typeface="Brygada 1918 Bold" pitchFamily="34" charset="-122"/>
                <a:cs typeface="Brygada 1918 Bold" pitchFamily="34" charset="-120"/>
              </a:rPr>
              <a:t> R</a:t>
            </a:r>
          </a:p>
          <a:p>
            <a:pPr algn="r"/>
            <a:r>
              <a:rPr lang="en-US" sz="4000" b="1" dirty="0" smtClean="0">
                <a:solidFill>
                  <a:srgbClr val="FF0000"/>
                </a:solidFill>
                <a:latin typeface="Brygada 1918 Bold" pitchFamily="34" charset="0"/>
                <a:ea typeface="Brygada 1918 Bold" pitchFamily="34" charset="-122"/>
                <a:cs typeface="Brygada 1918 Bold" pitchFamily="34" charset="-120"/>
              </a:rPr>
              <a:t>23DS3000136</a:t>
            </a:r>
          </a:p>
          <a:p>
            <a:endParaRPr lang="en-IN" sz="4000" dirty="0"/>
          </a:p>
          <a:p>
            <a:endParaRPr lang="en-US" sz="4000" dirty="0"/>
          </a:p>
        </p:txBody>
      </p:sp>
      <p:pic>
        <p:nvPicPr>
          <p:cNvPr id="7" name="Image 0" descr="preencoded.png"/>
          <p:cNvPicPr>
            <a:picLocks noChangeAspect="1"/>
          </p:cNvPicPr>
          <p:nvPr/>
        </p:nvPicPr>
        <p:blipFill>
          <a:blip r:embed="rId3"/>
          <a:stretch>
            <a:fillRect/>
          </a:stretch>
        </p:blipFill>
        <p:spPr>
          <a:xfrm>
            <a:off x="7587137" y="2608123"/>
            <a:ext cx="6700362" cy="491489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5783" y="2986268"/>
            <a:ext cx="5845214" cy="1323439"/>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8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8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75239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64798" y="1121951"/>
            <a:ext cx="10815995" cy="712708"/>
          </a:xfrm>
          <a:prstGeom prst="rect">
            <a:avLst/>
          </a:prstGeom>
          <a:noFill/>
          <a:ln/>
        </p:spPr>
        <p:txBody>
          <a:bodyPr wrap="none" lIns="0" tIns="0" rIns="0" bIns="0" rtlCol="0" anchor="t"/>
          <a:lstStyle/>
          <a:p>
            <a:pPr>
              <a:lnSpc>
                <a:spcPts val="5600"/>
              </a:lnSpc>
            </a:pPr>
            <a:r>
              <a:rPr lang="en-US" sz="4400" b="1" dirty="0">
                <a:solidFill>
                  <a:srgbClr val="00B050"/>
                </a:solidFill>
                <a:latin typeface="Brygada 1918 Bold" pitchFamily="34" charset="0"/>
                <a:ea typeface="Brygada 1918 Bold" pitchFamily="34" charset="-122"/>
                <a:cs typeface="Brygada 1918 Bold" pitchFamily="34" charset="-120"/>
              </a:rPr>
              <a:t>Understanding the Business Landscape</a:t>
            </a:r>
            <a:endParaRPr lang="en-US" sz="4400" dirty="0">
              <a:solidFill>
                <a:srgbClr val="00B050"/>
              </a:solidFill>
            </a:endParaRPr>
          </a:p>
        </p:txBody>
      </p:sp>
      <p:sp>
        <p:nvSpPr>
          <p:cNvPr id="3" name="Text 1"/>
          <p:cNvSpPr/>
          <p:nvPr/>
        </p:nvSpPr>
        <p:spPr>
          <a:xfrm>
            <a:off x="758309" y="3664625"/>
            <a:ext cx="2850714" cy="356236"/>
          </a:xfrm>
          <a:prstGeom prst="rect">
            <a:avLst/>
          </a:prstGeom>
          <a:noFill/>
          <a:ln/>
        </p:spPr>
        <p:txBody>
          <a:bodyPr wrap="none" lIns="0" tIns="0" rIns="0" bIns="0" rtlCol="0" anchor="t"/>
          <a:lstStyle/>
          <a:p>
            <a:pPr>
              <a:lnSpc>
                <a:spcPts val="2800"/>
              </a:lnSpc>
            </a:pPr>
            <a:r>
              <a:rPr lang="en-US" sz="2100" b="1" dirty="0">
                <a:solidFill>
                  <a:srgbClr val="FF0000"/>
                </a:solidFill>
                <a:latin typeface="Brygada 1918 Bold" pitchFamily="34" charset="0"/>
                <a:ea typeface="Brygada 1918 Bold" pitchFamily="34" charset="-122"/>
                <a:cs typeface="Brygada 1918 Bold" pitchFamily="34" charset="-120"/>
              </a:rPr>
              <a:t>Challenges</a:t>
            </a:r>
            <a:endParaRPr lang="en-US" sz="2100" dirty="0">
              <a:solidFill>
                <a:srgbClr val="FF0000"/>
              </a:solidFill>
            </a:endParaRPr>
          </a:p>
        </p:txBody>
      </p:sp>
      <p:sp>
        <p:nvSpPr>
          <p:cNvPr id="4" name="Text 2"/>
          <p:cNvSpPr/>
          <p:nvPr/>
        </p:nvSpPr>
        <p:spPr>
          <a:xfrm>
            <a:off x="758310" y="4237438"/>
            <a:ext cx="6292573" cy="1040130"/>
          </a:xfrm>
          <a:prstGeom prst="rect">
            <a:avLst/>
          </a:prstGeom>
          <a:noFill/>
          <a:ln/>
        </p:spPr>
        <p:txBody>
          <a:bodyPr wrap="square" lIns="0" tIns="0" rIns="0" bIns="0" rtlCol="0" anchor="t"/>
          <a:lstStyle/>
          <a:p>
            <a:pPr>
              <a:lnSpc>
                <a:spcPts val="2700"/>
              </a:lnSpc>
            </a:pPr>
            <a:r>
              <a:rPr lang="en-US" sz="1700" dirty="0">
                <a:solidFill>
                  <a:srgbClr val="464607"/>
                </a:solidFill>
                <a:latin typeface="Montserrat" pitchFamily="34" charset="0"/>
                <a:ea typeface="Montserrat" pitchFamily="34" charset="-122"/>
                <a:cs typeface="Montserrat" pitchFamily="34" charset="-120"/>
              </a:rPr>
              <a:t>Popular Electricals faces declining sales, inefficient inventory management, and growing competition from online markets, impacting growth and profitability.</a:t>
            </a:r>
            <a:endParaRPr lang="en-US" sz="1700" dirty="0"/>
          </a:p>
        </p:txBody>
      </p:sp>
      <p:sp>
        <p:nvSpPr>
          <p:cNvPr id="5" name="Text 3"/>
          <p:cNvSpPr/>
          <p:nvPr/>
        </p:nvSpPr>
        <p:spPr>
          <a:xfrm>
            <a:off x="7587139" y="3664625"/>
            <a:ext cx="2850714" cy="356236"/>
          </a:xfrm>
          <a:prstGeom prst="rect">
            <a:avLst/>
          </a:prstGeom>
          <a:noFill/>
          <a:ln/>
        </p:spPr>
        <p:txBody>
          <a:bodyPr wrap="none" lIns="0" tIns="0" rIns="0" bIns="0" rtlCol="0" anchor="t"/>
          <a:lstStyle/>
          <a:p>
            <a:pPr>
              <a:lnSpc>
                <a:spcPts val="2800"/>
              </a:lnSpc>
            </a:pPr>
            <a:r>
              <a:rPr lang="en-US" sz="2100" b="1" dirty="0">
                <a:solidFill>
                  <a:srgbClr val="FF0000"/>
                </a:solidFill>
                <a:latin typeface="Brygada 1918 Bold" pitchFamily="34" charset="0"/>
                <a:ea typeface="Brygada 1918 Bold" pitchFamily="34" charset="-122"/>
                <a:cs typeface="Brygada 1918 Bold" pitchFamily="34" charset="-120"/>
              </a:rPr>
              <a:t>Objective</a:t>
            </a:r>
            <a:endParaRPr lang="en-US" sz="2100" dirty="0">
              <a:solidFill>
                <a:srgbClr val="FF0000"/>
              </a:solidFill>
            </a:endParaRPr>
          </a:p>
        </p:txBody>
      </p:sp>
      <p:sp>
        <p:nvSpPr>
          <p:cNvPr id="6" name="Text 4"/>
          <p:cNvSpPr/>
          <p:nvPr/>
        </p:nvSpPr>
        <p:spPr>
          <a:xfrm>
            <a:off x="7587139" y="4237434"/>
            <a:ext cx="6292573" cy="1386840"/>
          </a:xfrm>
          <a:prstGeom prst="rect">
            <a:avLst/>
          </a:prstGeom>
          <a:noFill/>
          <a:ln/>
        </p:spPr>
        <p:txBody>
          <a:bodyPr wrap="square" lIns="0" tIns="0" rIns="0" bIns="0" rtlCol="0" anchor="t"/>
          <a:lstStyle/>
          <a:p>
            <a:pPr>
              <a:lnSpc>
                <a:spcPts val="2700"/>
              </a:lnSpc>
            </a:pPr>
            <a:r>
              <a:rPr lang="en-US" sz="1700" dirty="0">
                <a:solidFill>
                  <a:srgbClr val="464607"/>
                </a:solidFill>
                <a:latin typeface="Montserrat" pitchFamily="34" charset="0"/>
                <a:ea typeface="Montserrat" pitchFamily="34" charset="-122"/>
                <a:cs typeface="Montserrat" pitchFamily="34" charset="-120"/>
              </a:rPr>
              <a:t>To leverage data analysis to provide actionable insights and optimize business operations, leading to increased profitability, improved inventory management, and sustained growth.</a:t>
            </a:r>
            <a:endParaRPr lang="en-US" sz="17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a:hlinkClick r:id="rId4" action="ppaction://hlinkfile"/>
          </p:cNvPr>
          <p:cNvPicPr>
            <a:picLocks noChangeAspect="1"/>
          </p:cNvPicPr>
          <p:nvPr/>
        </p:nvPicPr>
        <p:blipFill>
          <a:blip r:embed="rId5"/>
          <a:stretch>
            <a:fillRect/>
          </a:stretch>
        </p:blipFill>
        <p:spPr>
          <a:xfrm>
            <a:off x="9460236" y="197428"/>
            <a:ext cx="4853941" cy="7658100"/>
          </a:xfrm>
          <a:prstGeom prst="rect">
            <a:avLst/>
          </a:prstGeom>
        </p:spPr>
      </p:pic>
      <p:sp>
        <p:nvSpPr>
          <p:cNvPr id="4" name="Text 0"/>
          <p:cNvSpPr/>
          <p:nvPr/>
        </p:nvSpPr>
        <p:spPr>
          <a:xfrm>
            <a:off x="722115" y="569718"/>
            <a:ext cx="7068979" cy="678775"/>
          </a:xfrm>
          <a:prstGeom prst="rect">
            <a:avLst/>
          </a:prstGeom>
          <a:noFill/>
          <a:ln/>
        </p:spPr>
        <p:txBody>
          <a:bodyPr wrap="none" lIns="0" tIns="0" rIns="0" bIns="0" rtlCol="0" anchor="t"/>
          <a:lstStyle/>
          <a:p>
            <a:pPr>
              <a:lnSpc>
                <a:spcPts val="5300"/>
              </a:lnSpc>
            </a:pPr>
            <a:r>
              <a:rPr lang="en-US" sz="4300" b="1" dirty="0">
                <a:solidFill>
                  <a:srgbClr val="00B050"/>
                </a:solidFill>
                <a:latin typeface="Brygada 1918 Bold" pitchFamily="34" charset="0"/>
                <a:ea typeface="Brygada 1918 Bold" pitchFamily="34" charset="-122"/>
                <a:cs typeface="Brygada 1918 Bold" pitchFamily="34" charset="-120"/>
              </a:rPr>
              <a:t>Data Analysis Methodology</a:t>
            </a:r>
            <a:endParaRPr lang="en-US" sz="4300" dirty="0">
              <a:solidFill>
                <a:srgbClr val="00B050"/>
              </a:solidFill>
            </a:endParaRPr>
          </a:p>
        </p:txBody>
      </p:sp>
      <p:sp>
        <p:nvSpPr>
          <p:cNvPr id="5" name="Shape 1"/>
          <p:cNvSpPr/>
          <p:nvPr/>
        </p:nvSpPr>
        <p:spPr>
          <a:xfrm>
            <a:off x="722115" y="4608910"/>
            <a:ext cx="7699773" cy="22860"/>
          </a:xfrm>
          <a:prstGeom prst="roundRect">
            <a:avLst>
              <a:gd name="adj" fmla="val 812380"/>
            </a:avLst>
          </a:prstGeom>
          <a:solidFill>
            <a:srgbClr val="C1C3D0"/>
          </a:solidFill>
          <a:ln/>
        </p:spPr>
      </p:sp>
      <p:sp>
        <p:nvSpPr>
          <p:cNvPr id="6" name="Shape 2"/>
          <p:cNvSpPr/>
          <p:nvPr/>
        </p:nvSpPr>
        <p:spPr>
          <a:xfrm>
            <a:off x="2188606" y="3886855"/>
            <a:ext cx="22861" cy="722114"/>
          </a:xfrm>
          <a:prstGeom prst="roundRect">
            <a:avLst>
              <a:gd name="adj" fmla="val 812380"/>
            </a:avLst>
          </a:prstGeom>
          <a:solidFill>
            <a:srgbClr val="C1C3D0"/>
          </a:solidFill>
          <a:ln/>
        </p:spPr>
      </p:sp>
      <p:sp>
        <p:nvSpPr>
          <p:cNvPr id="7" name="Shape 3"/>
          <p:cNvSpPr/>
          <p:nvPr/>
        </p:nvSpPr>
        <p:spPr>
          <a:xfrm>
            <a:off x="1967986" y="4376797"/>
            <a:ext cx="464226" cy="464225"/>
          </a:xfrm>
          <a:prstGeom prst="roundRect">
            <a:avLst>
              <a:gd name="adj" fmla="val 40004"/>
            </a:avLst>
          </a:prstGeom>
          <a:solidFill>
            <a:srgbClr val="EEEFF5"/>
          </a:solidFill>
          <a:ln/>
          <a:effectLst>
            <a:outerShdw blurRad="50800" dist="25400" dir="13500000" algn="bl" rotWithShape="0">
              <a:srgbClr val="FFFFFF">
                <a:alpha val="70000"/>
              </a:srgbClr>
            </a:outerShdw>
          </a:effectLst>
        </p:spPr>
      </p:sp>
      <p:sp>
        <p:nvSpPr>
          <p:cNvPr id="8" name="Text 4"/>
          <p:cNvSpPr/>
          <p:nvPr/>
        </p:nvSpPr>
        <p:spPr>
          <a:xfrm>
            <a:off x="2118599" y="4445975"/>
            <a:ext cx="162878" cy="325756"/>
          </a:xfrm>
          <a:prstGeom prst="rect">
            <a:avLst/>
          </a:prstGeom>
          <a:noFill/>
          <a:ln/>
        </p:spPr>
        <p:txBody>
          <a:bodyPr wrap="none" lIns="0" tIns="0" rIns="0" bIns="0" rtlCol="0" anchor="t"/>
          <a:lstStyle/>
          <a:p>
            <a:pPr algn="ctr">
              <a:lnSpc>
                <a:spcPts val="2550"/>
              </a:lnSpc>
            </a:pPr>
            <a:r>
              <a:rPr lang="en-US" sz="2600" b="1" dirty="0">
                <a:solidFill>
                  <a:srgbClr val="464607"/>
                </a:solidFill>
                <a:latin typeface="Brygada 1918 Bold" pitchFamily="34" charset="0"/>
                <a:ea typeface="Brygada 1918 Bold" pitchFamily="34" charset="-122"/>
                <a:cs typeface="Brygada 1918 Bold" pitchFamily="34" charset="-120"/>
              </a:rPr>
              <a:t>1</a:t>
            </a:r>
            <a:endParaRPr lang="en-US" sz="2600" dirty="0"/>
          </a:p>
        </p:txBody>
      </p:sp>
      <p:sp>
        <p:nvSpPr>
          <p:cNvPr id="9" name="Text 5"/>
          <p:cNvSpPr/>
          <p:nvPr/>
        </p:nvSpPr>
        <p:spPr>
          <a:xfrm>
            <a:off x="928455" y="1897265"/>
            <a:ext cx="2543413" cy="339328"/>
          </a:xfrm>
          <a:prstGeom prst="rect">
            <a:avLst/>
          </a:prstGeom>
          <a:noFill/>
          <a:ln/>
        </p:spPr>
        <p:txBody>
          <a:bodyPr wrap="none" lIns="0" tIns="0" rIns="0" bIns="0" rtlCol="0" anchor="t"/>
          <a:lstStyle/>
          <a:p>
            <a:pPr algn="ctr">
              <a:lnSpc>
                <a:spcPts val="2650"/>
              </a:lnSpc>
            </a:pPr>
            <a:r>
              <a:rPr lang="en-US" sz="2100" b="1" dirty="0">
                <a:solidFill>
                  <a:srgbClr val="FF0000"/>
                </a:solidFill>
                <a:latin typeface="Brygada 1918 Bold" pitchFamily="34" charset="0"/>
                <a:ea typeface="Brygada 1918 Bold" pitchFamily="34" charset="-122"/>
                <a:cs typeface="Brygada 1918 Bold" pitchFamily="34" charset="-120"/>
              </a:rPr>
              <a:t>Data Collection</a:t>
            </a:r>
            <a:endParaRPr lang="en-US" sz="2100" dirty="0">
              <a:solidFill>
                <a:srgbClr val="FF0000"/>
              </a:solidFill>
            </a:endParaRPr>
          </a:p>
        </p:txBody>
      </p:sp>
      <p:sp>
        <p:nvSpPr>
          <p:cNvPr id="10" name="Text 6"/>
          <p:cNvSpPr/>
          <p:nvPr/>
        </p:nvSpPr>
        <p:spPr>
          <a:xfrm>
            <a:off x="928455" y="2360295"/>
            <a:ext cx="2543413" cy="1320166"/>
          </a:xfrm>
          <a:prstGeom prst="rect">
            <a:avLst/>
          </a:prstGeom>
          <a:noFill/>
          <a:ln/>
        </p:spPr>
        <p:txBody>
          <a:bodyPr wrap="square" lIns="0" tIns="0" rIns="0" bIns="0" rtlCol="0" anchor="t"/>
          <a:lstStyle/>
          <a:p>
            <a:pPr algn="ctr">
              <a:lnSpc>
                <a:spcPts val="2550"/>
              </a:lnSpc>
            </a:pPr>
            <a:r>
              <a:rPr lang="en-US" sz="1600" dirty="0">
                <a:solidFill>
                  <a:srgbClr val="464607"/>
                </a:solidFill>
                <a:latin typeface="Montserrat" pitchFamily="34" charset="0"/>
                <a:ea typeface="Montserrat" pitchFamily="34" charset="-122"/>
                <a:cs typeface="Montserrat" pitchFamily="34" charset="-120"/>
              </a:rPr>
              <a:t>Summary reports collected from Tally (March-August 2024) for 25 key products.</a:t>
            </a:r>
            <a:endParaRPr lang="en-US" sz="1600" dirty="0"/>
          </a:p>
        </p:txBody>
      </p:sp>
      <p:sp>
        <p:nvSpPr>
          <p:cNvPr id="11" name="Shape 7"/>
          <p:cNvSpPr/>
          <p:nvPr/>
        </p:nvSpPr>
        <p:spPr>
          <a:xfrm>
            <a:off x="3769758" y="4608850"/>
            <a:ext cx="22861" cy="722114"/>
          </a:xfrm>
          <a:prstGeom prst="roundRect">
            <a:avLst>
              <a:gd name="adj" fmla="val 812380"/>
            </a:avLst>
          </a:prstGeom>
          <a:solidFill>
            <a:srgbClr val="C1C3D0"/>
          </a:solidFill>
          <a:ln/>
        </p:spPr>
      </p:sp>
      <p:sp>
        <p:nvSpPr>
          <p:cNvPr id="12" name="Shape 8"/>
          <p:cNvSpPr/>
          <p:nvPr/>
        </p:nvSpPr>
        <p:spPr>
          <a:xfrm>
            <a:off x="3549138" y="4376797"/>
            <a:ext cx="464226" cy="464225"/>
          </a:xfrm>
          <a:prstGeom prst="roundRect">
            <a:avLst>
              <a:gd name="adj" fmla="val 40004"/>
            </a:avLst>
          </a:prstGeom>
          <a:solidFill>
            <a:srgbClr val="EEEFF5"/>
          </a:solidFill>
          <a:ln/>
          <a:effectLst>
            <a:outerShdw blurRad="50800" dist="25400" dir="13500000" algn="bl" rotWithShape="0">
              <a:srgbClr val="FFFFFF">
                <a:alpha val="70000"/>
              </a:srgbClr>
            </a:outerShdw>
          </a:effectLst>
        </p:spPr>
      </p:sp>
      <p:sp>
        <p:nvSpPr>
          <p:cNvPr id="13" name="Text 9"/>
          <p:cNvSpPr/>
          <p:nvPr/>
        </p:nvSpPr>
        <p:spPr>
          <a:xfrm>
            <a:off x="3688318" y="4445975"/>
            <a:ext cx="185738" cy="325756"/>
          </a:xfrm>
          <a:prstGeom prst="rect">
            <a:avLst/>
          </a:prstGeom>
          <a:noFill/>
          <a:ln/>
        </p:spPr>
        <p:txBody>
          <a:bodyPr wrap="none" lIns="0" tIns="0" rIns="0" bIns="0" rtlCol="0" anchor="t"/>
          <a:lstStyle/>
          <a:p>
            <a:pPr algn="ctr">
              <a:lnSpc>
                <a:spcPts val="2550"/>
              </a:lnSpc>
            </a:pPr>
            <a:r>
              <a:rPr lang="en-US" sz="2600" b="1" dirty="0">
                <a:solidFill>
                  <a:srgbClr val="464607"/>
                </a:solidFill>
                <a:latin typeface="Brygada 1918 Bold" pitchFamily="34" charset="0"/>
                <a:ea typeface="Brygada 1918 Bold" pitchFamily="34" charset="-122"/>
                <a:cs typeface="Brygada 1918 Bold" pitchFamily="34" charset="-120"/>
              </a:rPr>
              <a:t>2</a:t>
            </a:r>
            <a:endParaRPr lang="en-US" sz="2600" dirty="0"/>
          </a:p>
        </p:txBody>
      </p:sp>
      <p:sp>
        <p:nvSpPr>
          <p:cNvPr id="14" name="Text 10"/>
          <p:cNvSpPr/>
          <p:nvPr/>
        </p:nvSpPr>
        <p:spPr>
          <a:xfrm>
            <a:off x="2509606" y="5537361"/>
            <a:ext cx="2543413" cy="678656"/>
          </a:xfrm>
          <a:prstGeom prst="rect">
            <a:avLst/>
          </a:prstGeom>
          <a:noFill/>
          <a:ln/>
        </p:spPr>
        <p:txBody>
          <a:bodyPr wrap="square" lIns="0" tIns="0" rIns="0" bIns="0" rtlCol="0" anchor="t"/>
          <a:lstStyle/>
          <a:p>
            <a:pPr algn="ctr">
              <a:lnSpc>
                <a:spcPts val="2650"/>
              </a:lnSpc>
            </a:pPr>
            <a:r>
              <a:rPr lang="en-US" sz="2100" b="1" dirty="0">
                <a:solidFill>
                  <a:srgbClr val="FF0000"/>
                </a:solidFill>
                <a:latin typeface="Brygada 1918 Bold" pitchFamily="34" charset="0"/>
                <a:ea typeface="Brygada 1918 Bold" pitchFamily="34" charset="-122"/>
                <a:cs typeface="Brygada 1918 Bold" pitchFamily="34" charset="-120"/>
              </a:rPr>
              <a:t>Data Cleaning and Organization</a:t>
            </a:r>
            <a:endParaRPr lang="en-US" sz="2100" dirty="0">
              <a:solidFill>
                <a:srgbClr val="FF0000"/>
              </a:solidFill>
            </a:endParaRPr>
          </a:p>
        </p:txBody>
      </p:sp>
      <p:sp>
        <p:nvSpPr>
          <p:cNvPr id="15" name="Text 11"/>
          <p:cNvSpPr/>
          <p:nvPr/>
        </p:nvSpPr>
        <p:spPr>
          <a:xfrm>
            <a:off x="2509606" y="6339725"/>
            <a:ext cx="2543413" cy="660083"/>
          </a:xfrm>
          <a:prstGeom prst="rect">
            <a:avLst/>
          </a:prstGeom>
          <a:noFill/>
          <a:ln/>
        </p:spPr>
        <p:txBody>
          <a:bodyPr wrap="square" lIns="0" tIns="0" rIns="0" bIns="0" rtlCol="0" anchor="t"/>
          <a:lstStyle/>
          <a:p>
            <a:pPr algn="ctr">
              <a:lnSpc>
                <a:spcPts val="2550"/>
              </a:lnSpc>
            </a:pPr>
            <a:r>
              <a:rPr lang="en-US" sz="1600" dirty="0">
                <a:solidFill>
                  <a:srgbClr val="464607"/>
                </a:solidFill>
                <a:latin typeface="Montserrat" pitchFamily="34" charset="0"/>
                <a:ea typeface="Montserrat" pitchFamily="34" charset="-122"/>
                <a:cs typeface="Montserrat" pitchFamily="34" charset="-120"/>
              </a:rPr>
              <a:t>Data structured for effective analysis.</a:t>
            </a:r>
            <a:endParaRPr lang="en-US" sz="1600" dirty="0"/>
          </a:p>
        </p:txBody>
      </p:sp>
      <p:sp>
        <p:nvSpPr>
          <p:cNvPr id="16" name="Shape 12"/>
          <p:cNvSpPr/>
          <p:nvPr/>
        </p:nvSpPr>
        <p:spPr>
          <a:xfrm>
            <a:off x="5351027" y="3886855"/>
            <a:ext cx="22861" cy="722114"/>
          </a:xfrm>
          <a:prstGeom prst="roundRect">
            <a:avLst>
              <a:gd name="adj" fmla="val 812380"/>
            </a:avLst>
          </a:prstGeom>
          <a:solidFill>
            <a:srgbClr val="C1C3D0"/>
          </a:solidFill>
          <a:ln/>
        </p:spPr>
      </p:sp>
      <p:sp>
        <p:nvSpPr>
          <p:cNvPr id="17" name="Shape 13"/>
          <p:cNvSpPr/>
          <p:nvPr/>
        </p:nvSpPr>
        <p:spPr>
          <a:xfrm>
            <a:off x="5130405" y="4376797"/>
            <a:ext cx="464226" cy="464225"/>
          </a:xfrm>
          <a:prstGeom prst="roundRect">
            <a:avLst>
              <a:gd name="adj" fmla="val 40004"/>
            </a:avLst>
          </a:prstGeom>
          <a:solidFill>
            <a:srgbClr val="EEEFF5"/>
          </a:solidFill>
          <a:ln/>
          <a:effectLst>
            <a:outerShdw blurRad="50800" dist="25400" dir="13500000" algn="bl" rotWithShape="0">
              <a:srgbClr val="FFFFFF">
                <a:alpha val="70000"/>
              </a:srgbClr>
            </a:outerShdw>
          </a:effectLst>
        </p:spPr>
      </p:sp>
      <p:sp>
        <p:nvSpPr>
          <p:cNvPr id="18" name="Text 14"/>
          <p:cNvSpPr/>
          <p:nvPr/>
        </p:nvSpPr>
        <p:spPr>
          <a:xfrm>
            <a:off x="5263164" y="4445975"/>
            <a:ext cx="198715" cy="325756"/>
          </a:xfrm>
          <a:prstGeom prst="rect">
            <a:avLst/>
          </a:prstGeom>
          <a:noFill/>
          <a:ln/>
        </p:spPr>
        <p:txBody>
          <a:bodyPr wrap="none" lIns="0" tIns="0" rIns="0" bIns="0" rtlCol="0" anchor="t"/>
          <a:lstStyle/>
          <a:p>
            <a:pPr algn="ctr">
              <a:lnSpc>
                <a:spcPts val="2550"/>
              </a:lnSpc>
            </a:pPr>
            <a:r>
              <a:rPr lang="en-US" sz="2600" b="1" dirty="0">
                <a:solidFill>
                  <a:srgbClr val="464607"/>
                </a:solidFill>
                <a:latin typeface="Brygada 1918 Bold" pitchFamily="34" charset="0"/>
                <a:ea typeface="Brygada 1918 Bold" pitchFamily="34" charset="-122"/>
                <a:cs typeface="Brygada 1918 Bold" pitchFamily="34" charset="-120"/>
              </a:rPr>
              <a:t>3</a:t>
            </a:r>
            <a:endParaRPr lang="en-US" sz="2600" dirty="0"/>
          </a:p>
        </p:txBody>
      </p:sp>
      <p:sp>
        <p:nvSpPr>
          <p:cNvPr id="19" name="Text 15"/>
          <p:cNvSpPr/>
          <p:nvPr/>
        </p:nvSpPr>
        <p:spPr>
          <a:xfrm>
            <a:off x="4090874" y="1557933"/>
            <a:ext cx="2543413" cy="678656"/>
          </a:xfrm>
          <a:prstGeom prst="rect">
            <a:avLst/>
          </a:prstGeom>
          <a:noFill/>
          <a:ln/>
        </p:spPr>
        <p:txBody>
          <a:bodyPr wrap="square" lIns="0" tIns="0" rIns="0" bIns="0" rtlCol="0" anchor="t"/>
          <a:lstStyle/>
          <a:p>
            <a:pPr algn="ctr">
              <a:lnSpc>
                <a:spcPts val="2650"/>
              </a:lnSpc>
            </a:pPr>
            <a:r>
              <a:rPr lang="en-US" sz="2100" b="1" dirty="0">
                <a:solidFill>
                  <a:srgbClr val="FF0000"/>
                </a:solidFill>
                <a:latin typeface="Brygada 1918 Bold" pitchFamily="34" charset="0"/>
                <a:ea typeface="Brygada 1918 Bold" pitchFamily="34" charset="-122"/>
                <a:cs typeface="Brygada 1918 Bold" pitchFamily="34" charset="-120"/>
              </a:rPr>
              <a:t>Key Performance Metrics</a:t>
            </a:r>
            <a:endParaRPr lang="en-US" sz="2100" dirty="0">
              <a:solidFill>
                <a:srgbClr val="FF0000"/>
              </a:solidFill>
            </a:endParaRPr>
          </a:p>
        </p:txBody>
      </p:sp>
      <p:sp>
        <p:nvSpPr>
          <p:cNvPr id="20" name="Text 16"/>
          <p:cNvSpPr/>
          <p:nvPr/>
        </p:nvSpPr>
        <p:spPr>
          <a:xfrm>
            <a:off x="4090874" y="2360295"/>
            <a:ext cx="2543413" cy="1320166"/>
          </a:xfrm>
          <a:prstGeom prst="rect">
            <a:avLst/>
          </a:prstGeom>
          <a:noFill/>
          <a:ln/>
        </p:spPr>
        <p:txBody>
          <a:bodyPr wrap="square" lIns="0" tIns="0" rIns="0" bIns="0" rtlCol="0" anchor="t"/>
          <a:lstStyle/>
          <a:p>
            <a:pPr algn="ctr">
              <a:lnSpc>
                <a:spcPts val="2550"/>
              </a:lnSpc>
            </a:pPr>
            <a:r>
              <a:rPr lang="en-US" sz="1600" dirty="0">
                <a:solidFill>
                  <a:srgbClr val="464607"/>
                </a:solidFill>
                <a:latin typeface="Montserrat" pitchFamily="34" charset="0"/>
                <a:ea typeface="Montserrat" pitchFamily="34" charset="-122"/>
                <a:cs typeface="Montserrat" pitchFamily="34" charset="-120"/>
              </a:rPr>
              <a:t>Sales volume, revenue, profit, cost price, and selling price calculated using Excel.</a:t>
            </a:r>
            <a:endParaRPr lang="en-US" sz="1600" dirty="0"/>
          </a:p>
        </p:txBody>
      </p:sp>
      <p:sp>
        <p:nvSpPr>
          <p:cNvPr id="21" name="Shape 17"/>
          <p:cNvSpPr/>
          <p:nvPr/>
        </p:nvSpPr>
        <p:spPr>
          <a:xfrm>
            <a:off x="6932176" y="4608850"/>
            <a:ext cx="22861" cy="722114"/>
          </a:xfrm>
          <a:prstGeom prst="roundRect">
            <a:avLst>
              <a:gd name="adj" fmla="val 812380"/>
            </a:avLst>
          </a:prstGeom>
          <a:solidFill>
            <a:srgbClr val="C1C3D0"/>
          </a:solidFill>
          <a:ln/>
        </p:spPr>
      </p:sp>
      <p:sp>
        <p:nvSpPr>
          <p:cNvPr id="22" name="Shape 18"/>
          <p:cNvSpPr/>
          <p:nvPr/>
        </p:nvSpPr>
        <p:spPr>
          <a:xfrm>
            <a:off x="6711554" y="4376797"/>
            <a:ext cx="464226" cy="464225"/>
          </a:xfrm>
          <a:prstGeom prst="roundRect">
            <a:avLst>
              <a:gd name="adj" fmla="val 40004"/>
            </a:avLst>
          </a:prstGeom>
          <a:solidFill>
            <a:srgbClr val="EEEFF5"/>
          </a:solidFill>
          <a:ln/>
          <a:effectLst>
            <a:outerShdw blurRad="50800" dist="25400" dir="13500000" algn="bl" rotWithShape="0">
              <a:srgbClr val="FFFFFF">
                <a:alpha val="70000"/>
              </a:srgbClr>
            </a:outerShdw>
          </a:effectLst>
        </p:spPr>
      </p:sp>
      <p:sp>
        <p:nvSpPr>
          <p:cNvPr id="23" name="Text 19"/>
          <p:cNvSpPr/>
          <p:nvPr/>
        </p:nvSpPr>
        <p:spPr>
          <a:xfrm>
            <a:off x="6840974" y="4445975"/>
            <a:ext cx="205264" cy="325756"/>
          </a:xfrm>
          <a:prstGeom prst="rect">
            <a:avLst/>
          </a:prstGeom>
          <a:noFill/>
          <a:ln/>
        </p:spPr>
        <p:txBody>
          <a:bodyPr wrap="none" lIns="0" tIns="0" rIns="0" bIns="0" rtlCol="0" anchor="t"/>
          <a:lstStyle/>
          <a:p>
            <a:pPr algn="ctr">
              <a:lnSpc>
                <a:spcPts val="2550"/>
              </a:lnSpc>
            </a:pPr>
            <a:r>
              <a:rPr lang="en-US" sz="2600" b="1" dirty="0">
                <a:solidFill>
                  <a:srgbClr val="464607"/>
                </a:solidFill>
                <a:latin typeface="Brygada 1918 Bold" pitchFamily="34" charset="0"/>
                <a:ea typeface="Brygada 1918 Bold" pitchFamily="34" charset="-122"/>
                <a:cs typeface="Brygada 1918 Bold" pitchFamily="34" charset="-120"/>
              </a:rPr>
              <a:t>4</a:t>
            </a:r>
            <a:endParaRPr lang="en-US" sz="2600" dirty="0"/>
          </a:p>
        </p:txBody>
      </p:sp>
      <p:sp>
        <p:nvSpPr>
          <p:cNvPr id="24" name="Text 20"/>
          <p:cNvSpPr/>
          <p:nvPr/>
        </p:nvSpPr>
        <p:spPr>
          <a:xfrm>
            <a:off x="5672025" y="5537361"/>
            <a:ext cx="2543413" cy="678656"/>
          </a:xfrm>
          <a:prstGeom prst="rect">
            <a:avLst/>
          </a:prstGeom>
          <a:noFill/>
          <a:ln/>
        </p:spPr>
        <p:txBody>
          <a:bodyPr wrap="square" lIns="0" tIns="0" rIns="0" bIns="0" rtlCol="0" anchor="t"/>
          <a:lstStyle/>
          <a:p>
            <a:pPr algn="ctr">
              <a:lnSpc>
                <a:spcPts val="2650"/>
              </a:lnSpc>
            </a:pPr>
            <a:r>
              <a:rPr lang="en-US" sz="2100" b="1" dirty="0">
                <a:solidFill>
                  <a:srgbClr val="FF0000"/>
                </a:solidFill>
                <a:latin typeface="Brygada 1918 Bold" pitchFamily="34" charset="0"/>
                <a:ea typeface="Brygada 1918 Bold" pitchFamily="34" charset="-122"/>
                <a:cs typeface="Brygada 1918 Bold" pitchFamily="34" charset="-120"/>
              </a:rPr>
              <a:t>Pivot Tables and Visualization</a:t>
            </a:r>
            <a:endParaRPr lang="en-US" sz="2100" dirty="0">
              <a:solidFill>
                <a:srgbClr val="FF0000"/>
              </a:solidFill>
            </a:endParaRPr>
          </a:p>
        </p:txBody>
      </p:sp>
      <p:sp>
        <p:nvSpPr>
          <p:cNvPr id="25" name="Text 21"/>
          <p:cNvSpPr/>
          <p:nvPr/>
        </p:nvSpPr>
        <p:spPr>
          <a:xfrm>
            <a:off x="5672025" y="6339721"/>
            <a:ext cx="2543413" cy="1320166"/>
          </a:xfrm>
          <a:prstGeom prst="rect">
            <a:avLst/>
          </a:prstGeom>
          <a:noFill/>
          <a:ln/>
        </p:spPr>
        <p:txBody>
          <a:bodyPr wrap="square" lIns="0" tIns="0" rIns="0" bIns="0" rtlCol="0" anchor="t"/>
          <a:lstStyle/>
          <a:p>
            <a:pPr algn="ctr">
              <a:lnSpc>
                <a:spcPts val="2550"/>
              </a:lnSpc>
            </a:pPr>
            <a:r>
              <a:rPr lang="en-US" sz="1600" dirty="0">
                <a:solidFill>
                  <a:srgbClr val="464607"/>
                </a:solidFill>
                <a:latin typeface="Montserrat" pitchFamily="34" charset="0"/>
                <a:ea typeface="Montserrat" pitchFamily="34" charset="-122"/>
                <a:cs typeface="Montserrat" pitchFamily="34" charset="-120"/>
              </a:rPr>
              <a:t>Sales, revenue, and </a:t>
            </a:r>
            <a:r>
              <a:rPr lang="en-US" sz="1600" dirty="0">
                <a:solidFill>
                  <a:srgbClr val="464607"/>
                </a:solidFill>
                <a:latin typeface="Montserrat" pitchFamily="34" charset="0"/>
                <a:ea typeface="Montserrat" pitchFamily="34" charset="-122"/>
                <a:cs typeface="Montserrat" pitchFamily="34" charset="-120"/>
                <a:hlinkClick r:id="rId6" action="ppaction://hlinkfile"/>
              </a:rPr>
              <a:t>inventory</a:t>
            </a:r>
            <a:r>
              <a:rPr lang="en-US" sz="1600" dirty="0">
                <a:solidFill>
                  <a:srgbClr val="464607"/>
                </a:solidFill>
                <a:latin typeface="Montserrat" pitchFamily="34" charset="0"/>
                <a:ea typeface="Montserrat" pitchFamily="34" charset="-122"/>
                <a:cs typeface="Montserrat" pitchFamily="34" charset="-120"/>
              </a:rPr>
              <a:t> trends identified using pivot tables and graphs.</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36627" y="628175"/>
            <a:ext cx="5208032" cy="598408"/>
          </a:xfrm>
          <a:prstGeom prst="rect">
            <a:avLst/>
          </a:prstGeom>
          <a:noFill/>
          <a:ln/>
        </p:spPr>
        <p:txBody>
          <a:bodyPr wrap="none" lIns="0" tIns="0" rIns="0" bIns="0" rtlCol="0" anchor="t"/>
          <a:lstStyle/>
          <a:p>
            <a:pPr>
              <a:lnSpc>
                <a:spcPts val="4700"/>
              </a:lnSpc>
            </a:pPr>
            <a:r>
              <a:rPr lang="en-US" sz="3700" b="1" dirty="0" smtClean="0">
                <a:solidFill>
                  <a:srgbClr val="00B050"/>
                </a:solidFill>
                <a:latin typeface="Brygada 1918 Bold" pitchFamily="34" charset="0"/>
                <a:ea typeface="Brygada 1918 Bold" pitchFamily="34" charset="-122"/>
                <a:cs typeface="Brygada 1918 Bold" pitchFamily="34" charset="-120"/>
              </a:rPr>
              <a:t>Brand </a:t>
            </a:r>
            <a:r>
              <a:rPr lang="en-US" sz="3700" b="1" dirty="0">
                <a:solidFill>
                  <a:srgbClr val="00B050"/>
                </a:solidFill>
                <a:latin typeface="Brygada 1918 Bold" pitchFamily="34" charset="0"/>
                <a:ea typeface="Brygada 1918 Bold" pitchFamily="34" charset="-122"/>
                <a:cs typeface="Brygada 1918 Bold" pitchFamily="34" charset="-120"/>
              </a:rPr>
              <a:t>Analysis</a:t>
            </a:r>
            <a:endParaRPr lang="en-US" sz="3700" dirty="0">
              <a:solidFill>
                <a:srgbClr val="00B050"/>
              </a:solidFill>
            </a:endParaRPr>
          </a:p>
        </p:txBody>
      </p:sp>
      <p:pic>
        <p:nvPicPr>
          <p:cNvPr id="3" name="Image 0">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446" y="2239115"/>
            <a:ext cx="6528121" cy="3698698"/>
          </a:xfrm>
          <a:prstGeom prst="rect">
            <a:avLst/>
          </a:prstGeom>
        </p:spPr>
      </p:pic>
      <p:sp>
        <p:nvSpPr>
          <p:cNvPr id="4" name="Text 1"/>
          <p:cNvSpPr/>
          <p:nvPr/>
        </p:nvSpPr>
        <p:spPr>
          <a:xfrm>
            <a:off x="636627" y="6374844"/>
            <a:ext cx="2393514" cy="299086"/>
          </a:xfrm>
          <a:prstGeom prst="rect">
            <a:avLst/>
          </a:prstGeom>
          <a:noFill/>
          <a:ln/>
        </p:spPr>
        <p:txBody>
          <a:bodyPr wrap="none" lIns="0" tIns="0" rIns="0" bIns="0" rtlCol="0" anchor="t"/>
          <a:lstStyle/>
          <a:p>
            <a:pPr>
              <a:lnSpc>
                <a:spcPts val="2350"/>
              </a:lnSpc>
            </a:pPr>
            <a:r>
              <a:rPr lang="en-US" sz="2800" b="1" dirty="0">
                <a:solidFill>
                  <a:srgbClr val="FF0000"/>
                </a:solidFill>
                <a:latin typeface="Brygada 1918 Bold" pitchFamily="34" charset="0"/>
                <a:ea typeface="Brygada 1918 Bold" pitchFamily="34" charset="-122"/>
                <a:cs typeface="Brygada 1918 Bold" pitchFamily="34" charset="-120"/>
              </a:rPr>
              <a:t>Key Findings</a:t>
            </a:r>
            <a:endParaRPr lang="en-US" sz="2800" dirty="0">
              <a:solidFill>
                <a:srgbClr val="FF0000"/>
              </a:solidFill>
            </a:endParaRPr>
          </a:p>
        </p:txBody>
      </p:sp>
      <p:sp>
        <p:nvSpPr>
          <p:cNvPr id="5" name="Text 2"/>
          <p:cNvSpPr/>
          <p:nvPr/>
        </p:nvSpPr>
        <p:spPr>
          <a:xfrm>
            <a:off x="636633" y="6855742"/>
            <a:ext cx="9216747" cy="740017"/>
          </a:xfrm>
          <a:prstGeom prst="rect">
            <a:avLst/>
          </a:prstGeom>
          <a:noFill/>
          <a:ln/>
        </p:spPr>
        <p:txBody>
          <a:bodyPr wrap="square" lIns="0" tIns="0" rIns="0" bIns="0" rtlCol="0" anchor="t"/>
          <a:lstStyle/>
          <a:p>
            <a:pPr>
              <a:lnSpc>
                <a:spcPts val="2250"/>
              </a:lnSpc>
            </a:pPr>
            <a:r>
              <a:rPr lang="en-US" sz="2400" dirty="0">
                <a:solidFill>
                  <a:srgbClr val="464607"/>
                </a:solidFill>
                <a:ea typeface="Montserrat" pitchFamily="34" charset="-122"/>
                <a:cs typeface="Times New Roman" pitchFamily="18" charset="0"/>
              </a:rPr>
              <a:t>STAR is the most popular brand for PVC suction hoses and S Traps. GM leads in 9W LED Bulbs, while CERA is the top seller for Long Body Taps. RR is the most popular in the 6W Ceiling Light category.</a:t>
            </a:r>
            <a:endParaRPr lang="en-US" sz="2400" dirty="0">
              <a:cs typeface="Times New Roman" pitchFamily="18" charset="0"/>
            </a:endParaRPr>
          </a:p>
        </p:txBody>
      </p:sp>
      <p:sp>
        <p:nvSpPr>
          <p:cNvPr id="6" name="Text 3"/>
          <p:cNvSpPr/>
          <p:nvPr/>
        </p:nvSpPr>
        <p:spPr>
          <a:xfrm>
            <a:off x="8634295" y="2266864"/>
            <a:ext cx="3696414" cy="562094"/>
          </a:xfrm>
          <a:prstGeom prst="rect">
            <a:avLst/>
          </a:prstGeom>
          <a:noFill/>
          <a:ln/>
        </p:spPr>
        <p:txBody>
          <a:bodyPr wrap="none" lIns="0" tIns="0" rIns="0" bIns="0" rtlCol="0" anchor="t"/>
          <a:lstStyle/>
          <a:p>
            <a:pPr>
              <a:lnSpc>
                <a:spcPts val="3750"/>
              </a:lnSpc>
            </a:pPr>
            <a:r>
              <a:rPr lang="en-US" sz="3600" b="1" dirty="0">
                <a:solidFill>
                  <a:srgbClr val="FF0000"/>
                </a:solidFill>
                <a:latin typeface="Brygada 1918 Bold" pitchFamily="34" charset="0"/>
                <a:ea typeface="Brygada 1918 Bold" pitchFamily="34" charset="-122"/>
                <a:cs typeface="Brygada 1918 Bold" pitchFamily="34" charset="-120"/>
              </a:rPr>
              <a:t>Insights</a:t>
            </a:r>
            <a:endParaRPr lang="en-US" sz="3600" dirty="0">
              <a:solidFill>
                <a:srgbClr val="FF0000"/>
              </a:solidFill>
            </a:endParaRPr>
          </a:p>
        </p:txBody>
      </p:sp>
      <p:sp>
        <p:nvSpPr>
          <p:cNvPr id="7" name="Text 4"/>
          <p:cNvSpPr/>
          <p:nvPr/>
        </p:nvSpPr>
        <p:spPr>
          <a:xfrm>
            <a:off x="8681012" y="3159889"/>
            <a:ext cx="5018141" cy="2314936"/>
          </a:xfrm>
          <a:prstGeom prst="rect">
            <a:avLst/>
          </a:prstGeom>
          <a:noFill/>
          <a:ln/>
        </p:spPr>
        <p:txBody>
          <a:bodyPr wrap="square" lIns="0" tIns="0" rIns="0" bIns="0" rtlCol="0" anchor="t"/>
          <a:lstStyle/>
          <a:p>
            <a:pPr>
              <a:lnSpc>
                <a:spcPts val="2250"/>
              </a:lnSpc>
            </a:pPr>
            <a:r>
              <a:rPr lang="en-US" sz="2400" dirty="0">
                <a:solidFill>
                  <a:srgbClr val="464607"/>
                </a:solidFill>
                <a:ea typeface="Montserrat" pitchFamily="34" charset="-122"/>
                <a:cs typeface="Times New Roman" pitchFamily="18" charset="0"/>
              </a:rPr>
              <a:t>Brand popularity varies across product categories. Some brands, like V-Guard, have products but aren't best sellers in any category, indicating potential areas for growth</a:t>
            </a:r>
            <a:r>
              <a:rPr lang="en-US" dirty="0">
                <a:solidFill>
                  <a:srgbClr val="464607"/>
                </a:solidFill>
                <a:ea typeface="Montserrat" pitchFamily="34" charset="-122"/>
                <a:cs typeface="Times New Roman" pitchFamily="18" charset="0"/>
              </a:rPr>
              <a:t>.</a:t>
            </a:r>
            <a:endParaRPr lang="en-US" dirty="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4" name="Text 0"/>
          <p:cNvSpPr/>
          <p:nvPr/>
        </p:nvSpPr>
        <p:spPr>
          <a:xfrm>
            <a:off x="6244709" y="820461"/>
            <a:ext cx="7627382" cy="1425416"/>
          </a:xfrm>
          <a:prstGeom prst="rect">
            <a:avLst/>
          </a:prstGeom>
          <a:noFill/>
          <a:ln/>
        </p:spPr>
        <p:txBody>
          <a:bodyPr wrap="square" lIns="0" tIns="0" rIns="0" bIns="0" rtlCol="0" anchor="t"/>
          <a:lstStyle/>
          <a:p>
            <a:pPr>
              <a:lnSpc>
                <a:spcPts val="5600"/>
              </a:lnSpc>
            </a:pPr>
            <a:r>
              <a:rPr lang="en-US" sz="4400" b="1" dirty="0">
                <a:solidFill>
                  <a:srgbClr val="00B050"/>
                </a:solidFill>
                <a:latin typeface="Brygada 1918 Bold" pitchFamily="34" charset="0"/>
                <a:ea typeface="Brygada 1918 Bold" pitchFamily="34" charset="-122"/>
                <a:cs typeface="Brygada 1918 Bold" pitchFamily="34" charset="-120"/>
              </a:rPr>
              <a:t>Net Inventory Movement Analysis</a:t>
            </a:r>
            <a:endParaRPr lang="en-US" sz="4400" dirty="0">
              <a:solidFill>
                <a:srgbClr val="00B050"/>
              </a:solidFill>
            </a:endParaRPr>
          </a:p>
        </p:txBody>
      </p:sp>
      <p:sp>
        <p:nvSpPr>
          <p:cNvPr id="5" name="Shape 1"/>
          <p:cNvSpPr/>
          <p:nvPr/>
        </p:nvSpPr>
        <p:spPr>
          <a:xfrm>
            <a:off x="6244711" y="2570802"/>
            <a:ext cx="3705462" cy="3009067"/>
          </a:xfrm>
          <a:prstGeom prst="roundRect">
            <a:avLst>
              <a:gd name="adj" fmla="val 6480"/>
            </a:avLst>
          </a:prstGeom>
          <a:solidFill>
            <a:srgbClr val="EEEFF5"/>
          </a:solidFill>
          <a:ln/>
          <a:effectLst>
            <a:outerShdw blurRad="53340" dist="26670" dir="13500000" algn="bl" rotWithShape="0">
              <a:srgbClr val="FFFFFF">
                <a:alpha val="70000"/>
              </a:srgbClr>
            </a:outerShdw>
          </a:effectLst>
        </p:spPr>
      </p:sp>
      <p:sp>
        <p:nvSpPr>
          <p:cNvPr id="6" name="Text 2"/>
          <p:cNvSpPr/>
          <p:nvPr/>
        </p:nvSpPr>
        <p:spPr>
          <a:xfrm>
            <a:off x="6461285" y="2787376"/>
            <a:ext cx="3272314" cy="712470"/>
          </a:xfrm>
          <a:prstGeom prst="rect">
            <a:avLst/>
          </a:prstGeom>
          <a:noFill/>
          <a:ln/>
        </p:spPr>
        <p:txBody>
          <a:bodyPr wrap="square" lIns="0" tIns="0" rIns="0" bIns="0" rtlCol="0" anchor="t"/>
          <a:lstStyle/>
          <a:p>
            <a:pPr>
              <a:lnSpc>
                <a:spcPts val="2800"/>
              </a:lnSpc>
            </a:pPr>
            <a:r>
              <a:rPr lang="en-US" sz="2100" b="1" dirty="0">
                <a:solidFill>
                  <a:srgbClr val="FF0000"/>
                </a:solidFill>
                <a:latin typeface="Brygada 1918 Bold" pitchFamily="34" charset="0"/>
                <a:ea typeface="Brygada 1918 Bold" pitchFamily="34" charset="-122"/>
                <a:cs typeface="Brygada 1918 Bold" pitchFamily="34" charset="-120"/>
              </a:rPr>
              <a:t>Opening Stock &lt; Closing Stock</a:t>
            </a:r>
            <a:endParaRPr lang="en-US" sz="2100" dirty="0">
              <a:solidFill>
                <a:srgbClr val="FF0000"/>
              </a:solidFill>
            </a:endParaRPr>
          </a:p>
        </p:txBody>
      </p:sp>
      <p:sp>
        <p:nvSpPr>
          <p:cNvPr id="7" name="Text 3"/>
          <p:cNvSpPr/>
          <p:nvPr/>
        </p:nvSpPr>
        <p:spPr>
          <a:xfrm>
            <a:off x="6461285" y="3629740"/>
            <a:ext cx="3272314" cy="1386840"/>
          </a:xfrm>
          <a:prstGeom prst="rect">
            <a:avLst/>
          </a:prstGeom>
          <a:noFill/>
          <a:ln/>
        </p:spPr>
        <p:txBody>
          <a:bodyPr wrap="square" lIns="0" tIns="0" rIns="0" bIns="0" rtlCol="0" anchor="t"/>
          <a:lstStyle/>
          <a:p>
            <a:pPr>
              <a:lnSpc>
                <a:spcPts val="2700"/>
              </a:lnSpc>
            </a:pPr>
            <a:r>
              <a:rPr lang="en-US" sz="1700" dirty="0">
                <a:solidFill>
                  <a:srgbClr val="464607"/>
                </a:solidFill>
                <a:latin typeface="Montserrat" pitchFamily="34" charset="0"/>
                <a:ea typeface="Montserrat" pitchFamily="34" charset="-122"/>
                <a:cs typeface="Montserrat" pitchFamily="34" charset="-120"/>
              </a:rPr>
              <a:t>Indicates stock accumulation or over-purchasing, possibly due to inefficiency, overstocking, or low sales.</a:t>
            </a:r>
            <a:endParaRPr lang="en-US" sz="1700" dirty="0"/>
          </a:p>
        </p:txBody>
      </p:sp>
      <p:sp>
        <p:nvSpPr>
          <p:cNvPr id="8" name="Shape 4"/>
          <p:cNvSpPr/>
          <p:nvPr/>
        </p:nvSpPr>
        <p:spPr>
          <a:xfrm>
            <a:off x="10166747" y="2570802"/>
            <a:ext cx="3705462" cy="3009067"/>
          </a:xfrm>
          <a:prstGeom prst="roundRect">
            <a:avLst>
              <a:gd name="adj" fmla="val 6480"/>
            </a:avLst>
          </a:prstGeom>
          <a:solidFill>
            <a:srgbClr val="EEEFF5"/>
          </a:solidFill>
          <a:ln/>
          <a:effectLst>
            <a:outerShdw blurRad="53340" dist="26670" dir="13500000" algn="bl" rotWithShape="0">
              <a:srgbClr val="FFFFFF">
                <a:alpha val="70000"/>
              </a:srgbClr>
            </a:outerShdw>
          </a:effectLst>
        </p:spPr>
      </p:sp>
      <p:sp>
        <p:nvSpPr>
          <p:cNvPr id="9" name="Text 5"/>
          <p:cNvSpPr/>
          <p:nvPr/>
        </p:nvSpPr>
        <p:spPr>
          <a:xfrm>
            <a:off x="10383321" y="2787376"/>
            <a:ext cx="3272314" cy="712470"/>
          </a:xfrm>
          <a:prstGeom prst="rect">
            <a:avLst/>
          </a:prstGeom>
          <a:noFill/>
          <a:ln/>
        </p:spPr>
        <p:txBody>
          <a:bodyPr wrap="square" lIns="0" tIns="0" rIns="0" bIns="0" rtlCol="0" anchor="t"/>
          <a:lstStyle/>
          <a:p>
            <a:pPr>
              <a:lnSpc>
                <a:spcPts val="2800"/>
              </a:lnSpc>
            </a:pPr>
            <a:r>
              <a:rPr lang="en-US" sz="2100" b="1" dirty="0">
                <a:solidFill>
                  <a:srgbClr val="FF0000"/>
                </a:solidFill>
                <a:latin typeface="Brygada 1918 Bold" pitchFamily="34" charset="0"/>
                <a:ea typeface="Brygada 1918 Bold" pitchFamily="34" charset="-122"/>
                <a:cs typeface="Brygada 1918 Bold" pitchFamily="34" charset="-120"/>
              </a:rPr>
              <a:t>Opening Stock = Closing Stock</a:t>
            </a:r>
            <a:endParaRPr lang="en-US" sz="2100" dirty="0">
              <a:solidFill>
                <a:srgbClr val="FF0000"/>
              </a:solidFill>
            </a:endParaRPr>
          </a:p>
        </p:txBody>
      </p:sp>
      <p:sp>
        <p:nvSpPr>
          <p:cNvPr id="10" name="Text 6"/>
          <p:cNvSpPr/>
          <p:nvPr/>
        </p:nvSpPr>
        <p:spPr>
          <a:xfrm>
            <a:off x="10383321" y="3629740"/>
            <a:ext cx="3272314" cy="1733550"/>
          </a:xfrm>
          <a:prstGeom prst="rect">
            <a:avLst/>
          </a:prstGeom>
          <a:noFill/>
          <a:ln/>
        </p:spPr>
        <p:txBody>
          <a:bodyPr wrap="square" lIns="0" tIns="0" rIns="0" bIns="0" rtlCol="0" anchor="t"/>
          <a:lstStyle/>
          <a:p>
            <a:pPr>
              <a:lnSpc>
                <a:spcPts val="2700"/>
              </a:lnSpc>
            </a:pPr>
            <a:r>
              <a:rPr lang="en-US" sz="1700" dirty="0">
                <a:solidFill>
                  <a:srgbClr val="464607"/>
                </a:solidFill>
                <a:latin typeface="Montserrat" pitchFamily="34" charset="0"/>
                <a:ea typeface="Montserrat" pitchFamily="34" charset="-122"/>
                <a:cs typeface="Montserrat" pitchFamily="34" charset="-120"/>
              </a:rPr>
              <a:t>Represents a balance between sales and replenishment, suggesting efficient inventory management.</a:t>
            </a:r>
            <a:endParaRPr lang="en-US" sz="1700" dirty="0"/>
          </a:p>
        </p:txBody>
      </p:sp>
      <p:sp>
        <p:nvSpPr>
          <p:cNvPr id="11" name="Shape 7"/>
          <p:cNvSpPr/>
          <p:nvPr/>
        </p:nvSpPr>
        <p:spPr>
          <a:xfrm>
            <a:off x="6244709" y="5796439"/>
            <a:ext cx="7627382" cy="1612702"/>
          </a:xfrm>
          <a:prstGeom prst="roundRect">
            <a:avLst>
              <a:gd name="adj" fmla="val 12091"/>
            </a:avLst>
          </a:prstGeom>
          <a:solidFill>
            <a:srgbClr val="EEEFF5"/>
          </a:solidFill>
          <a:ln/>
          <a:effectLst>
            <a:outerShdw blurRad="53340" dist="26670" dir="13500000" algn="bl" rotWithShape="0">
              <a:srgbClr val="FFFFFF">
                <a:alpha val="70000"/>
              </a:srgbClr>
            </a:outerShdw>
          </a:effectLst>
        </p:spPr>
      </p:sp>
      <p:sp>
        <p:nvSpPr>
          <p:cNvPr id="12" name="Text 8"/>
          <p:cNvSpPr/>
          <p:nvPr/>
        </p:nvSpPr>
        <p:spPr>
          <a:xfrm>
            <a:off x="6461283" y="6013013"/>
            <a:ext cx="4138733" cy="356236"/>
          </a:xfrm>
          <a:prstGeom prst="rect">
            <a:avLst/>
          </a:prstGeom>
          <a:noFill/>
          <a:ln/>
        </p:spPr>
        <p:txBody>
          <a:bodyPr wrap="none" lIns="0" tIns="0" rIns="0" bIns="0" rtlCol="0" anchor="t"/>
          <a:lstStyle/>
          <a:p>
            <a:pPr>
              <a:lnSpc>
                <a:spcPts val="2800"/>
              </a:lnSpc>
            </a:pPr>
            <a:r>
              <a:rPr lang="en-US" sz="2100" b="1" dirty="0">
                <a:solidFill>
                  <a:srgbClr val="FF0000"/>
                </a:solidFill>
                <a:latin typeface="Brygada 1918 Bold" pitchFamily="34" charset="0"/>
                <a:ea typeface="Brygada 1918 Bold" pitchFamily="34" charset="-122"/>
                <a:cs typeface="Brygada 1918 Bold" pitchFamily="34" charset="-120"/>
              </a:rPr>
              <a:t>Opening Stock &gt; Closing Stock</a:t>
            </a:r>
            <a:endParaRPr lang="en-US" sz="2100" dirty="0">
              <a:solidFill>
                <a:srgbClr val="FF0000"/>
              </a:solidFill>
            </a:endParaRPr>
          </a:p>
        </p:txBody>
      </p:sp>
      <p:sp>
        <p:nvSpPr>
          <p:cNvPr id="13" name="Text 9"/>
          <p:cNvSpPr/>
          <p:nvPr/>
        </p:nvSpPr>
        <p:spPr>
          <a:xfrm>
            <a:off x="6461285" y="6499146"/>
            <a:ext cx="7194234" cy="693420"/>
          </a:xfrm>
          <a:prstGeom prst="rect">
            <a:avLst/>
          </a:prstGeom>
          <a:noFill/>
          <a:ln/>
        </p:spPr>
        <p:txBody>
          <a:bodyPr wrap="square" lIns="0" tIns="0" rIns="0" bIns="0" rtlCol="0" anchor="t"/>
          <a:lstStyle/>
          <a:p>
            <a:pPr>
              <a:lnSpc>
                <a:spcPts val="2700"/>
              </a:lnSpc>
            </a:pPr>
            <a:r>
              <a:rPr lang="en-US" sz="1700" dirty="0">
                <a:solidFill>
                  <a:srgbClr val="464607"/>
                </a:solidFill>
                <a:latin typeface="Montserrat" pitchFamily="34" charset="0"/>
                <a:ea typeface="Montserrat" pitchFamily="34" charset="-122"/>
                <a:cs typeface="Montserrat" pitchFamily="34" charset="-120"/>
              </a:rPr>
              <a:t>Indicates higher-than-expected sales, potentially leading to stock outs, or a need to reduce stock levels.</a:t>
            </a:r>
            <a:endParaRPr lang="en-US" sz="17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67150" y="0"/>
            <a:ext cx="5486400" cy="8229600"/>
          </a:xfrm>
          <a:prstGeom prst="rect">
            <a:avLst/>
          </a:prstGeom>
        </p:spPr>
      </p:pic>
      <p:pic>
        <p:nvPicPr>
          <p:cNvPr id="3" name="Image 1">
            <a:hlinkClick r:id="rId4" action="ppaction://hlinkfile"/>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0" y="1764033"/>
            <a:ext cx="5486400" cy="5414247"/>
          </a:xfrm>
          <a:prstGeom prst="rect">
            <a:avLst/>
          </a:prstGeom>
        </p:spPr>
      </p:pic>
      <p:sp>
        <p:nvSpPr>
          <p:cNvPr id="4" name="Text 0"/>
          <p:cNvSpPr/>
          <p:nvPr/>
        </p:nvSpPr>
        <p:spPr>
          <a:xfrm>
            <a:off x="758310" y="1051325"/>
            <a:ext cx="6324957" cy="712708"/>
          </a:xfrm>
          <a:prstGeom prst="rect">
            <a:avLst/>
          </a:prstGeom>
          <a:noFill/>
          <a:ln/>
        </p:spPr>
        <p:txBody>
          <a:bodyPr wrap="none" lIns="0" tIns="0" rIns="0" bIns="0" rtlCol="0" anchor="t"/>
          <a:lstStyle/>
          <a:p>
            <a:pPr>
              <a:lnSpc>
                <a:spcPts val="5600"/>
              </a:lnSpc>
            </a:pPr>
            <a:r>
              <a:rPr lang="en-US" sz="4400" b="1" dirty="0">
                <a:solidFill>
                  <a:srgbClr val="00B050"/>
                </a:solidFill>
                <a:latin typeface="Brygada 1918 Bold" pitchFamily="34" charset="0"/>
                <a:ea typeface="Brygada 1918 Bold" pitchFamily="34" charset="-122"/>
                <a:cs typeface="Brygada 1918 Bold" pitchFamily="34" charset="-120"/>
              </a:rPr>
              <a:t>Sales vs. Stock Analysis</a:t>
            </a:r>
            <a:endParaRPr lang="en-US" sz="4400" dirty="0">
              <a:solidFill>
                <a:srgbClr val="00B050"/>
              </a:solidFill>
            </a:endParaRPr>
          </a:p>
        </p:txBody>
      </p:sp>
      <p:sp>
        <p:nvSpPr>
          <p:cNvPr id="5" name="Shape 1"/>
          <p:cNvSpPr/>
          <p:nvPr/>
        </p:nvSpPr>
        <p:spPr>
          <a:xfrm>
            <a:off x="758311" y="2088953"/>
            <a:ext cx="3705462" cy="5089327"/>
          </a:xfrm>
          <a:prstGeom prst="roundRect">
            <a:avLst>
              <a:gd name="adj" fmla="val 5262"/>
            </a:avLst>
          </a:prstGeom>
          <a:solidFill>
            <a:srgbClr val="EEEFF5"/>
          </a:solidFill>
          <a:ln/>
          <a:effectLst>
            <a:outerShdw blurRad="53340" dist="26670" dir="13500000" algn="bl" rotWithShape="0">
              <a:srgbClr val="FFFFFF">
                <a:alpha val="70000"/>
              </a:srgbClr>
            </a:outerShdw>
          </a:effectLst>
        </p:spPr>
      </p:sp>
      <p:sp>
        <p:nvSpPr>
          <p:cNvPr id="6" name="Text 2"/>
          <p:cNvSpPr/>
          <p:nvPr/>
        </p:nvSpPr>
        <p:spPr>
          <a:xfrm>
            <a:off x="974885" y="2305528"/>
            <a:ext cx="3272314" cy="712470"/>
          </a:xfrm>
          <a:prstGeom prst="rect">
            <a:avLst/>
          </a:prstGeom>
          <a:noFill/>
          <a:ln/>
        </p:spPr>
        <p:txBody>
          <a:bodyPr wrap="square" lIns="0" tIns="0" rIns="0" bIns="0" rtlCol="0" anchor="t"/>
          <a:lstStyle/>
          <a:p>
            <a:pPr algn="r">
              <a:lnSpc>
                <a:spcPts val="2800"/>
              </a:lnSpc>
            </a:pPr>
            <a:r>
              <a:rPr lang="en-US" sz="2100" b="1" dirty="0">
                <a:solidFill>
                  <a:srgbClr val="FF0000"/>
                </a:solidFill>
                <a:latin typeface="Brygada 1918 Bold" pitchFamily="34" charset="0"/>
                <a:ea typeface="Brygada 1918 Bold" pitchFamily="34" charset="-122"/>
                <a:cs typeface="Brygada 1918 Bold" pitchFamily="34" charset="-120"/>
              </a:rPr>
              <a:t>Stock Turnover Rate (STR)</a:t>
            </a:r>
            <a:endParaRPr lang="en-US" sz="2100" dirty="0">
              <a:solidFill>
                <a:srgbClr val="FF0000"/>
              </a:solidFill>
            </a:endParaRPr>
          </a:p>
        </p:txBody>
      </p:sp>
      <p:sp>
        <p:nvSpPr>
          <p:cNvPr id="7" name="Text 3"/>
          <p:cNvSpPr/>
          <p:nvPr/>
        </p:nvSpPr>
        <p:spPr>
          <a:xfrm>
            <a:off x="974885" y="3147893"/>
            <a:ext cx="3272314" cy="3813810"/>
          </a:xfrm>
          <a:prstGeom prst="rect">
            <a:avLst/>
          </a:prstGeom>
          <a:noFill/>
          <a:ln/>
        </p:spPr>
        <p:txBody>
          <a:bodyPr wrap="square" lIns="0" tIns="0" rIns="0" bIns="0" rtlCol="0" anchor="t"/>
          <a:lstStyle/>
          <a:p>
            <a:pPr algn="r">
              <a:lnSpc>
                <a:spcPts val="2700"/>
              </a:lnSpc>
            </a:pPr>
            <a:r>
              <a:rPr lang="en-US" sz="1700" dirty="0">
                <a:solidFill>
                  <a:srgbClr val="464607"/>
                </a:solidFill>
                <a:latin typeface="Montserrat" pitchFamily="34" charset="0"/>
                <a:ea typeface="Montserrat" pitchFamily="34" charset="-122"/>
                <a:cs typeface="Montserrat" pitchFamily="34" charset="-120"/>
              </a:rPr>
              <a:t>STR measures how efficiently inventory is sold, calculated as Cost of Goods Sold / Average Inventory. A high STR (&gt; 5) for fast-moving items like </a:t>
            </a:r>
            <a:r>
              <a:rPr lang="en-US" sz="1700" dirty="0" smtClean="0">
                <a:solidFill>
                  <a:srgbClr val="464607"/>
                </a:solidFill>
                <a:latin typeface="Montserrat" pitchFamily="34" charset="0"/>
                <a:ea typeface="Montserrat" pitchFamily="34" charset="-122"/>
                <a:cs typeface="Montserrat" pitchFamily="34" charset="-120"/>
              </a:rPr>
              <a:t>wiring pipes </a:t>
            </a:r>
            <a:r>
              <a:rPr lang="en-US" sz="1700" dirty="0">
                <a:solidFill>
                  <a:srgbClr val="464607"/>
                </a:solidFill>
                <a:latin typeface="Montserrat" pitchFamily="34" charset="0"/>
                <a:ea typeface="Montserrat" pitchFamily="34" charset="-122"/>
                <a:cs typeface="Montserrat" pitchFamily="34" charset="-120"/>
              </a:rPr>
              <a:t>suggests efficient inventory management. A low STR (&lt; 2) for slower-moving items like specialized switches may indicate overstocking or inefficiencies.</a:t>
            </a:r>
            <a:endParaRPr lang="en-US" sz="1700" dirty="0"/>
          </a:p>
        </p:txBody>
      </p:sp>
      <p:sp>
        <p:nvSpPr>
          <p:cNvPr id="8" name="Shape 4"/>
          <p:cNvSpPr/>
          <p:nvPr/>
        </p:nvSpPr>
        <p:spPr>
          <a:xfrm>
            <a:off x="4680347" y="2088953"/>
            <a:ext cx="3705462" cy="5089327"/>
          </a:xfrm>
          <a:prstGeom prst="roundRect">
            <a:avLst>
              <a:gd name="adj" fmla="val 5262"/>
            </a:avLst>
          </a:prstGeom>
          <a:solidFill>
            <a:srgbClr val="EEEFF5"/>
          </a:solidFill>
          <a:ln/>
          <a:effectLst>
            <a:outerShdw blurRad="53340" dist="26670" dir="13500000" algn="bl" rotWithShape="0">
              <a:srgbClr val="FFFFFF">
                <a:alpha val="70000"/>
              </a:srgbClr>
            </a:outerShdw>
          </a:effectLst>
        </p:spPr>
      </p:sp>
      <p:sp>
        <p:nvSpPr>
          <p:cNvPr id="9" name="Text 5"/>
          <p:cNvSpPr/>
          <p:nvPr/>
        </p:nvSpPr>
        <p:spPr>
          <a:xfrm>
            <a:off x="5021581" y="2305528"/>
            <a:ext cx="3147654" cy="356236"/>
          </a:xfrm>
          <a:prstGeom prst="rect">
            <a:avLst/>
          </a:prstGeom>
          <a:noFill/>
          <a:ln/>
        </p:spPr>
        <p:txBody>
          <a:bodyPr wrap="none" lIns="0" tIns="0" rIns="0" bIns="0" rtlCol="0" anchor="t"/>
          <a:lstStyle/>
          <a:p>
            <a:pPr algn="r">
              <a:lnSpc>
                <a:spcPts val="2800"/>
              </a:lnSpc>
            </a:pPr>
            <a:r>
              <a:rPr lang="en-US" sz="2100" b="1" dirty="0">
                <a:solidFill>
                  <a:srgbClr val="FF0000"/>
                </a:solidFill>
                <a:latin typeface="Brygada 1918 Bold" pitchFamily="34" charset="0"/>
                <a:ea typeface="Brygada 1918 Bold" pitchFamily="34" charset="-122"/>
                <a:cs typeface="Brygada 1918 Bold" pitchFamily="34" charset="-120"/>
              </a:rPr>
              <a:t>Days of Inventory (DOI)</a:t>
            </a:r>
            <a:endParaRPr lang="en-US" sz="2100" dirty="0">
              <a:solidFill>
                <a:srgbClr val="FF0000"/>
              </a:solidFill>
            </a:endParaRPr>
          </a:p>
        </p:txBody>
      </p:sp>
      <p:sp>
        <p:nvSpPr>
          <p:cNvPr id="10" name="Text 6"/>
          <p:cNvSpPr/>
          <p:nvPr/>
        </p:nvSpPr>
        <p:spPr>
          <a:xfrm>
            <a:off x="4896921" y="2791658"/>
            <a:ext cx="3272314" cy="4160520"/>
          </a:xfrm>
          <a:prstGeom prst="rect">
            <a:avLst/>
          </a:prstGeom>
          <a:noFill/>
          <a:ln/>
        </p:spPr>
        <p:txBody>
          <a:bodyPr wrap="square" lIns="0" tIns="0" rIns="0" bIns="0" rtlCol="0" anchor="t"/>
          <a:lstStyle/>
          <a:p>
            <a:pPr algn="r">
              <a:lnSpc>
                <a:spcPts val="2700"/>
              </a:lnSpc>
            </a:pPr>
            <a:r>
              <a:rPr lang="en-US" sz="1700" dirty="0">
                <a:solidFill>
                  <a:srgbClr val="464607"/>
                </a:solidFill>
                <a:latin typeface="Montserrat" pitchFamily="34" charset="0"/>
                <a:ea typeface="Montserrat" pitchFamily="34" charset="-122"/>
                <a:cs typeface="Montserrat" pitchFamily="34" charset="-120"/>
              </a:rPr>
              <a:t>DOI indicates how long inventory is held, calculated as (Average Inventory / Cost of Goods Sold) x 365. A high DOI (&gt; 120 days) suggests excess inventory and potential cash flow issues for items like decorative lighting. A low DOI (&lt; 60 days) signifies efficient inventory management and strong cash flow for essential items like PVC pipes.</a:t>
            </a:r>
            <a:endParaRPr lang="en-US" sz="17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a:hlinkClick r:id="rId4" action="ppaction://hlinkfile"/>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990052"/>
            <a:ext cx="6518551" cy="3818591"/>
          </a:xfrm>
          <a:prstGeom prst="rect">
            <a:avLst/>
          </a:prstGeom>
        </p:spPr>
      </p:pic>
      <p:sp>
        <p:nvSpPr>
          <p:cNvPr id="4" name="Text 0"/>
          <p:cNvSpPr/>
          <p:nvPr/>
        </p:nvSpPr>
        <p:spPr>
          <a:xfrm>
            <a:off x="6216968" y="575191"/>
            <a:ext cx="5493069" cy="686633"/>
          </a:xfrm>
          <a:prstGeom prst="rect">
            <a:avLst/>
          </a:prstGeom>
          <a:noFill/>
          <a:ln/>
        </p:spPr>
        <p:txBody>
          <a:bodyPr wrap="none" lIns="0" tIns="0" rIns="0" bIns="0" rtlCol="0" anchor="t"/>
          <a:lstStyle/>
          <a:p>
            <a:pPr>
              <a:lnSpc>
                <a:spcPts val="5400"/>
              </a:lnSpc>
            </a:pPr>
            <a:r>
              <a:rPr lang="en-US" sz="4300" b="1" dirty="0">
                <a:solidFill>
                  <a:srgbClr val="00B050"/>
                </a:solidFill>
                <a:latin typeface="Brygada 1918 Bold" pitchFamily="34" charset="0"/>
                <a:ea typeface="Brygada 1918 Bold" pitchFamily="34" charset="-122"/>
                <a:cs typeface="Brygada 1918 Bold" pitchFamily="34" charset="-120"/>
              </a:rPr>
              <a:t>ABC Analysis</a:t>
            </a:r>
            <a:endParaRPr lang="en-US" sz="4300" dirty="0">
              <a:solidFill>
                <a:srgbClr val="00B050"/>
              </a:solidFill>
            </a:endParaRPr>
          </a:p>
        </p:txBody>
      </p:sp>
      <p:sp>
        <p:nvSpPr>
          <p:cNvPr id="5" name="Shape 1"/>
          <p:cNvSpPr/>
          <p:nvPr/>
        </p:nvSpPr>
        <p:spPr>
          <a:xfrm>
            <a:off x="6518552" y="1574840"/>
            <a:ext cx="22861" cy="6079570"/>
          </a:xfrm>
          <a:prstGeom prst="roundRect">
            <a:avLst>
              <a:gd name="adj" fmla="val 821804"/>
            </a:avLst>
          </a:prstGeom>
          <a:solidFill>
            <a:srgbClr val="C1C3D0"/>
          </a:solidFill>
          <a:ln/>
        </p:spPr>
      </p:sp>
      <p:sp>
        <p:nvSpPr>
          <p:cNvPr id="6" name="Shape 2"/>
          <p:cNvSpPr/>
          <p:nvPr/>
        </p:nvSpPr>
        <p:spPr>
          <a:xfrm>
            <a:off x="6741914" y="2032992"/>
            <a:ext cx="730568" cy="22860"/>
          </a:xfrm>
          <a:prstGeom prst="roundRect">
            <a:avLst>
              <a:gd name="adj" fmla="val 821804"/>
            </a:avLst>
          </a:prstGeom>
          <a:solidFill>
            <a:srgbClr val="C1C3D0"/>
          </a:solidFill>
          <a:ln/>
        </p:spPr>
      </p:sp>
      <p:sp>
        <p:nvSpPr>
          <p:cNvPr id="7" name="Shape 3"/>
          <p:cNvSpPr/>
          <p:nvPr/>
        </p:nvSpPr>
        <p:spPr>
          <a:xfrm>
            <a:off x="6295196" y="1809631"/>
            <a:ext cx="469582" cy="469582"/>
          </a:xfrm>
          <a:prstGeom prst="roundRect">
            <a:avLst>
              <a:gd name="adj" fmla="val 40007"/>
            </a:avLst>
          </a:prstGeom>
          <a:solidFill>
            <a:srgbClr val="EEEFF5"/>
          </a:solidFill>
          <a:ln/>
          <a:effectLst>
            <a:outerShdw blurRad="52070" dist="25400" dir="13500000" algn="bl" rotWithShape="0">
              <a:srgbClr val="FFFFFF">
                <a:alpha val="70000"/>
              </a:srgbClr>
            </a:outerShdw>
          </a:effectLst>
        </p:spPr>
      </p:sp>
      <p:sp>
        <p:nvSpPr>
          <p:cNvPr id="8" name="Text 4"/>
          <p:cNvSpPr/>
          <p:nvPr/>
        </p:nvSpPr>
        <p:spPr>
          <a:xfrm>
            <a:off x="6447474" y="1879640"/>
            <a:ext cx="164902" cy="329566"/>
          </a:xfrm>
          <a:prstGeom prst="rect">
            <a:avLst/>
          </a:prstGeom>
          <a:noFill/>
          <a:ln/>
        </p:spPr>
        <p:txBody>
          <a:bodyPr wrap="none" lIns="0" tIns="0" rIns="0" bIns="0" rtlCol="0" anchor="t"/>
          <a:lstStyle/>
          <a:p>
            <a:pPr algn="ctr">
              <a:lnSpc>
                <a:spcPts val="2550"/>
              </a:lnSpc>
            </a:pPr>
            <a:r>
              <a:rPr lang="en-US" sz="2600" b="1" dirty="0">
                <a:solidFill>
                  <a:srgbClr val="464607"/>
                </a:solidFill>
                <a:latin typeface="Brygada 1918 Bold" pitchFamily="34" charset="0"/>
                <a:ea typeface="Brygada 1918 Bold" pitchFamily="34" charset="-122"/>
                <a:cs typeface="Brygada 1918 Bold" pitchFamily="34" charset="-120"/>
              </a:rPr>
              <a:t>1</a:t>
            </a:r>
            <a:endParaRPr lang="en-US" sz="2600" dirty="0"/>
          </a:p>
        </p:txBody>
      </p:sp>
      <p:sp>
        <p:nvSpPr>
          <p:cNvPr id="9" name="Text 5"/>
          <p:cNvSpPr/>
          <p:nvPr/>
        </p:nvSpPr>
        <p:spPr>
          <a:xfrm>
            <a:off x="7677983" y="1783556"/>
            <a:ext cx="2746534" cy="343258"/>
          </a:xfrm>
          <a:prstGeom prst="rect">
            <a:avLst/>
          </a:prstGeom>
          <a:noFill/>
          <a:ln/>
        </p:spPr>
        <p:txBody>
          <a:bodyPr wrap="none" lIns="0" tIns="0" rIns="0" bIns="0" rtlCol="0" anchor="t"/>
          <a:lstStyle/>
          <a:p>
            <a:pPr>
              <a:lnSpc>
                <a:spcPts val="2700"/>
              </a:lnSpc>
            </a:pPr>
            <a:r>
              <a:rPr lang="en-US" sz="2100" b="1" dirty="0">
                <a:solidFill>
                  <a:srgbClr val="008000"/>
                </a:solidFill>
                <a:latin typeface="Brygada 1918 Bold" pitchFamily="34" charset="0"/>
                <a:ea typeface="Brygada 1918 Bold" pitchFamily="34" charset="-122"/>
                <a:cs typeface="Brygada 1918 Bold" pitchFamily="34" charset="-120"/>
              </a:rPr>
              <a:t>Category A</a:t>
            </a:r>
            <a:endParaRPr lang="en-US" sz="2100" dirty="0">
              <a:solidFill>
                <a:srgbClr val="008000"/>
              </a:solidFill>
            </a:endParaRPr>
          </a:p>
        </p:txBody>
      </p:sp>
      <p:sp>
        <p:nvSpPr>
          <p:cNvPr id="10" name="Text 6"/>
          <p:cNvSpPr/>
          <p:nvPr/>
        </p:nvSpPr>
        <p:spPr>
          <a:xfrm>
            <a:off x="7677984" y="2251949"/>
            <a:ext cx="6221850" cy="1001554"/>
          </a:xfrm>
          <a:prstGeom prst="rect">
            <a:avLst/>
          </a:prstGeom>
          <a:noFill/>
          <a:ln/>
        </p:spPr>
        <p:txBody>
          <a:bodyPr wrap="square" lIns="0" tIns="0" rIns="0" bIns="0" rtlCol="0" anchor="t"/>
          <a:lstStyle/>
          <a:p>
            <a:pPr>
              <a:lnSpc>
                <a:spcPts val="2600"/>
              </a:lnSpc>
            </a:pPr>
            <a:r>
              <a:rPr lang="en-US" sz="1600" dirty="0">
                <a:solidFill>
                  <a:srgbClr val="464607"/>
                </a:solidFill>
                <a:latin typeface="Montserrat" pitchFamily="34" charset="0"/>
                <a:ea typeface="Montserrat" pitchFamily="34" charset="-122"/>
                <a:cs typeface="Montserrat" pitchFamily="34" charset="-120"/>
              </a:rPr>
              <a:t>High-value items like </a:t>
            </a:r>
            <a:r>
              <a:rPr lang="en-US" sz="1600" dirty="0" smtClean="0">
                <a:solidFill>
                  <a:srgbClr val="464607"/>
                </a:solidFill>
                <a:latin typeface="Montserrat" pitchFamily="34" charset="0"/>
                <a:ea typeface="Montserrat" pitchFamily="34" charset="-122"/>
                <a:cs typeface="Montserrat" pitchFamily="34" charset="-120"/>
              </a:rPr>
              <a:t> 1 SQMM  </a:t>
            </a:r>
            <a:r>
              <a:rPr lang="en-US" sz="1600" dirty="0">
                <a:solidFill>
                  <a:srgbClr val="464607"/>
                </a:solidFill>
                <a:latin typeface="Montserrat" pitchFamily="34" charset="0"/>
                <a:ea typeface="Montserrat" pitchFamily="34" charset="-122"/>
                <a:cs typeface="Montserrat" pitchFamily="34" charset="-120"/>
              </a:rPr>
              <a:t>C</a:t>
            </a:r>
            <a:r>
              <a:rPr lang="en-US" sz="1600" dirty="0" smtClean="0">
                <a:solidFill>
                  <a:srgbClr val="464607"/>
                </a:solidFill>
                <a:latin typeface="Montserrat" pitchFamily="34" charset="0"/>
                <a:ea typeface="Montserrat" pitchFamily="34" charset="-122"/>
                <a:cs typeface="Montserrat" pitchFamily="34" charset="-120"/>
              </a:rPr>
              <a:t>ables</a:t>
            </a:r>
            <a:r>
              <a:rPr lang="en-US" sz="1600" dirty="0">
                <a:solidFill>
                  <a:srgbClr val="464607"/>
                </a:solidFill>
                <a:latin typeface="Montserrat" pitchFamily="34" charset="0"/>
                <a:ea typeface="Montserrat" pitchFamily="34" charset="-122"/>
                <a:cs typeface="Montserrat" pitchFamily="34" charset="-120"/>
              </a:rPr>
              <a:t>, with infrequent sales but contributing 70-80% of total revenue.</a:t>
            </a:r>
            <a:endParaRPr lang="en-US" sz="1600" dirty="0"/>
          </a:p>
        </p:txBody>
      </p:sp>
      <p:sp>
        <p:nvSpPr>
          <p:cNvPr id="11" name="Shape 7"/>
          <p:cNvSpPr/>
          <p:nvPr/>
        </p:nvSpPr>
        <p:spPr>
          <a:xfrm>
            <a:off x="6741914" y="4129088"/>
            <a:ext cx="730568" cy="22860"/>
          </a:xfrm>
          <a:prstGeom prst="roundRect">
            <a:avLst>
              <a:gd name="adj" fmla="val 821804"/>
            </a:avLst>
          </a:prstGeom>
          <a:solidFill>
            <a:srgbClr val="C1C3D0"/>
          </a:solidFill>
          <a:ln/>
        </p:spPr>
      </p:sp>
      <p:sp>
        <p:nvSpPr>
          <p:cNvPr id="12" name="Shape 8"/>
          <p:cNvSpPr/>
          <p:nvPr/>
        </p:nvSpPr>
        <p:spPr>
          <a:xfrm>
            <a:off x="6295196" y="3905726"/>
            <a:ext cx="469582" cy="469582"/>
          </a:xfrm>
          <a:prstGeom prst="roundRect">
            <a:avLst>
              <a:gd name="adj" fmla="val 40007"/>
            </a:avLst>
          </a:prstGeom>
          <a:solidFill>
            <a:srgbClr val="EEEFF5"/>
          </a:solidFill>
          <a:ln/>
          <a:effectLst>
            <a:outerShdw blurRad="52070" dist="25400" dir="13500000" algn="bl" rotWithShape="0">
              <a:srgbClr val="FFFFFF">
                <a:alpha val="70000"/>
              </a:srgbClr>
            </a:outerShdw>
          </a:effectLst>
        </p:spPr>
      </p:sp>
      <p:sp>
        <p:nvSpPr>
          <p:cNvPr id="13" name="Text 9"/>
          <p:cNvSpPr/>
          <p:nvPr/>
        </p:nvSpPr>
        <p:spPr>
          <a:xfrm>
            <a:off x="6436043" y="3975735"/>
            <a:ext cx="187882" cy="329566"/>
          </a:xfrm>
          <a:prstGeom prst="rect">
            <a:avLst/>
          </a:prstGeom>
          <a:noFill/>
          <a:ln/>
        </p:spPr>
        <p:txBody>
          <a:bodyPr wrap="none" lIns="0" tIns="0" rIns="0" bIns="0" rtlCol="0" anchor="t"/>
          <a:lstStyle/>
          <a:p>
            <a:pPr algn="ctr">
              <a:lnSpc>
                <a:spcPts val="2550"/>
              </a:lnSpc>
            </a:pPr>
            <a:r>
              <a:rPr lang="en-US" sz="2600" b="1" dirty="0">
                <a:solidFill>
                  <a:srgbClr val="464607"/>
                </a:solidFill>
                <a:latin typeface="Brygada 1918 Bold" pitchFamily="34" charset="0"/>
                <a:ea typeface="Brygada 1918 Bold" pitchFamily="34" charset="-122"/>
                <a:cs typeface="Brygada 1918 Bold" pitchFamily="34" charset="-120"/>
              </a:rPr>
              <a:t>2</a:t>
            </a:r>
            <a:endParaRPr lang="en-US" sz="2600" dirty="0"/>
          </a:p>
        </p:txBody>
      </p:sp>
      <p:sp>
        <p:nvSpPr>
          <p:cNvPr id="14" name="Text 10"/>
          <p:cNvSpPr/>
          <p:nvPr/>
        </p:nvSpPr>
        <p:spPr>
          <a:xfrm>
            <a:off x="7677983" y="3879653"/>
            <a:ext cx="2746534" cy="343258"/>
          </a:xfrm>
          <a:prstGeom prst="rect">
            <a:avLst/>
          </a:prstGeom>
          <a:noFill/>
          <a:ln/>
        </p:spPr>
        <p:txBody>
          <a:bodyPr wrap="none" lIns="0" tIns="0" rIns="0" bIns="0" rtlCol="0" anchor="t"/>
          <a:lstStyle/>
          <a:p>
            <a:pPr>
              <a:lnSpc>
                <a:spcPts val="2700"/>
              </a:lnSpc>
            </a:pPr>
            <a:r>
              <a:rPr lang="en-US" sz="2100" b="1" dirty="0">
                <a:solidFill>
                  <a:srgbClr val="FF0000"/>
                </a:solidFill>
                <a:latin typeface="Brygada 1918 Bold" pitchFamily="34" charset="0"/>
                <a:ea typeface="Brygada 1918 Bold" pitchFamily="34" charset="-122"/>
                <a:cs typeface="Brygada 1918 Bold" pitchFamily="34" charset="-120"/>
              </a:rPr>
              <a:t>Category B</a:t>
            </a:r>
            <a:endParaRPr lang="en-US" sz="2100" dirty="0">
              <a:solidFill>
                <a:srgbClr val="FF0000"/>
              </a:solidFill>
            </a:endParaRPr>
          </a:p>
        </p:txBody>
      </p:sp>
      <p:sp>
        <p:nvSpPr>
          <p:cNvPr id="15" name="Text 11"/>
          <p:cNvSpPr/>
          <p:nvPr/>
        </p:nvSpPr>
        <p:spPr>
          <a:xfrm>
            <a:off x="7677984" y="4348043"/>
            <a:ext cx="6221850" cy="1001554"/>
          </a:xfrm>
          <a:prstGeom prst="rect">
            <a:avLst/>
          </a:prstGeom>
          <a:noFill/>
          <a:ln/>
        </p:spPr>
        <p:txBody>
          <a:bodyPr wrap="square" lIns="0" tIns="0" rIns="0" bIns="0" rtlCol="0" anchor="t"/>
          <a:lstStyle/>
          <a:p>
            <a:pPr>
              <a:lnSpc>
                <a:spcPts val="2600"/>
              </a:lnSpc>
            </a:pPr>
            <a:r>
              <a:rPr lang="en-US" sz="1600" dirty="0">
                <a:solidFill>
                  <a:srgbClr val="464607"/>
                </a:solidFill>
                <a:latin typeface="Montserrat" pitchFamily="34" charset="0"/>
                <a:ea typeface="Montserrat" pitchFamily="34" charset="-122"/>
                <a:cs typeface="Montserrat" pitchFamily="34" charset="-120"/>
              </a:rPr>
              <a:t>Moderate-value items such as </a:t>
            </a:r>
            <a:r>
              <a:rPr lang="en-US" sz="1600" dirty="0">
                <a:solidFill>
                  <a:srgbClr val="464607"/>
                </a:solidFill>
                <a:latin typeface="Montserrat" pitchFamily="34" charset="0"/>
                <a:ea typeface="Montserrat" pitchFamily="34" charset="-122"/>
                <a:cs typeface="Montserrat" pitchFamily="34" charset="-120"/>
              </a:rPr>
              <a:t> </a:t>
            </a:r>
            <a:r>
              <a:rPr lang="en-US" sz="1600" dirty="0" smtClean="0">
                <a:solidFill>
                  <a:srgbClr val="464607"/>
                </a:solidFill>
                <a:latin typeface="Montserrat" pitchFamily="34" charset="0"/>
                <a:ea typeface="Montserrat" pitchFamily="34" charset="-122"/>
                <a:cs typeface="Montserrat" pitchFamily="34" charset="-120"/>
              </a:rPr>
              <a:t>LED Bulb </a:t>
            </a:r>
            <a:r>
              <a:rPr lang="en-US" sz="1600" dirty="0">
                <a:solidFill>
                  <a:srgbClr val="464607"/>
                </a:solidFill>
                <a:latin typeface="Montserrat" pitchFamily="34" charset="0"/>
                <a:ea typeface="Montserrat" pitchFamily="34" charset="-122"/>
                <a:cs typeface="Montserrat" pitchFamily="34" charset="-120"/>
              </a:rPr>
              <a:t>and </a:t>
            </a:r>
            <a:r>
              <a:rPr lang="en-US" sz="1600" dirty="0" smtClean="0">
                <a:solidFill>
                  <a:srgbClr val="464607"/>
                </a:solidFill>
                <a:latin typeface="Montserrat" pitchFamily="34" charset="0"/>
                <a:ea typeface="Montserrat" pitchFamily="34" charset="-122"/>
                <a:cs typeface="Montserrat" pitchFamily="34" charset="-120"/>
              </a:rPr>
              <a:t>Ceiling Fans </a:t>
            </a:r>
            <a:r>
              <a:rPr lang="en-US" sz="1600" dirty="0">
                <a:solidFill>
                  <a:srgbClr val="464607"/>
                </a:solidFill>
                <a:latin typeface="Montserrat" pitchFamily="34" charset="0"/>
                <a:ea typeface="Montserrat" pitchFamily="34" charset="-122"/>
                <a:cs typeface="Montserrat" pitchFamily="34" charset="-120"/>
              </a:rPr>
              <a:t>with moderate sales frequency, accounting for 15-25% of the total revenue.</a:t>
            </a:r>
            <a:endParaRPr lang="en-US" sz="1600" dirty="0"/>
          </a:p>
        </p:txBody>
      </p:sp>
      <p:sp>
        <p:nvSpPr>
          <p:cNvPr id="16" name="Shape 12"/>
          <p:cNvSpPr/>
          <p:nvPr/>
        </p:nvSpPr>
        <p:spPr>
          <a:xfrm>
            <a:off x="6741914" y="6225184"/>
            <a:ext cx="730568" cy="22860"/>
          </a:xfrm>
          <a:prstGeom prst="roundRect">
            <a:avLst>
              <a:gd name="adj" fmla="val 821804"/>
            </a:avLst>
          </a:prstGeom>
          <a:solidFill>
            <a:srgbClr val="C1C3D0"/>
          </a:solidFill>
          <a:ln/>
        </p:spPr>
      </p:sp>
      <p:sp>
        <p:nvSpPr>
          <p:cNvPr id="17" name="Shape 13"/>
          <p:cNvSpPr/>
          <p:nvPr/>
        </p:nvSpPr>
        <p:spPr>
          <a:xfrm>
            <a:off x="6295196" y="6001823"/>
            <a:ext cx="469582" cy="469582"/>
          </a:xfrm>
          <a:prstGeom prst="roundRect">
            <a:avLst>
              <a:gd name="adj" fmla="val 40007"/>
            </a:avLst>
          </a:prstGeom>
          <a:solidFill>
            <a:srgbClr val="EEEFF5"/>
          </a:solidFill>
          <a:ln/>
          <a:effectLst>
            <a:outerShdw blurRad="52070" dist="25400" dir="13500000" algn="bl" rotWithShape="0">
              <a:srgbClr val="FFFFFF">
                <a:alpha val="70000"/>
              </a:srgbClr>
            </a:outerShdw>
          </a:effectLst>
        </p:spPr>
      </p:sp>
      <p:sp>
        <p:nvSpPr>
          <p:cNvPr id="18" name="Text 14"/>
          <p:cNvSpPr/>
          <p:nvPr/>
        </p:nvSpPr>
        <p:spPr>
          <a:xfrm>
            <a:off x="6429376" y="6071831"/>
            <a:ext cx="201098" cy="329566"/>
          </a:xfrm>
          <a:prstGeom prst="rect">
            <a:avLst/>
          </a:prstGeom>
          <a:noFill/>
          <a:ln/>
        </p:spPr>
        <p:txBody>
          <a:bodyPr wrap="none" lIns="0" tIns="0" rIns="0" bIns="0" rtlCol="0" anchor="t"/>
          <a:lstStyle/>
          <a:p>
            <a:pPr algn="ctr">
              <a:lnSpc>
                <a:spcPts val="2550"/>
              </a:lnSpc>
            </a:pPr>
            <a:r>
              <a:rPr lang="en-US" sz="2600" b="1" dirty="0">
                <a:solidFill>
                  <a:srgbClr val="464607"/>
                </a:solidFill>
                <a:latin typeface="Brygada 1918 Bold" pitchFamily="34" charset="0"/>
                <a:ea typeface="Brygada 1918 Bold" pitchFamily="34" charset="-122"/>
                <a:cs typeface="Brygada 1918 Bold" pitchFamily="34" charset="-120"/>
              </a:rPr>
              <a:t>3</a:t>
            </a:r>
            <a:endParaRPr lang="en-US" sz="2600" dirty="0"/>
          </a:p>
        </p:txBody>
      </p:sp>
      <p:sp>
        <p:nvSpPr>
          <p:cNvPr id="19" name="Text 15"/>
          <p:cNvSpPr/>
          <p:nvPr/>
        </p:nvSpPr>
        <p:spPr>
          <a:xfrm>
            <a:off x="7677983" y="5975747"/>
            <a:ext cx="2746534" cy="343258"/>
          </a:xfrm>
          <a:prstGeom prst="rect">
            <a:avLst/>
          </a:prstGeom>
          <a:noFill/>
          <a:ln/>
        </p:spPr>
        <p:txBody>
          <a:bodyPr wrap="none" lIns="0" tIns="0" rIns="0" bIns="0" rtlCol="0" anchor="t"/>
          <a:lstStyle/>
          <a:p>
            <a:pPr>
              <a:lnSpc>
                <a:spcPts val="2700"/>
              </a:lnSpc>
            </a:pPr>
            <a:r>
              <a:rPr lang="en-US" sz="2100" b="1" dirty="0">
                <a:solidFill>
                  <a:srgbClr val="FFC000"/>
                </a:solidFill>
                <a:latin typeface="Brygada 1918 Bold" pitchFamily="34" charset="0"/>
                <a:ea typeface="Brygada 1918 Bold" pitchFamily="34" charset="-122"/>
                <a:cs typeface="Brygada 1918 Bold" pitchFamily="34" charset="-120"/>
              </a:rPr>
              <a:t>Category C</a:t>
            </a:r>
            <a:endParaRPr lang="en-US" sz="2100" dirty="0">
              <a:solidFill>
                <a:srgbClr val="FFC000"/>
              </a:solidFill>
            </a:endParaRPr>
          </a:p>
        </p:txBody>
      </p:sp>
      <p:sp>
        <p:nvSpPr>
          <p:cNvPr id="20" name="Text 16"/>
          <p:cNvSpPr/>
          <p:nvPr/>
        </p:nvSpPr>
        <p:spPr>
          <a:xfrm>
            <a:off x="7677984" y="6444139"/>
            <a:ext cx="6221850" cy="1001554"/>
          </a:xfrm>
          <a:prstGeom prst="rect">
            <a:avLst/>
          </a:prstGeom>
          <a:noFill/>
          <a:ln/>
        </p:spPr>
        <p:txBody>
          <a:bodyPr wrap="square" lIns="0" tIns="0" rIns="0" bIns="0" rtlCol="0" anchor="t"/>
          <a:lstStyle/>
          <a:p>
            <a:pPr>
              <a:lnSpc>
                <a:spcPts val="2600"/>
              </a:lnSpc>
            </a:pPr>
            <a:r>
              <a:rPr lang="en-US" sz="1600" dirty="0">
                <a:solidFill>
                  <a:srgbClr val="464607"/>
                </a:solidFill>
                <a:latin typeface="Montserrat" pitchFamily="34" charset="0"/>
                <a:ea typeface="Montserrat" pitchFamily="34" charset="-122"/>
                <a:cs typeface="Montserrat" pitchFamily="34" charset="-120"/>
              </a:rPr>
              <a:t>Low-value, high-volume items like </a:t>
            </a:r>
            <a:r>
              <a:rPr lang="en-US" sz="1600" dirty="0" smtClean="0">
                <a:solidFill>
                  <a:srgbClr val="464607"/>
                </a:solidFill>
                <a:latin typeface="Montserrat" pitchFamily="34" charset="0"/>
                <a:ea typeface="Montserrat" pitchFamily="34" charset="-122"/>
                <a:cs typeface="Montserrat" pitchFamily="34" charset="-120"/>
              </a:rPr>
              <a:t>12 Way D/B Box, Long Body Tap and Ceiling LED </a:t>
            </a:r>
            <a:r>
              <a:rPr lang="en-US" sz="1600" dirty="0" smtClean="0">
                <a:solidFill>
                  <a:srgbClr val="464607"/>
                </a:solidFill>
                <a:latin typeface="Montserrat" pitchFamily="34" charset="0"/>
                <a:ea typeface="Montserrat" pitchFamily="34" charset="-122"/>
                <a:cs typeface="Montserrat" pitchFamily="34" charset="-120"/>
              </a:rPr>
              <a:t> </a:t>
            </a:r>
            <a:r>
              <a:rPr lang="en-US" sz="1600" dirty="0">
                <a:solidFill>
                  <a:srgbClr val="464607"/>
                </a:solidFill>
                <a:latin typeface="Montserrat" pitchFamily="34" charset="0"/>
                <a:ea typeface="Montserrat" pitchFamily="34" charset="-122"/>
                <a:cs typeface="Montserrat" pitchFamily="34" charset="-120"/>
              </a:rPr>
              <a:t>contributing 5-10% of revenue but sold frequently.</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8309" y="1352789"/>
            <a:ext cx="10978515" cy="712708"/>
          </a:xfrm>
          <a:prstGeom prst="rect">
            <a:avLst/>
          </a:prstGeom>
          <a:noFill/>
          <a:ln/>
        </p:spPr>
        <p:txBody>
          <a:bodyPr wrap="none" lIns="0" tIns="0" rIns="0" bIns="0" rtlCol="0" anchor="t"/>
          <a:lstStyle/>
          <a:p>
            <a:pPr>
              <a:lnSpc>
                <a:spcPts val="5600"/>
              </a:lnSpc>
            </a:pPr>
            <a:r>
              <a:rPr lang="en-US" sz="4400" b="1" dirty="0">
                <a:solidFill>
                  <a:srgbClr val="00B050"/>
                </a:solidFill>
                <a:latin typeface="Brygada 1918 Bold" pitchFamily="34" charset="0"/>
                <a:ea typeface="Brygada 1918 Bold" pitchFamily="34" charset="-122"/>
                <a:cs typeface="Brygada 1918 Bold" pitchFamily="34" charset="-120"/>
              </a:rPr>
              <a:t>Sales and Purchase Correlation Analysis</a:t>
            </a:r>
            <a:endParaRPr lang="en-US" sz="4400" dirty="0">
              <a:solidFill>
                <a:srgbClr val="00B050"/>
              </a:solidFill>
            </a:endParaRPr>
          </a:p>
        </p:txBody>
      </p:sp>
      <p:pic>
        <p:nvPicPr>
          <p:cNvPr id="3" name="Image 0">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10" y="2674389"/>
            <a:ext cx="6452718" cy="4756558"/>
          </a:xfrm>
          <a:prstGeom prst="rect">
            <a:avLst/>
          </a:prstGeom>
        </p:spPr>
      </p:pic>
      <p:sp>
        <p:nvSpPr>
          <p:cNvPr id="4" name="Text 1"/>
          <p:cNvSpPr/>
          <p:nvPr/>
        </p:nvSpPr>
        <p:spPr>
          <a:xfrm>
            <a:off x="7587141" y="2606993"/>
            <a:ext cx="3732610" cy="356236"/>
          </a:xfrm>
          <a:prstGeom prst="rect">
            <a:avLst/>
          </a:prstGeom>
          <a:noFill/>
          <a:ln/>
        </p:spPr>
        <p:txBody>
          <a:bodyPr wrap="none" lIns="0" tIns="0" rIns="0" bIns="0" rtlCol="0" anchor="t"/>
          <a:lstStyle/>
          <a:p>
            <a:pPr>
              <a:lnSpc>
                <a:spcPts val="2800"/>
              </a:lnSpc>
            </a:pPr>
            <a:r>
              <a:rPr lang="en-US" sz="2100" b="1" dirty="0">
                <a:solidFill>
                  <a:srgbClr val="FF0000"/>
                </a:solidFill>
                <a:latin typeface="Brygada 1918 Bold" pitchFamily="34" charset="0"/>
                <a:ea typeface="Brygada 1918 Bold" pitchFamily="34" charset="-122"/>
                <a:cs typeface="Brygada 1918 Bold" pitchFamily="34" charset="-120"/>
              </a:rPr>
              <a:t>Strong Positive Correlation</a:t>
            </a:r>
            <a:endParaRPr lang="en-US" sz="2100" dirty="0">
              <a:solidFill>
                <a:srgbClr val="FF0000"/>
              </a:solidFill>
            </a:endParaRPr>
          </a:p>
        </p:txBody>
      </p:sp>
      <p:sp>
        <p:nvSpPr>
          <p:cNvPr id="5" name="Text 2"/>
          <p:cNvSpPr/>
          <p:nvPr/>
        </p:nvSpPr>
        <p:spPr>
          <a:xfrm>
            <a:off x="7587139" y="3179806"/>
            <a:ext cx="6292573" cy="1040130"/>
          </a:xfrm>
          <a:prstGeom prst="rect">
            <a:avLst/>
          </a:prstGeom>
          <a:noFill/>
          <a:ln/>
        </p:spPr>
        <p:txBody>
          <a:bodyPr wrap="square" lIns="0" tIns="0" rIns="0" bIns="0" rtlCol="0" anchor="t"/>
          <a:lstStyle/>
          <a:p>
            <a:pPr>
              <a:lnSpc>
                <a:spcPts val="2700"/>
              </a:lnSpc>
            </a:pPr>
            <a:r>
              <a:rPr lang="en-US" sz="1800" dirty="0">
                <a:latin typeface="Montserrat" charset="0"/>
              </a:rPr>
              <a:t>A strong correlation of 0.996 confirms that purchases closely align with sales, ensuring efficient inventory management. This minimizes the risk of overstocking or </a:t>
            </a:r>
            <a:r>
              <a:rPr lang="en-US" sz="1800" dirty="0" err="1">
                <a:latin typeface="Montserrat" charset="0"/>
              </a:rPr>
              <a:t>stockouts</a:t>
            </a:r>
            <a:r>
              <a:rPr lang="en-US" sz="1800" dirty="0">
                <a:latin typeface="Montserrat" charset="0"/>
              </a:rPr>
              <a:t>, improving overall supply chain performance</a:t>
            </a:r>
            <a:r>
              <a:rPr lang="en-US" sz="1700" dirty="0" smtClean="0">
                <a:solidFill>
                  <a:srgbClr val="464607"/>
                </a:solidFill>
                <a:latin typeface="Montserrat" pitchFamily="34" charset="0"/>
                <a:ea typeface="Montserrat" pitchFamily="34" charset="-122"/>
                <a:cs typeface="Montserrat" pitchFamily="34" charset="-120"/>
              </a:rPr>
              <a:t>. </a:t>
            </a:r>
            <a:endParaRPr lang="en-US" sz="1700" dirty="0"/>
          </a:p>
        </p:txBody>
      </p:sp>
      <p:sp>
        <p:nvSpPr>
          <p:cNvPr id="6" name="Text 3"/>
          <p:cNvSpPr/>
          <p:nvPr/>
        </p:nvSpPr>
        <p:spPr>
          <a:xfrm>
            <a:off x="7587141" y="5225317"/>
            <a:ext cx="2850714" cy="356236"/>
          </a:xfrm>
          <a:prstGeom prst="rect">
            <a:avLst/>
          </a:prstGeom>
          <a:noFill/>
          <a:ln/>
        </p:spPr>
        <p:txBody>
          <a:bodyPr wrap="none" lIns="0" tIns="0" rIns="0" bIns="0" rtlCol="0" anchor="t"/>
          <a:lstStyle/>
          <a:p>
            <a:pPr>
              <a:lnSpc>
                <a:spcPts val="2800"/>
              </a:lnSpc>
            </a:pPr>
            <a:r>
              <a:rPr lang="en-US" sz="2100" b="1" dirty="0">
                <a:solidFill>
                  <a:srgbClr val="FF0000"/>
                </a:solidFill>
                <a:latin typeface="Brygada 1918 Bold" pitchFamily="34" charset="0"/>
                <a:ea typeface="Brygada 1918 Bold" pitchFamily="34" charset="-122"/>
                <a:cs typeface="Brygada 1918 Bold" pitchFamily="34" charset="-120"/>
              </a:rPr>
              <a:t>Outliers</a:t>
            </a:r>
            <a:endParaRPr lang="en-US" sz="2100" dirty="0">
              <a:solidFill>
                <a:srgbClr val="FF0000"/>
              </a:solidFill>
            </a:endParaRPr>
          </a:p>
        </p:txBody>
      </p:sp>
      <p:sp>
        <p:nvSpPr>
          <p:cNvPr id="7" name="Text 4"/>
          <p:cNvSpPr/>
          <p:nvPr/>
        </p:nvSpPr>
        <p:spPr>
          <a:xfrm>
            <a:off x="7587141" y="5784824"/>
            <a:ext cx="6292573" cy="1040130"/>
          </a:xfrm>
          <a:prstGeom prst="rect">
            <a:avLst/>
          </a:prstGeom>
          <a:noFill/>
          <a:ln/>
        </p:spPr>
        <p:txBody>
          <a:bodyPr wrap="square" lIns="0" tIns="0" rIns="0" bIns="0" rtlCol="0" anchor="t"/>
          <a:lstStyle/>
          <a:p>
            <a:pPr>
              <a:lnSpc>
                <a:spcPts val="2700"/>
              </a:lnSpc>
            </a:pPr>
            <a:r>
              <a:rPr lang="en-US" sz="1700" dirty="0">
                <a:solidFill>
                  <a:srgbClr val="464607"/>
                </a:solidFill>
                <a:latin typeface="Montserrat" pitchFamily="34" charset="0"/>
                <a:ea typeface="Montserrat" pitchFamily="34" charset="-122"/>
                <a:cs typeface="Montserrat" pitchFamily="34" charset="-120"/>
              </a:rPr>
              <a:t>Products with sales significantly deviating from purchase patterns, indicating potential marketing successes, supply chain disruptions, or data anomalies.</a:t>
            </a:r>
            <a:endParaRPr lang="en-US" sz="17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39353" y="624961"/>
            <a:ext cx="7176730" cy="506849"/>
          </a:xfrm>
          <a:prstGeom prst="rect">
            <a:avLst/>
          </a:prstGeom>
          <a:noFill/>
          <a:ln/>
        </p:spPr>
        <p:txBody>
          <a:bodyPr wrap="none" lIns="0" tIns="0" rIns="0" bIns="0" rtlCol="0" anchor="t"/>
          <a:lstStyle/>
          <a:p>
            <a:pPr>
              <a:lnSpc>
                <a:spcPts val="3950"/>
              </a:lnSpc>
            </a:pPr>
            <a:r>
              <a:rPr lang="en-US" sz="3100" b="1" dirty="0">
                <a:solidFill>
                  <a:srgbClr val="00B050"/>
                </a:solidFill>
                <a:latin typeface="Brygada 1918 Bold" pitchFamily="34" charset="0"/>
                <a:ea typeface="Brygada 1918 Bold" pitchFamily="34" charset="-122"/>
                <a:cs typeface="Brygada 1918 Bold" pitchFamily="34" charset="-120"/>
              </a:rPr>
              <a:t>Recommendations for Revitalization</a:t>
            </a:r>
            <a:endParaRPr lang="en-US" sz="3100" dirty="0">
              <a:solidFill>
                <a:srgbClr val="00B050"/>
              </a:solidFill>
            </a:endParaRPr>
          </a:p>
        </p:txBody>
      </p:sp>
      <p:sp>
        <p:nvSpPr>
          <p:cNvPr id="3" name="Shape 1"/>
          <p:cNvSpPr/>
          <p:nvPr/>
        </p:nvSpPr>
        <p:spPr>
          <a:xfrm>
            <a:off x="7303771" y="1439942"/>
            <a:ext cx="22861" cy="6164580"/>
          </a:xfrm>
          <a:prstGeom prst="roundRect">
            <a:avLst>
              <a:gd name="adj" fmla="val 606740"/>
            </a:avLst>
          </a:prstGeom>
          <a:solidFill>
            <a:srgbClr val="C1C3D0"/>
          </a:solidFill>
          <a:ln/>
        </p:spPr>
      </p:sp>
      <p:sp>
        <p:nvSpPr>
          <p:cNvPr id="4" name="Shape 2"/>
          <p:cNvSpPr/>
          <p:nvPr/>
        </p:nvSpPr>
        <p:spPr>
          <a:xfrm>
            <a:off x="6625352" y="1775222"/>
            <a:ext cx="539354" cy="22860"/>
          </a:xfrm>
          <a:prstGeom prst="roundRect">
            <a:avLst>
              <a:gd name="adj" fmla="val 606740"/>
            </a:avLst>
          </a:prstGeom>
          <a:solidFill>
            <a:srgbClr val="C1C3D0"/>
          </a:solidFill>
          <a:ln/>
        </p:spPr>
      </p:sp>
      <p:sp>
        <p:nvSpPr>
          <p:cNvPr id="5" name="Shape 3"/>
          <p:cNvSpPr/>
          <p:nvPr/>
        </p:nvSpPr>
        <p:spPr>
          <a:xfrm>
            <a:off x="7141845" y="1613297"/>
            <a:ext cx="346710" cy="346710"/>
          </a:xfrm>
          <a:prstGeom prst="roundRect">
            <a:avLst>
              <a:gd name="adj" fmla="val 40005"/>
            </a:avLst>
          </a:prstGeom>
          <a:solidFill>
            <a:srgbClr val="EEEFF5"/>
          </a:solidFill>
          <a:ln/>
          <a:effectLst>
            <a:outerShdw blurRad="38100" dist="19050" dir="13500000" algn="bl" rotWithShape="0">
              <a:srgbClr val="FFFFFF">
                <a:alpha val="70000"/>
              </a:srgbClr>
            </a:outerShdw>
          </a:effectLst>
        </p:spPr>
      </p:sp>
      <p:sp>
        <p:nvSpPr>
          <p:cNvPr id="6" name="Text 4"/>
          <p:cNvSpPr/>
          <p:nvPr/>
        </p:nvSpPr>
        <p:spPr>
          <a:xfrm>
            <a:off x="7254362" y="1664970"/>
            <a:ext cx="121682" cy="243364"/>
          </a:xfrm>
          <a:prstGeom prst="rect">
            <a:avLst/>
          </a:prstGeom>
          <a:noFill/>
          <a:ln/>
        </p:spPr>
        <p:txBody>
          <a:bodyPr wrap="none" lIns="0" tIns="0" rIns="0" bIns="0" rtlCol="0" anchor="t"/>
          <a:lstStyle/>
          <a:p>
            <a:pPr algn="ctr">
              <a:lnSpc>
                <a:spcPts val="1900"/>
              </a:lnSpc>
            </a:pPr>
            <a:r>
              <a:rPr lang="en-US" b="1" dirty="0">
                <a:solidFill>
                  <a:srgbClr val="464607"/>
                </a:solidFill>
                <a:latin typeface="Brygada 1918 Bold" pitchFamily="34" charset="0"/>
                <a:ea typeface="Brygada 1918 Bold" pitchFamily="34" charset="-122"/>
                <a:cs typeface="Brygada 1918 Bold" pitchFamily="34" charset="-120"/>
              </a:rPr>
              <a:t>1</a:t>
            </a:r>
            <a:endParaRPr lang="en-US" dirty="0"/>
          </a:p>
        </p:txBody>
      </p:sp>
      <p:sp>
        <p:nvSpPr>
          <p:cNvPr id="7" name="Text 5"/>
          <p:cNvSpPr/>
          <p:nvPr/>
        </p:nvSpPr>
        <p:spPr>
          <a:xfrm>
            <a:off x="4439841" y="1594009"/>
            <a:ext cx="2027754" cy="253366"/>
          </a:xfrm>
          <a:prstGeom prst="rect">
            <a:avLst/>
          </a:prstGeom>
          <a:noFill/>
          <a:ln/>
        </p:spPr>
        <p:txBody>
          <a:bodyPr wrap="none" lIns="0" tIns="0" rIns="0" bIns="0" rtlCol="0" anchor="t"/>
          <a:lstStyle/>
          <a:p>
            <a:pPr algn="r">
              <a:lnSpc>
                <a:spcPts val="1950"/>
              </a:lnSpc>
            </a:pPr>
            <a:r>
              <a:rPr lang="en-US" sz="1600" b="1" dirty="0">
                <a:solidFill>
                  <a:srgbClr val="464607"/>
                </a:solidFill>
                <a:latin typeface="Brygada 1918 Bold" pitchFamily="34" charset="0"/>
                <a:ea typeface="Brygada 1918 Bold" pitchFamily="34" charset="-122"/>
                <a:cs typeface="Brygada 1918 Bold" pitchFamily="34" charset="-120"/>
              </a:rPr>
              <a:t>Improve </a:t>
            </a:r>
            <a:r>
              <a:rPr lang="en-US" sz="1600" b="1" dirty="0">
                <a:solidFill>
                  <a:srgbClr val="FF0000"/>
                </a:solidFill>
                <a:latin typeface="Brygada 1918 Bold" pitchFamily="34" charset="0"/>
                <a:ea typeface="Brygada 1918 Bold" pitchFamily="34" charset="-122"/>
                <a:cs typeface="Brygada 1918 Bold" pitchFamily="34" charset="-120"/>
              </a:rPr>
              <a:t>Visibility</a:t>
            </a:r>
            <a:endParaRPr lang="en-US" sz="1600" dirty="0">
              <a:solidFill>
                <a:srgbClr val="FF0000"/>
              </a:solidFill>
            </a:endParaRPr>
          </a:p>
        </p:txBody>
      </p:sp>
      <p:sp>
        <p:nvSpPr>
          <p:cNvPr id="8" name="Text 6"/>
          <p:cNvSpPr/>
          <p:nvPr/>
        </p:nvSpPr>
        <p:spPr>
          <a:xfrm>
            <a:off x="539354" y="1939770"/>
            <a:ext cx="5928242" cy="492919"/>
          </a:xfrm>
          <a:prstGeom prst="rect">
            <a:avLst/>
          </a:prstGeom>
          <a:noFill/>
          <a:ln/>
        </p:spPr>
        <p:txBody>
          <a:bodyPr wrap="square" lIns="0" tIns="0" rIns="0" bIns="0" rtlCol="0" anchor="t"/>
          <a:lstStyle/>
          <a:p>
            <a:pPr algn="r">
              <a:lnSpc>
                <a:spcPts val="1900"/>
              </a:lnSpc>
            </a:pPr>
            <a:r>
              <a:rPr lang="en-US" sz="1100" dirty="0">
                <a:solidFill>
                  <a:srgbClr val="464607"/>
                </a:solidFill>
                <a:latin typeface="Montserrat" pitchFamily="34" charset="0"/>
                <a:ea typeface="Montserrat" pitchFamily="34" charset="-122"/>
                <a:cs typeface="Montserrat" pitchFamily="34" charset="-120"/>
              </a:rPr>
              <a:t>Enhance product placement in-store and boost online presence through targeted digital campaigns to capture customer attention.</a:t>
            </a:r>
            <a:endParaRPr lang="en-US" sz="1100" dirty="0"/>
          </a:p>
        </p:txBody>
      </p:sp>
      <p:sp>
        <p:nvSpPr>
          <p:cNvPr id="9" name="Shape 7"/>
          <p:cNvSpPr/>
          <p:nvPr/>
        </p:nvSpPr>
        <p:spPr>
          <a:xfrm>
            <a:off x="7465696" y="2545675"/>
            <a:ext cx="539354" cy="22860"/>
          </a:xfrm>
          <a:prstGeom prst="roundRect">
            <a:avLst>
              <a:gd name="adj" fmla="val 606740"/>
            </a:avLst>
          </a:prstGeom>
          <a:solidFill>
            <a:srgbClr val="C1C3D0"/>
          </a:solidFill>
          <a:ln/>
        </p:spPr>
      </p:sp>
      <p:sp>
        <p:nvSpPr>
          <p:cNvPr id="10" name="Shape 8"/>
          <p:cNvSpPr/>
          <p:nvPr/>
        </p:nvSpPr>
        <p:spPr>
          <a:xfrm>
            <a:off x="7141845" y="2383750"/>
            <a:ext cx="346710" cy="346710"/>
          </a:xfrm>
          <a:prstGeom prst="roundRect">
            <a:avLst>
              <a:gd name="adj" fmla="val 40005"/>
            </a:avLst>
          </a:prstGeom>
          <a:solidFill>
            <a:srgbClr val="EEEFF5"/>
          </a:solidFill>
          <a:ln/>
          <a:effectLst>
            <a:outerShdw blurRad="38100" dist="19050" dir="13500000" algn="bl" rotWithShape="0">
              <a:srgbClr val="FFFFFF">
                <a:alpha val="70000"/>
              </a:srgbClr>
            </a:outerShdw>
          </a:effectLst>
        </p:spPr>
      </p:sp>
      <p:sp>
        <p:nvSpPr>
          <p:cNvPr id="11" name="Text 9"/>
          <p:cNvSpPr/>
          <p:nvPr/>
        </p:nvSpPr>
        <p:spPr>
          <a:xfrm>
            <a:off x="7245793" y="2435423"/>
            <a:ext cx="138709" cy="243364"/>
          </a:xfrm>
          <a:prstGeom prst="rect">
            <a:avLst/>
          </a:prstGeom>
          <a:noFill/>
          <a:ln/>
        </p:spPr>
        <p:txBody>
          <a:bodyPr wrap="none" lIns="0" tIns="0" rIns="0" bIns="0" rtlCol="0" anchor="t"/>
          <a:lstStyle/>
          <a:p>
            <a:pPr algn="ctr">
              <a:lnSpc>
                <a:spcPts val="1900"/>
              </a:lnSpc>
            </a:pPr>
            <a:r>
              <a:rPr lang="en-US" b="1" dirty="0">
                <a:solidFill>
                  <a:srgbClr val="464607"/>
                </a:solidFill>
                <a:latin typeface="Brygada 1918 Bold" pitchFamily="34" charset="0"/>
                <a:ea typeface="Brygada 1918 Bold" pitchFamily="34" charset="-122"/>
                <a:cs typeface="Brygada 1918 Bold" pitchFamily="34" charset="-120"/>
              </a:rPr>
              <a:t>2</a:t>
            </a:r>
            <a:endParaRPr lang="en-US" dirty="0"/>
          </a:p>
        </p:txBody>
      </p:sp>
      <p:sp>
        <p:nvSpPr>
          <p:cNvPr id="12" name="Text 10"/>
          <p:cNvSpPr/>
          <p:nvPr/>
        </p:nvSpPr>
        <p:spPr>
          <a:xfrm>
            <a:off x="8162810" y="2364462"/>
            <a:ext cx="2606994" cy="253366"/>
          </a:xfrm>
          <a:prstGeom prst="rect">
            <a:avLst/>
          </a:prstGeom>
          <a:noFill/>
          <a:ln/>
        </p:spPr>
        <p:txBody>
          <a:bodyPr wrap="none" lIns="0" tIns="0" rIns="0" bIns="0" rtlCol="0" anchor="t"/>
          <a:lstStyle/>
          <a:p>
            <a:pPr>
              <a:lnSpc>
                <a:spcPts val="1950"/>
              </a:lnSpc>
            </a:pPr>
            <a:r>
              <a:rPr lang="en-US" sz="1600" b="1" dirty="0">
                <a:solidFill>
                  <a:srgbClr val="464607"/>
                </a:solidFill>
                <a:latin typeface="Brygada 1918 Bold" pitchFamily="34" charset="0"/>
                <a:ea typeface="Brygada 1918 Bold" pitchFamily="34" charset="-122"/>
                <a:cs typeface="Brygada 1918 Bold" pitchFamily="34" charset="-120"/>
              </a:rPr>
              <a:t>Collaborate with </a:t>
            </a:r>
            <a:r>
              <a:rPr lang="en-US" sz="1600" b="1" dirty="0">
                <a:solidFill>
                  <a:srgbClr val="FF0000"/>
                </a:solidFill>
                <a:latin typeface="Brygada 1918 Bold" pitchFamily="34" charset="0"/>
                <a:ea typeface="Brygada 1918 Bold" pitchFamily="34" charset="-122"/>
                <a:cs typeface="Brygada 1918 Bold" pitchFamily="34" charset="-120"/>
              </a:rPr>
              <a:t>Suppliers</a:t>
            </a:r>
            <a:endParaRPr lang="en-US" sz="1600" dirty="0">
              <a:solidFill>
                <a:srgbClr val="FF0000"/>
              </a:solidFill>
            </a:endParaRPr>
          </a:p>
        </p:txBody>
      </p:sp>
      <p:sp>
        <p:nvSpPr>
          <p:cNvPr id="13" name="Text 11"/>
          <p:cNvSpPr/>
          <p:nvPr/>
        </p:nvSpPr>
        <p:spPr>
          <a:xfrm>
            <a:off x="8162810" y="2710224"/>
            <a:ext cx="5928242" cy="492919"/>
          </a:xfrm>
          <a:prstGeom prst="rect">
            <a:avLst/>
          </a:prstGeom>
          <a:noFill/>
          <a:ln/>
        </p:spPr>
        <p:txBody>
          <a:bodyPr wrap="square" lIns="0" tIns="0" rIns="0" bIns="0" rtlCol="0" anchor="t"/>
          <a:lstStyle/>
          <a:p>
            <a:pPr>
              <a:lnSpc>
                <a:spcPts val="1900"/>
              </a:lnSpc>
            </a:pPr>
            <a:r>
              <a:rPr lang="en-US" sz="1100" dirty="0">
                <a:solidFill>
                  <a:srgbClr val="464607"/>
                </a:solidFill>
                <a:latin typeface="Montserrat" pitchFamily="34" charset="0"/>
                <a:ea typeface="Montserrat" pitchFamily="34" charset="-122"/>
                <a:cs typeface="Montserrat" pitchFamily="34" charset="-120"/>
              </a:rPr>
              <a:t>Explore joint marketing initiatives and negotiate favorable payment terms to improve cash flow and promotional support.</a:t>
            </a:r>
            <a:endParaRPr lang="en-US" sz="1100" dirty="0"/>
          </a:p>
        </p:txBody>
      </p:sp>
      <p:sp>
        <p:nvSpPr>
          <p:cNvPr id="14" name="Shape 12"/>
          <p:cNvSpPr/>
          <p:nvPr/>
        </p:nvSpPr>
        <p:spPr>
          <a:xfrm>
            <a:off x="6625352" y="3239095"/>
            <a:ext cx="539354" cy="22860"/>
          </a:xfrm>
          <a:prstGeom prst="roundRect">
            <a:avLst>
              <a:gd name="adj" fmla="val 606740"/>
            </a:avLst>
          </a:prstGeom>
          <a:solidFill>
            <a:srgbClr val="C1C3D0"/>
          </a:solidFill>
          <a:ln/>
        </p:spPr>
      </p:sp>
      <p:sp>
        <p:nvSpPr>
          <p:cNvPr id="15" name="Shape 13"/>
          <p:cNvSpPr/>
          <p:nvPr/>
        </p:nvSpPr>
        <p:spPr>
          <a:xfrm>
            <a:off x="7141845" y="3077170"/>
            <a:ext cx="346710" cy="346710"/>
          </a:xfrm>
          <a:prstGeom prst="roundRect">
            <a:avLst>
              <a:gd name="adj" fmla="val 40005"/>
            </a:avLst>
          </a:prstGeom>
          <a:solidFill>
            <a:srgbClr val="EEEFF5"/>
          </a:solidFill>
          <a:ln/>
          <a:effectLst>
            <a:outerShdw blurRad="38100" dist="19050" dir="13500000" algn="bl" rotWithShape="0">
              <a:srgbClr val="FFFFFF">
                <a:alpha val="70000"/>
              </a:srgbClr>
            </a:outerShdw>
          </a:effectLst>
        </p:spPr>
      </p:sp>
      <p:sp>
        <p:nvSpPr>
          <p:cNvPr id="16" name="Text 14"/>
          <p:cNvSpPr/>
          <p:nvPr/>
        </p:nvSpPr>
        <p:spPr>
          <a:xfrm>
            <a:off x="7240906" y="3128843"/>
            <a:ext cx="148470" cy="243364"/>
          </a:xfrm>
          <a:prstGeom prst="rect">
            <a:avLst/>
          </a:prstGeom>
          <a:noFill/>
          <a:ln/>
        </p:spPr>
        <p:txBody>
          <a:bodyPr wrap="none" lIns="0" tIns="0" rIns="0" bIns="0" rtlCol="0" anchor="t"/>
          <a:lstStyle/>
          <a:p>
            <a:pPr algn="ctr">
              <a:lnSpc>
                <a:spcPts val="1900"/>
              </a:lnSpc>
            </a:pPr>
            <a:r>
              <a:rPr lang="en-US" b="1" dirty="0">
                <a:solidFill>
                  <a:srgbClr val="464607"/>
                </a:solidFill>
                <a:latin typeface="Brygada 1918 Bold" pitchFamily="34" charset="0"/>
                <a:ea typeface="Brygada 1918 Bold" pitchFamily="34" charset="-122"/>
                <a:cs typeface="Brygada 1918 Bold" pitchFamily="34" charset="-120"/>
              </a:rPr>
              <a:t>3</a:t>
            </a:r>
            <a:endParaRPr lang="en-US" dirty="0"/>
          </a:p>
        </p:txBody>
      </p:sp>
      <p:sp>
        <p:nvSpPr>
          <p:cNvPr id="17" name="Text 15"/>
          <p:cNvSpPr/>
          <p:nvPr/>
        </p:nvSpPr>
        <p:spPr>
          <a:xfrm>
            <a:off x="4381144" y="3057882"/>
            <a:ext cx="2086451" cy="253366"/>
          </a:xfrm>
          <a:prstGeom prst="rect">
            <a:avLst/>
          </a:prstGeom>
          <a:noFill/>
          <a:ln/>
        </p:spPr>
        <p:txBody>
          <a:bodyPr wrap="none" lIns="0" tIns="0" rIns="0" bIns="0" rtlCol="0" anchor="t"/>
          <a:lstStyle/>
          <a:p>
            <a:pPr algn="r">
              <a:lnSpc>
                <a:spcPts val="1950"/>
              </a:lnSpc>
            </a:pPr>
            <a:r>
              <a:rPr lang="en-US" sz="1600" b="1" dirty="0">
                <a:solidFill>
                  <a:srgbClr val="464607"/>
                </a:solidFill>
                <a:latin typeface="Brygada 1918 Bold" pitchFamily="34" charset="0"/>
                <a:ea typeface="Brygada 1918 Bold" pitchFamily="34" charset="-122"/>
                <a:cs typeface="Brygada 1918 Bold" pitchFamily="34" charset="-120"/>
              </a:rPr>
              <a:t>Strengthen </a:t>
            </a:r>
            <a:r>
              <a:rPr lang="en-US" sz="1600" b="1" dirty="0">
                <a:solidFill>
                  <a:srgbClr val="FF0000"/>
                </a:solidFill>
                <a:latin typeface="Brygada 1918 Bold" pitchFamily="34" charset="0"/>
                <a:ea typeface="Brygada 1918 Bold" pitchFamily="34" charset="-122"/>
                <a:cs typeface="Brygada 1918 Bold" pitchFamily="34" charset="-120"/>
              </a:rPr>
              <a:t>Branding</a:t>
            </a:r>
            <a:endParaRPr lang="en-US" sz="1600" dirty="0">
              <a:solidFill>
                <a:srgbClr val="FF0000"/>
              </a:solidFill>
            </a:endParaRPr>
          </a:p>
        </p:txBody>
      </p:sp>
      <p:sp>
        <p:nvSpPr>
          <p:cNvPr id="18" name="Text 16"/>
          <p:cNvSpPr/>
          <p:nvPr/>
        </p:nvSpPr>
        <p:spPr>
          <a:xfrm>
            <a:off x="539354" y="3403644"/>
            <a:ext cx="5928242" cy="492919"/>
          </a:xfrm>
          <a:prstGeom prst="rect">
            <a:avLst/>
          </a:prstGeom>
          <a:noFill/>
          <a:ln/>
        </p:spPr>
        <p:txBody>
          <a:bodyPr wrap="square" lIns="0" tIns="0" rIns="0" bIns="0" rtlCol="0" anchor="t"/>
          <a:lstStyle/>
          <a:p>
            <a:pPr algn="r">
              <a:lnSpc>
                <a:spcPts val="1900"/>
              </a:lnSpc>
            </a:pPr>
            <a:r>
              <a:rPr lang="en-US" sz="1100" dirty="0">
                <a:solidFill>
                  <a:srgbClr val="464607"/>
                </a:solidFill>
                <a:latin typeface="Montserrat" pitchFamily="34" charset="0"/>
                <a:ea typeface="Montserrat" pitchFamily="34" charset="-122"/>
                <a:cs typeface="Montserrat" pitchFamily="34" charset="-120"/>
              </a:rPr>
              <a:t>Utilize consistent digital marketing strategies and active public engagement to build a strong brand identity and customer loyalty.</a:t>
            </a:r>
            <a:endParaRPr lang="en-US" sz="1100" dirty="0"/>
          </a:p>
        </p:txBody>
      </p:sp>
      <p:sp>
        <p:nvSpPr>
          <p:cNvPr id="19" name="Shape 17"/>
          <p:cNvSpPr/>
          <p:nvPr/>
        </p:nvSpPr>
        <p:spPr>
          <a:xfrm>
            <a:off x="7465696" y="3932634"/>
            <a:ext cx="539354" cy="22860"/>
          </a:xfrm>
          <a:prstGeom prst="roundRect">
            <a:avLst>
              <a:gd name="adj" fmla="val 606740"/>
            </a:avLst>
          </a:prstGeom>
          <a:solidFill>
            <a:srgbClr val="C1C3D0"/>
          </a:solidFill>
          <a:ln/>
        </p:spPr>
      </p:sp>
      <p:sp>
        <p:nvSpPr>
          <p:cNvPr id="20" name="Shape 18"/>
          <p:cNvSpPr/>
          <p:nvPr/>
        </p:nvSpPr>
        <p:spPr>
          <a:xfrm>
            <a:off x="7141845" y="3770710"/>
            <a:ext cx="346710" cy="346710"/>
          </a:xfrm>
          <a:prstGeom prst="roundRect">
            <a:avLst>
              <a:gd name="adj" fmla="val 40005"/>
            </a:avLst>
          </a:prstGeom>
          <a:solidFill>
            <a:srgbClr val="EEEFF5"/>
          </a:solidFill>
          <a:ln/>
          <a:effectLst>
            <a:outerShdw blurRad="38100" dist="19050" dir="13500000" algn="bl" rotWithShape="0">
              <a:srgbClr val="FFFFFF">
                <a:alpha val="70000"/>
              </a:srgbClr>
            </a:outerShdw>
          </a:effectLst>
        </p:spPr>
      </p:sp>
      <p:sp>
        <p:nvSpPr>
          <p:cNvPr id="21" name="Text 19"/>
          <p:cNvSpPr/>
          <p:nvPr/>
        </p:nvSpPr>
        <p:spPr>
          <a:xfrm>
            <a:off x="7238525" y="3822383"/>
            <a:ext cx="153354" cy="243364"/>
          </a:xfrm>
          <a:prstGeom prst="rect">
            <a:avLst/>
          </a:prstGeom>
          <a:noFill/>
          <a:ln/>
        </p:spPr>
        <p:txBody>
          <a:bodyPr wrap="none" lIns="0" tIns="0" rIns="0" bIns="0" rtlCol="0" anchor="t"/>
          <a:lstStyle/>
          <a:p>
            <a:pPr algn="ctr">
              <a:lnSpc>
                <a:spcPts val="1900"/>
              </a:lnSpc>
            </a:pPr>
            <a:r>
              <a:rPr lang="en-US" b="1" dirty="0">
                <a:solidFill>
                  <a:srgbClr val="464607"/>
                </a:solidFill>
                <a:latin typeface="Brygada 1918 Bold" pitchFamily="34" charset="0"/>
                <a:ea typeface="Brygada 1918 Bold" pitchFamily="34" charset="-122"/>
                <a:cs typeface="Brygada 1918 Bold" pitchFamily="34" charset="-120"/>
              </a:rPr>
              <a:t>4</a:t>
            </a:r>
            <a:endParaRPr lang="en-US" dirty="0"/>
          </a:p>
        </p:txBody>
      </p:sp>
      <p:sp>
        <p:nvSpPr>
          <p:cNvPr id="22" name="Text 20"/>
          <p:cNvSpPr/>
          <p:nvPr/>
        </p:nvSpPr>
        <p:spPr>
          <a:xfrm>
            <a:off x="8162806" y="3751421"/>
            <a:ext cx="2027754" cy="253366"/>
          </a:xfrm>
          <a:prstGeom prst="rect">
            <a:avLst/>
          </a:prstGeom>
          <a:noFill/>
          <a:ln/>
        </p:spPr>
        <p:txBody>
          <a:bodyPr wrap="none" lIns="0" tIns="0" rIns="0" bIns="0" rtlCol="0" anchor="t"/>
          <a:lstStyle/>
          <a:p>
            <a:pPr>
              <a:lnSpc>
                <a:spcPts val="1950"/>
              </a:lnSpc>
            </a:pPr>
            <a:r>
              <a:rPr lang="en-US" sz="1600" b="1" dirty="0">
                <a:solidFill>
                  <a:srgbClr val="464607"/>
                </a:solidFill>
                <a:latin typeface="Brygada 1918 Bold" pitchFamily="34" charset="0"/>
                <a:ea typeface="Brygada 1918 Bold" pitchFamily="34" charset="-122"/>
                <a:cs typeface="Brygada 1918 Bold" pitchFamily="34" charset="-120"/>
              </a:rPr>
              <a:t>Evaluate </a:t>
            </a:r>
            <a:r>
              <a:rPr lang="en-US" sz="1600" b="1" dirty="0">
                <a:solidFill>
                  <a:srgbClr val="FF0000"/>
                </a:solidFill>
                <a:latin typeface="Brygada 1918 Bold" pitchFamily="34" charset="0"/>
                <a:ea typeface="Brygada 1918 Bold" pitchFamily="34" charset="-122"/>
                <a:cs typeface="Brygada 1918 Bold" pitchFamily="34" charset="-120"/>
              </a:rPr>
              <a:t>Pricing</a:t>
            </a:r>
            <a:endParaRPr lang="en-US" sz="1600" dirty="0">
              <a:solidFill>
                <a:srgbClr val="FF0000"/>
              </a:solidFill>
            </a:endParaRPr>
          </a:p>
        </p:txBody>
      </p:sp>
      <p:sp>
        <p:nvSpPr>
          <p:cNvPr id="23" name="Text 21"/>
          <p:cNvSpPr/>
          <p:nvPr/>
        </p:nvSpPr>
        <p:spPr>
          <a:xfrm>
            <a:off x="8162810" y="4097179"/>
            <a:ext cx="5928242" cy="492919"/>
          </a:xfrm>
          <a:prstGeom prst="rect">
            <a:avLst/>
          </a:prstGeom>
          <a:noFill/>
          <a:ln/>
        </p:spPr>
        <p:txBody>
          <a:bodyPr wrap="square" lIns="0" tIns="0" rIns="0" bIns="0" rtlCol="0" anchor="t"/>
          <a:lstStyle/>
          <a:p>
            <a:pPr>
              <a:lnSpc>
                <a:spcPts val="1900"/>
              </a:lnSpc>
            </a:pPr>
            <a:r>
              <a:rPr lang="en-US" sz="1100" dirty="0">
                <a:solidFill>
                  <a:srgbClr val="464607"/>
                </a:solidFill>
                <a:latin typeface="Montserrat" pitchFamily="34" charset="0"/>
                <a:ea typeface="Montserrat" pitchFamily="34" charset="-122"/>
                <a:cs typeface="Montserrat" pitchFamily="34" charset="-120"/>
              </a:rPr>
              <a:t>Conduct thorough pricing analysis, comparing against competitors to optimize pricing strategies for maximum profitability and competitiveness.</a:t>
            </a:r>
            <a:endParaRPr lang="en-US" sz="1100" dirty="0"/>
          </a:p>
        </p:txBody>
      </p:sp>
      <p:sp>
        <p:nvSpPr>
          <p:cNvPr id="24" name="Shape 22"/>
          <p:cNvSpPr/>
          <p:nvPr/>
        </p:nvSpPr>
        <p:spPr>
          <a:xfrm>
            <a:off x="6625352" y="4626173"/>
            <a:ext cx="539354" cy="22860"/>
          </a:xfrm>
          <a:prstGeom prst="roundRect">
            <a:avLst>
              <a:gd name="adj" fmla="val 606740"/>
            </a:avLst>
          </a:prstGeom>
          <a:solidFill>
            <a:srgbClr val="C1C3D0"/>
          </a:solidFill>
          <a:ln/>
        </p:spPr>
      </p:sp>
      <p:sp>
        <p:nvSpPr>
          <p:cNvPr id="25" name="Shape 23"/>
          <p:cNvSpPr/>
          <p:nvPr/>
        </p:nvSpPr>
        <p:spPr>
          <a:xfrm>
            <a:off x="7141845" y="4464250"/>
            <a:ext cx="346710" cy="346710"/>
          </a:xfrm>
          <a:prstGeom prst="roundRect">
            <a:avLst>
              <a:gd name="adj" fmla="val 40005"/>
            </a:avLst>
          </a:prstGeom>
          <a:solidFill>
            <a:srgbClr val="EEEFF5"/>
          </a:solidFill>
          <a:ln/>
          <a:effectLst>
            <a:outerShdw blurRad="38100" dist="19050" dir="13500000" algn="bl" rotWithShape="0">
              <a:srgbClr val="FFFFFF">
                <a:alpha val="70000"/>
              </a:srgbClr>
            </a:outerShdw>
          </a:effectLst>
        </p:spPr>
      </p:sp>
      <p:sp>
        <p:nvSpPr>
          <p:cNvPr id="26" name="Text 24"/>
          <p:cNvSpPr/>
          <p:nvPr/>
        </p:nvSpPr>
        <p:spPr>
          <a:xfrm>
            <a:off x="7242216" y="4515923"/>
            <a:ext cx="145971" cy="243364"/>
          </a:xfrm>
          <a:prstGeom prst="rect">
            <a:avLst/>
          </a:prstGeom>
          <a:noFill/>
          <a:ln/>
        </p:spPr>
        <p:txBody>
          <a:bodyPr wrap="none" lIns="0" tIns="0" rIns="0" bIns="0" rtlCol="0" anchor="t"/>
          <a:lstStyle/>
          <a:p>
            <a:pPr algn="ctr">
              <a:lnSpc>
                <a:spcPts val="1900"/>
              </a:lnSpc>
            </a:pPr>
            <a:r>
              <a:rPr lang="en-US" b="1" dirty="0">
                <a:solidFill>
                  <a:srgbClr val="464607"/>
                </a:solidFill>
                <a:latin typeface="Brygada 1918 Bold" pitchFamily="34" charset="0"/>
                <a:ea typeface="Brygada 1918 Bold" pitchFamily="34" charset="-122"/>
                <a:cs typeface="Brygada 1918 Bold" pitchFamily="34" charset="-120"/>
              </a:rPr>
              <a:t>5</a:t>
            </a:r>
            <a:endParaRPr lang="en-US" dirty="0"/>
          </a:p>
        </p:txBody>
      </p:sp>
      <p:sp>
        <p:nvSpPr>
          <p:cNvPr id="27" name="Text 25"/>
          <p:cNvSpPr/>
          <p:nvPr/>
        </p:nvSpPr>
        <p:spPr>
          <a:xfrm>
            <a:off x="4402574" y="4444961"/>
            <a:ext cx="2065021" cy="253366"/>
          </a:xfrm>
          <a:prstGeom prst="rect">
            <a:avLst/>
          </a:prstGeom>
          <a:noFill/>
          <a:ln/>
        </p:spPr>
        <p:txBody>
          <a:bodyPr wrap="none" lIns="0" tIns="0" rIns="0" bIns="0" rtlCol="0" anchor="t"/>
          <a:lstStyle/>
          <a:p>
            <a:pPr algn="r">
              <a:lnSpc>
                <a:spcPts val="1950"/>
              </a:lnSpc>
            </a:pPr>
            <a:r>
              <a:rPr lang="en-US" sz="1600" b="1" dirty="0">
                <a:solidFill>
                  <a:srgbClr val="464607"/>
                </a:solidFill>
                <a:latin typeface="Brygada 1918 Bold" pitchFamily="34" charset="0"/>
                <a:ea typeface="Brygada 1918 Bold" pitchFamily="34" charset="-122"/>
                <a:cs typeface="Brygada 1918 Bold" pitchFamily="34" charset="-120"/>
              </a:rPr>
              <a:t>Categorize </a:t>
            </a:r>
            <a:r>
              <a:rPr lang="en-US" sz="1600" b="1" dirty="0">
                <a:solidFill>
                  <a:srgbClr val="FF0000"/>
                </a:solidFill>
                <a:latin typeface="Brygada 1918 Bold" pitchFamily="34" charset="0"/>
                <a:ea typeface="Brygada 1918 Bold" pitchFamily="34" charset="-122"/>
                <a:cs typeface="Brygada 1918 Bold" pitchFamily="34" charset="-120"/>
              </a:rPr>
              <a:t>Inventory</a:t>
            </a:r>
            <a:endParaRPr lang="en-US" sz="1600" dirty="0">
              <a:solidFill>
                <a:srgbClr val="FF0000"/>
              </a:solidFill>
            </a:endParaRPr>
          </a:p>
        </p:txBody>
      </p:sp>
      <p:sp>
        <p:nvSpPr>
          <p:cNvPr id="28" name="Text 26"/>
          <p:cNvSpPr/>
          <p:nvPr/>
        </p:nvSpPr>
        <p:spPr>
          <a:xfrm>
            <a:off x="539354" y="4790718"/>
            <a:ext cx="5928242" cy="492919"/>
          </a:xfrm>
          <a:prstGeom prst="rect">
            <a:avLst/>
          </a:prstGeom>
          <a:noFill/>
          <a:ln/>
        </p:spPr>
        <p:txBody>
          <a:bodyPr wrap="square" lIns="0" tIns="0" rIns="0" bIns="0" rtlCol="0" anchor="t"/>
          <a:lstStyle/>
          <a:p>
            <a:pPr algn="r">
              <a:lnSpc>
                <a:spcPts val="1900"/>
              </a:lnSpc>
            </a:pPr>
            <a:r>
              <a:rPr lang="en-US" sz="1100" dirty="0">
                <a:solidFill>
                  <a:srgbClr val="464607"/>
                </a:solidFill>
                <a:latin typeface="Montserrat" pitchFamily="34" charset="0"/>
                <a:ea typeface="Montserrat" pitchFamily="34" charset="-122"/>
                <a:cs typeface="Montserrat" pitchFamily="34" charset="-120"/>
              </a:rPr>
              <a:t>Prioritize high-value (A) and moderate-value (B) items, while strategically reducing stock levels of low-value (C) items to optimize inventory efficiency.</a:t>
            </a:r>
            <a:endParaRPr lang="en-US" sz="1100" dirty="0"/>
          </a:p>
        </p:txBody>
      </p:sp>
      <p:sp>
        <p:nvSpPr>
          <p:cNvPr id="29" name="Shape 27"/>
          <p:cNvSpPr/>
          <p:nvPr/>
        </p:nvSpPr>
        <p:spPr>
          <a:xfrm>
            <a:off x="7465696" y="5319713"/>
            <a:ext cx="539354" cy="22860"/>
          </a:xfrm>
          <a:prstGeom prst="roundRect">
            <a:avLst>
              <a:gd name="adj" fmla="val 606740"/>
            </a:avLst>
          </a:prstGeom>
          <a:solidFill>
            <a:srgbClr val="C1C3D0"/>
          </a:solidFill>
          <a:ln/>
        </p:spPr>
      </p:sp>
      <p:sp>
        <p:nvSpPr>
          <p:cNvPr id="30" name="Shape 28"/>
          <p:cNvSpPr/>
          <p:nvPr/>
        </p:nvSpPr>
        <p:spPr>
          <a:xfrm>
            <a:off x="7141845" y="5157790"/>
            <a:ext cx="346710" cy="346710"/>
          </a:xfrm>
          <a:prstGeom prst="roundRect">
            <a:avLst>
              <a:gd name="adj" fmla="val 40005"/>
            </a:avLst>
          </a:prstGeom>
          <a:solidFill>
            <a:srgbClr val="EEEFF5"/>
          </a:solidFill>
          <a:ln/>
          <a:effectLst>
            <a:outerShdw blurRad="38100" dist="19050" dir="13500000" algn="bl" rotWithShape="0">
              <a:srgbClr val="FFFFFF">
                <a:alpha val="70000"/>
              </a:srgbClr>
            </a:outerShdw>
          </a:effectLst>
        </p:spPr>
      </p:sp>
      <p:sp>
        <p:nvSpPr>
          <p:cNvPr id="31" name="Text 29"/>
          <p:cNvSpPr/>
          <p:nvPr/>
        </p:nvSpPr>
        <p:spPr>
          <a:xfrm>
            <a:off x="7239719" y="5209463"/>
            <a:ext cx="150853" cy="243364"/>
          </a:xfrm>
          <a:prstGeom prst="rect">
            <a:avLst/>
          </a:prstGeom>
          <a:noFill/>
          <a:ln/>
        </p:spPr>
        <p:txBody>
          <a:bodyPr wrap="none" lIns="0" tIns="0" rIns="0" bIns="0" rtlCol="0" anchor="t"/>
          <a:lstStyle/>
          <a:p>
            <a:pPr algn="ctr">
              <a:lnSpc>
                <a:spcPts val="1900"/>
              </a:lnSpc>
            </a:pPr>
            <a:r>
              <a:rPr lang="en-US" b="1" dirty="0">
                <a:solidFill>
                  <a:srgbClr val="464607"/>
                </a:solidFill>
                <a:latin typeface="Brygada 1918 Bold" pitchFamily="34" charset="0"/>
                <a:ea typeface="Brygada 1918 Bold" pitchFamily="34" charset="-122"/>
                <a:cs typeface="Brygada 1918 Bold" pitchFamily="34" charset="-120"/>
              </a:rPr>
              <a:t>6</a:t>
            </a:r>
            <a:endParaRPr lang="en-US" dirty="0"/>
          </a:p>
        </p:txBody>
      </p:sp>
      <p:sp>
        <p:nvSpPr>
          <p:cNvPr id="32" name="Text 30"/>
          <p:cNvSpPr/>
          <p:nvPr/>
        </p:nvSpPr>
        <p:spPr>
          <a:xfrm>
            <a:off x="8162806" y="5138499"/>
            <a:ext cx="2027754" cy="253366"/>
          </a:xfrm>
          <a:prstGeom prst="rect">
            <a:avLst/>
          </a:prstGeom>
          <a:noFill/>
          <a:ln/>
        </p:spPr>
        <p:txBody>
          <a:bodyPr wrap="none" lIns="0" tIns="0" rIns="0" bIns="0" rtlCol="0" anchor="t"/>
          <a:lstStyle/>
          <a:p>
            <a:pPr>
              <a:lnSpc>
                <a:spcPts val="1950"/>
              </a:lnSpc>
            </a:pPr>
            <a:r>
              <a:rPr lang="en-US" sz="1600" b="1" dirty="0">
                <a:solidFill>
                  <a:srgbClr val="464607"/>
                </a:solidFill>
                <a:latin typeface="Brygada 1918 Bold" pitchFamily="34" charset="0"/>
                <a:ea typeface="Brygada 1918 Bold" pitchFamily="34" charset="-122"/>
                <a:cs typeface="Brygada 1918 Bold" pitchFamily="34" charset="-120"/>
              </a:rPr>
              <a:t>Enhance </a:t>
            </a:r>
            <a:r>
              <a:rPr lang="en-US" sz="1600" b="1" dirty="0">
                <a:solidFill>
                  <a:srgbClr val="FF0000"/>
                </a:solidFill>
                <a:latin typeface="Brygada 1918 Bold" pitchFamily="34" charset="0"/>
                <a:ea typeface="Brygada 1918 Bold" pitchFamily="34" charset="-122"/>
                <a:cs typeface="Brygada 1918 Bold" pitchFamily="34" charset="-120"/>
              </a:rPr>
              <a:t>Experience</a:t>
            </a:r>
            <a:endParaRPr lang="en-US" sz="1600" dirty="0">
              <a:solidFill>
                <a:srgbClr val="FF0000"/>
              </a:solidFill>
            </a:endParaRPr>
          </a:p>
        </p:txBody>
      </p:sp>
      <p:sp>
        <p:nvSpPr>
          <p:cNvPr id="33" name="Text 31"/>
          <p:cNvSpPr/>
          <p:nvPr/>
        </p:nvSpPr>
        <p:spPr>
          <a:xfrm>
            <a:off x="8162810" y="5484258"/>
            <a:ext cx="5928242" cy="492919"/>
          </a:xfrm>
          <a:prstGeom prst="rect">
            <a:avLst/>
          </a:prstGeom>
          <a:noFill/>
          <a:ln/>
        </p:spPr>
        <p:txBody>
          <a:bodyPr wrap="square" lIns="0" tIns="0" rIns="0" bIns="0" rtlCol="0" anchor="t"/>
          <a:lstStyle/>
          <a:p>
            <a:pPr>
              <a:lnSpc>
                <a:spcPts val="1900"/>
              </a:lnSpc>
            </a:pPr>
            <a:r>
              <a:rPr lang="en-US" sz="1100" dirty="0">
                <a:latin typeface="Montserrat" charset="0"/>
              </a:rPr>
              <a:t>Utilize analytical insights to enhance customer service and refine the purchasing process, creating a seamless and personalized shopping experience</a:t>
            </a:r>
            <a:r>
              <a:rPr lang="en-US" sz="1100" dirty="0" smtClean="0">
                <a:latin typeface="Montserrat" charset="0"/>
              </a:rPr>
              <a:t>.</a:t>
            </a:r>
            <a:r>
              <a:rPr lang="en-US" sz="1100" dirty="0" smtClean="0">
                <a:solidFill>
                  <a:srgbClr val="464607"/>
                </a:solidFill>
                <a:latin typeface="Montserrat" charset="0"/>
                <a:ea typeface="Montserrat" pitchFamily="34" charset="-122"/>
                <a:cs typeface="Montserrat" pitchFamily="34" charset="-120"/>
              </a:rPr>
              <a:t>.</a:t>
            </a:r>
            <a:endParaRPr lang="en-US" sz="1100" dirty="0">
              <a:latin typeface="Montserrat" charset="0"/>
            </a:endParaRPr>
          </a:p>
        </p:txBody>
      </p:sp>
      <p:sp>
        <p:nvSpPr>
          <p:cNvPr id="34" name="Shape 32"/>
          <p:cNvSpPr/>
          <p:nvPr/>
        </p:nvSpPr>
        <p:spPr>
          <a:xfrm>
            <a:off x="6625352" y="6013252"/>
            <a:ext cx="539354" cy="22860"/>
          </a:xfrm>
          <a:prstGeom prst="roundRect">
            <a:avLst>
              <a:gd name="adj" fmla="val 606740"/>
            </a:avLst>
          </a:prstGeom>
          <a:solidFill>
            <a:srgbClr val="C1C3D0"/>
          </a:solidFill>
          <a:ln/>
        </p:spPr>
      </p:sp>
      <p:sp>
        <p:nvSpPr>
          <p:cNvPr id="35" name="Shape 33"/>
          <p:cNvSpPr/>
          <p:nvPr/>
        </p:nvSpPr>
        <p:spPr>
          <a:xfrm>
            <a:off x="7141845" y="5851330"/>
            <a:ext cx="346710" cy="346710"/>
          </a:xfrm>
          <a:prstGeom prst="roundRect">
            <a:avLst>
              <a:gd name="adj" fmla="val 40005"/>
            </a:avLst>
          </a:prstGeom>
          <a:solidFill>
            <a:srgbClr val="EEEFF5"/>
          </a:solidFill>
          <a:ln/>
          <a:effectLst>
            <a:outerShdw blurRad="38100" dist="19050" dir="13500000" algn="bl" rotWithShape="0">
              <a:srgbClr val="FFFFFF">
                <a:alpha val="70000"/>
              </a:srgbClr>
            </a:outerShdw>
          </a:effectLst>
        </p:spPr>
      </p:sp>
      <p:sp>
        <p:nvSpPr>
          <p:cNvPr id="36" name="Text 34"/>
          <p:cNvSpPr/>
          <p:nvPr/>
        </p:nvSpPr>
        <p:spPr>
          <a:xfrm>
            <a:off x="7248290" y="5903003"/>
            <a:ext cx="133826" cy="243364"/>
          </a:xfrm>
          <a:prstGeom prst="rect">
            <a:avLst/>
          </a:prstGeom>
          <a:noFill/>
          <a:ln/>
        </p:spPr>
        <p:txBody>
          <a:bodyPr wrap="none" lIns="0" tIns="0" rIns="0" bIns="0" rtlCol="0" anchor="t"/>
          <a:lstStyle/>
          <a:p>
            <a:pPr algn="ctr">
              <a:lnSpc>
                <a:spcPts val="1900"/>
              </a:lnSpc>
            </a:pPr>
            <a:r>
              <a:rPr lang="en-US" b="1" dirty="0">
                <a:solidFill>
                  <a:srgbClr val="464607"/>
                </a:solidFill>
                <a:latin typeface="Brygada 1918 Bold" pitchFamily="34" charset="0"/>
                <a:ea typeface="Brygada 1918 Bold" pitchFamily="34" charset="-122"/>
                <a:cs typeface="Brygada 1918 Bold" pitchFamily="34" charset="-120"/>
              </a:rPr>
              <a:t>7</a:t>
            </a:r>
            <a:endParaRPr lang="en-US" dirty="0"/>
          </a:p>
        </p:txBody>
      </p:sp>
      <p:sp>
        <p:nvSpPr>
          <p:cNvPr id="37" name="Text 35"/>
          <p:cNvSpPr/>
          <p:nvPr/>
        </p:nvSpPr>
        <p:spPr>
          <a:xfrm>
            <a:off x="4425315" y="5832038"/>
            <a:ext cx="2042278" cy="253366"/>
          </a:xfrm>
          <a:prstGeom prst="rect">
            <a:avLst/>
          </a:prstGeom>
          <a:noFill/>
          <a:ln/>
        </p:spPr>
        <p:txBody>
          <a:bodyPr wrap="none" lIns="0" tIns="0" rIns="0" bIns="0" rtlCol="0" anchor="t"/>
          <a:lstStyle/>
          <a:p>
            <a:pPr algn="r">
              <a:lnSpc>
                <a:spcPts val="1950"/>
              </a:lnSpc>
            </a:pPr>
            <a:r>
              <a:rPr lang="en-US" sz="1600" b="1" dirty="0">
                <a:solidFill>
                  <a:srgbClr val="464607"/>
                </a:solidFill>
                <a:latin typeface="Brygada 1918 Bold" pitchFamily="34" charset="0"/>
                <a:ea typeface="Brygada 1918 Bold" pitchFamily="34" charset="-122"/>
                <a:cs typeface="Brygada 1918 Bold" pitchFamily="34" charset="-120"/>
              </a:rPr>
              <a:t>Understand </a:t>
            </a:r>
            <a:r>
              <a:rPr lang="en-US" sz="1600" b="1" dirty="0">
                <a:solidFill>
                  <a:srgbClr val="FF0000"/>
                </a:solidFill>
                <a:latin typeface="Brygada 1918 Bold" pitchFamily="34" charset="0"/>
                <a:ea typeface="Brygada 1918 Bold" pitchFamily="34" charset="-122"/>
                <a:cs typeface="Brygada 1918 Bold" pitchFamily="34" charset="-120"/>
              </a:rPr>
              <a:t>Demand</a:t>
            </a:r>
            <a:endParaRPr lang="en-US" sz="1600" dirty="0">
              <a:solidFill>
                <a:srgbClr val="FF0000"/>
              </a:solidFill>
            </a:endParaRPr>
          </a:p>
        </p:txBody>
      </p:sp>
      <p:sp>
        <p:nvSpPr>
          <p:cNvPr id="38" name="Text 36"/>
          <p:cNvSpPr/>
          <p:nvPr/>
        </p:nvSpPr>
        <p:spPr>
          <a:xfrm>
            <a:off x="539354" y="6177798"/>
            <a:ext cx="5928242" cy="492919"/>
          </a:xfrm>
          <a:prstGeom prst="rect">
            <a:avLst/>
          </a:prstGeom>
          <a:noFill/>
          <a:ln/>
        </p:spPr>
        <p:txBody>
          <a:bodyPr wrap="square" lIns="0" tIns="0" rIns="0" bIns="0" rtlCol="0" anchor="t"/>
          <a:lstStyle/>
          <a:p>
            <a:pPr algn="r">
              <a:lnSpc>
                <a:spcPts val="1900"/>
              </a:lnSpc>
            </a:pPr>
            <a:r>
              <a:rPr lang="en-US" sz="1100" dirty="0">
                <a:latin typeface="Montserrat" charset="0"/>
              </a:rPr>
              <a:t>Leverage past sales analysis to refine product offerings, adapt to evolving customer needs, and maximize sales opportunities.</a:t>
            </a:r>
          </a:p>
        </p:txBody>
      </p:sp>
      <p:sp>
        <p:nvSpPr>
          <p:cNvPr id="39" name="Shape 37"/>
          <p:cNvSpPr/>
          <p:nvPr/>
        </p:nvSpPr>
        <p:spPr>
          <a:xfrm>
            <a:off x="7465696" y="6706792"/>
            <a:ext cx="539354" cy="22860"/>
          </a:xfrm>
          <a:prstGeom prst="roundRect">
            <a:avLst>
              <a:gd name="adj" fmla="val 606740"/>
            </a:avLst>
          </a:prstGeom>
          <a:solidFill>
            <a:srgbClr val="C1C3D0"/>
          </a:solidFill>
          <a:ln/>
        </p:spPr>
      </p:sp>
      <p:sp>
        <p:nvSpPr>
          <p:cNvPr id="40" name="Shape 38"/>
          <p:cNvSpPr/>
          <p:nvPr/>
        </p:nvSpPr>
        <p:spPr>
          <a:xfrm>
            <a:off x="7141845" y="6544870"/>
            <a:ext cx="346710" cy="346710"/>
          </a:xfrm>
          <a:prstGeom prst="roundRect">
            <a:avLst>
              <a:gd name="adj" fmla="val 40005"/>
            </a:avLst>
          </a:prstGeom>
          <a:solidFill>
            <a:srgbClr val="EEEFF5"/>
          </a:solidFill>
          <a:ln/>
          <a:effectLst>
            <a:outerShdw blurRad="38100" dist="19050" dir="13500000" algn="bl" rotWithShape="0">
              <a:srgbClr val="FFFFFF">
                <a:alpha val="70000"/>
              </a:srgbClr>
            </a:outerShdw>
          </a:effectLst>
        </p:spPr>
      </p:sp>
      <p:sp>
        <p:nvSpPr>
          <p:cNvPr id="41" name="Text 39"/>
          <p:cNvSpPr/>
          <p:nvPr/>
        </p:nvSpPr>
        <p:spPr>
          <a:xfrm>
            <a:off x="7244597" y="6596543"/>
            <a:ext cx="141090" cy="243364"/>
          </a:xfrm>
          <a:prstGeom prst="rect">
            <a:avLst/>
          </a:prstGeom>
          <a:noFill/>
          <a:ln/>
        </p:spPr>
        <p:txBody>
          <a:bodyPr wrap="none" lIns="0" tIns="0" rIns="0" bIns="0" rtlCol="0" anchor="t"/>
          <a:lstStyle/>
          <a:p>
            <a:pPr algn="ctr">
              <a:lnSpc>
                <a:spcPts val="1900"/>
              </a:lnSpc>
            </a:pPr>
            <a:r>
              <a:rPr lang="en-US" b="1" dirty="0">
                <a:solidFill>
                  <a:srgbClr val="464607"/>
                </a:solidFill>
                <a:latin typeface="Brygada 1918 Bold" pitchFamily="34" charset="0"/>
                <a:ea typeface="Brygada 1918 Bold" pitchFamily="34" charset="-122"/>
                <a:cs typeface="Brygada 1918 Bold" pitchFamily="34" charset="-120"/>
              </a:rPr>
              <a:t>8</a:t>
            </a:r>
            <a:endParaRPr lang="en-US" dirty="0"/>
          </a:p>
        </p:txBody>
      </p:sp>
      <p:sp>
        <p:nvSpPr>
          <p:cNvPr id="42" name="Text 40"/>
          <p:cNvSpPr/>
          <p:nvPr/>
        </p:nvSpPr>
        <p:spPr>
          <a:xfrm>
            <a:off x="8162806" y="6525578"/>
            <a:ext cx="2027754" cy="253366"/>
          </a:xfrm>
          <a:prstGeom prst="rect">
            <a:avLst/>
          </a:prstGeom>
          <a:noFill/>
          <a:ln/>
        </p:spPr>
        <p:txBody>
          <a:bodyPr wrap="none" lIns="0" tIns="0" rIns="0" bIns="0" rtlCol="0" anchor="t"/>
          <a:lstStyle/>
          <a:p>
            <a:pPr>
              <a:lnSpc>
                <a:spcPts val="1950"/>
              </a:lnSpc>
            </a:pPr>
            <a:r>
              <a:rPr lang="en-US" sz="1600" b="1" dirty="0">
                <a:solidFill>
                  <a:srgbClr val="464607"/>
                </a:solidFill>
                <a:latin typeface="Brygada 1918 Bold" pitchFamily="34" charset="0"/>
                <a:ea typeface="Brygada 1918 Bold" pitchFamily="34" charset="-122"/>
                <a:cs typeface="Brygada 1918 Bold" pitchFamily="34" charset="-120"/>
              </a:rPr>
              <a:t>Train </a:t>
            </a:r>
            <a:r>
              <a:rPr lang="en-US" sz="1600" b="1" dirty="0" smtClean="0">
                <a:solidFill>
                  <a:srgbClr val="464607"/>
                </a:solidFill>
                <a:latin typeface="Brygada 1918 Bold" pitchFamily="34" charset="0"/>
                <a:ea typeface="Brygada 1918 Bold" pitchFamily="34" charset="-122"/>
                <a:cs typeface="Brygada 1918 Bold" pitchFamily="34" charset="-120"/>
              </a:rPr>
              <a:t>Staff </a:t>
            </a:r>
            <a:r>
              <a:rPr lang="en-US" sz="1600" b="1" dirty="0" smtClean="0">
                <a:solidFill>
                  <a:srgbClr val="FF0000"/>
                </a:solidFill>
                <a:latin typeface="Brygada 1918 Bold" pitchFamily="34" charset="0"/>
                <a:ea typeface="Brygada 1918 Bold" pitchFamily="34" charset="-122"/>
                <a:cs typeface="Brygada 1918 Bold" pitchFamily="34" charset="-120"/>
              </a:rPr>
              <a:t>On Products </a:t>
            </a:r>
            <a:endParaRPr lang="en-US" sz="1600" dirty="0">
              <a:solidFill>
                <a:srgbClr val="FF0000"/>
              </a:solidFill>
            </a:endParaRPr>
          </a:p>
        </p:txBody>
      </p:sp>
      <p:sp>
        <p:nvSpPr>
          <p:cNvPr id="43" name="Text 41"/>
          <p:cNvSpPr/>
          <p:nvPr/>
        </p:nvSpPr>
        <p:spPr>
          <a:xfrm>
            <a:off x="8162810" y="6871338"/>
            <a:ext cx="5928242" cy="492919"/>
          </a:xfrm>
          <a:prstGeom prst="rect">
            <a:avLst/>
          </a:prstGeom>
          <a:noFill/>
          <a:ln/>
        </p:spPr>
        <p:txBody>
          <a:bodyPr wrap="square" lIns="0" tIns="0" rIns="0" bIns="0" rtlCol="0" anchor="t"/>
          <a:lstStyle/>
          <a:p>
            <a:pPr>
              <a:lnSpc>
                <a:spcPts val="1900"/>
              </a:lnSpc>
            </a:pPr>
            <a:r>
              <a:rPr lang="en-US" sz="1100" dirty="0" smtClean="0">
                <a:latin typeface="Montserrat" charset="0"/>
              </a:rPr>
              <a:t> </a:t>
            </a:r>
            <a:r>
              <a:rPr lang="en-US" sz="1100" dirty="0">
                <a:latin typeface="Montserrat" charset="0"/>
              </a:rPr>
              <a:t>Train staff on product knowledge with a focus on data-driven insights to enhance decision-making and customer interactions.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327</TotalTime>
  <Words>812</Words>
  <Application>Microsoft Office PowerPoint</Application>
  <PresentationFormat>Custom</PresentationFormat>
  <Paragraphs>90</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Times New Roman</vt:lpstr>
      <vt:lpstr>Wingdings 2</vt:lpstr>
      <vt:lpstr>Brygada 1918 Bold</vt:lpstr>
      <vt:lpstr>Montserrat</vt:lpstr>
      <vt:lpstr>Calibri</vt:lpstr>
      <vt:lpstr>Franklin Gothic Book</vt:lpstr>
      <vt:lpstr>Perpetua</vt:lpstr>
      <vt:lpstr>Equity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Gopika R</cp:lastModifiedBy>
  <cp:revision>24</cp:revision>
  <dcterms:created xsi:type="dcterms:W3CDTF">2025-02-25T17:34:08Z</dcterms:created>
  <dcterms:modified xsi:type="dcterms:W3CDTF">2025-02-26T11:35:17Z</dcterms:modified>
</cp:coreProperties>
</file>