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0"/>
  </p:handoutMasterIdLst>
  <p:sldIdLst>
    <p:sldId id="337" r:id="rId3"/>
    <p:sldId id="312" r:id="rId4"/>
    <p:sldId id="315" r:id="rId6"/>
    <p:sldId id="282" r:id="rId7"/>
    <p:sldId id="331" r:id="rId8"/>
    <p:sldId id="319" r:id="rId9"/>
    <p:sldId id="332" r:id="rId10"/>
    <p:sldId id="314" r:id="rId11"/>
    <p:sldId id="322" r:id="rId12"/>
    <p:sldId id="350" r:id="rId13"/>
    <p:sldId id="351" r:id="rId14"/>
    <p:sldId id="352" r:id="rId15"/>
    <p:sldId id="347" r:id="rId16"/>
    <p:sldId id="353" r:id="rId17"/>
    <p:sldId id="349"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552" userDrawn="1">
          <p15:clr>
            <a:srgbClr val="A4A3A4"/>
          </p15:clr>
        </p15:guide>
        <p15:guide id="4" orient="horz" pos="3264" userDrawn="1">
          <p15:clr>
            <a:srgbClr val="A4A3A4"/>
          </p15:clr>
        </p15:guide>
        <p15:guide id="5" pos="6860" userDrawn="1">
          <p15:clr>
            <a:srgbClr val="A4A3A4"/>
          </p15:clr>
        </p15:guide>
        <p15:guide id="6" orient="horz" pos="0" userDrawn="1">
          <p15:clr>
            <a:srgbClr val="A4A3A4"/>
          </p15:clr>
        </p15:guide>
        <p15:guide id="7" orient="horz" pos="4008" userDrawn="1">
          <p15:clr>
            <a:srgbClr val="A4A3A4"/>
          </p15:clr>
        </p15:guide>
        <p15:guide id="9" orient="horz" pos="2325" userDrawn="1">
          <p15:clr>
            <a:srgbClr val="A4A3A4"/>
          </p15:clr>
        </p15:guide>
        <p15:guide id="12" pos="6696" userDrawn="1">
          <p15:clr>
            <a:srgbClr val="A4A3A4"/>
          </p15:clr>
        </p15:guide>
        <p15:guide id="15" pos="2136" userDrawn="1">
          <p15:clr>
            <a:srgbClr val="A4A3A4"/>
          </p15:clr>
        </p15:guide>
        <p15:guide id="16" pos="2796"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68"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showGuides="1">
      <p:cViewPr varScale="1">
        <p:scale>
          <a:sx n="91" d="100"/>
          <a:sy n="91" d="100"/>
        </p:scale>
        <p:origin x="322" y="62"/>
      </p:cViewPr>
      <p:guideLst>
        <p:guide orient="horz" pos="2552"/>
        <p:guide orient="horz" pos="3264"/>
        <p:guide pos="6860"/>
        <p:guide orient="horz"/>
        <p:guide orient="horz" pos="4008"/>
        <p:guide orient="horz" pos="2325"/>
        <p:guide pos="6696"/>
        <p:guide pos="2136"/>
        <p:guide pos="2796"/>
        <p:guide pos="3288"/>
        <p:guide pos="4032"/>
        <p:guide pos="4392"/>
        <p:guide pos="4968"/>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fld>
            <a:endParaRPr lang="en-US" dirty="0"/>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endParaRPr lang="en-US" dirty="0"/>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endParaRPr lang="en-US" dirty="0"/>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endParaRPr lang="en-US" dirty="0"/>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endParaRPr lang="en-US" dirty="0"/>
          </a:p>
        </p:txBody>
      </p:sp>
      <p:sp>
        <p:nvSpPr>
          <p:cNvPr id="14" name="Content Placeholder 5"/>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endParaRPr lang="en-US" dirty="0"/>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endParaRPr lang="en-US" dirty="0"/>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p:cNvGrpSpPr/>
          <p:nvPr userDrawn="1"/>
        </p:nvGrpSpPr>
        <p:grpSpPr>
          <a:xfrm flipH="1">
            <a:off x="9353550" y="0"/>
            <a:ext cx="2838450" cy="2857958"/>
            <a:chOff x="0" y="0"/>
            <a:chExt cx="2838450" cy="2857958"/>
          </a:xfrm>
        </p:grpSpPr>
        <p:sp>
          <p:nvSpPr>
            <p:cNvPr id="12"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p>
          </p:txBody>
        </p:sp>
        <p:sp>
          <p:nvSpPr>
            <p:cNvPr id="15"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Image 2"/>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endParaRPr lang="en-US" dirty="0"/>
          </a:p>
        </p:txBody>
      </p:sp>
      <p:sp>
        <p:nvSpPr>
          <p:cNvPr id="8" name="Picture Placeholder 7"/>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endParaRPr lang="en-US" dirty="0"/>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endParaRPr lang="en-US" dirty="0"/>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endParaRPr lang="en-US" dirty="0"/>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6"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
        <p:nvSpPr>
          <p:cNvPr id="2" name="Content Placeholder 2"/>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endParaRPr lang="en-US" dirty="0"/>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endParaRPr lang="en-US" dirty="0"/>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endParaRPr lang="en-US" dirty="0"/>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6.jpe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5334" y="457445"/>
            <a:ext cx="7796464" cy="1222385"/>
          </a:xfrm>
        </p:spPr>
        <p:txBody>
          <a:bodyPr/>
          <a:p>
            <a:pPr algn="ctr"/>
            <a:r>
              <a:rPr lang="en-GB" altLang="en-US"/>
              <a:t>BUSINESS INTELIGENCE</a:t>
            </a:r>
            <a:endParaRPr lang="en-GB" altLang="en-US"/>
          </a:p>
        </p:txBody>
      </p:sp>
      <p:sp>
        <p:nvSpPr>
          <p:cNvPr id="3" name="Content Placeholder 2"/>
          <p:cNvSpPr>
            <a:spLocks noGrp="1"/>
          </p:cNvSpPr>
          <p:nvPr>
            <p:ph sz="half" idx="2"/>
          </p:nvPr>
        </p:nvSpPr>
        <p:spPr>
          <a:xfrm>
            <a:off x="914400" y="2127250"/>
            <a:ext cx="7312025" cy="3720465"/>
          </a:xfrm>
        </p:spPr>
        <p:txBody>
          <a:bodyPr>
            <a:normAutofit fontScale="70000"/>
          </a:bodyPr>
          <a:p>
            <a:pPr algn="ctr">
              <a:defRPr/>
            </a:pPr>
            <a:r>
              <a:rPr lang="en-US" sz="2900" b="1" dirty="0" smtClean="0">
                <a:solidFill>
                  <a:schemeClr val="tx1">
                    <a:lumMod val="95000"/>
                    <a:lumOff val="5000"/>
                  </a:schemeClr>
                </a:solidFill>
                <a:latin typeface="Times New Roman" panose="02020603050405020304" charset="0"/>
                <a:cs typeface="Times New Roman" panose="02020603050405020304" charset="0"/>
                <a:sym typeface="+mn-ea"/>
              </a:rPr>
              <a:t>Department of </a:t>
            </a:r>
            <a:r>
              <a:rPr lang="en-GB" altLang="en-US" sz="2900" b="1" dirty="0" smtClean="0">
                <a:solidFill>
                  <a:schemeClr val="tx1">
                    <a:lumMod val="95000"/>
                    <a:lumOff val="5000"/>
                  </a:schemeClr>
                </a:solidFill>
                <a:latin typeface="Times New Roman" panose="02020603050405020304" charset="0"/>
                <a:cs typeface="Times New Roman" panose="02020603050405020304" charset="0"/>
                <a:sym typeface="+mn-ea"/>
              </a:rPr>
              <a:t>Artificial intelligence and data science</a:t>
            </a:r>
            <a:endParaRPr lang="en-GB" altLang="en-US" sz="2900" b="1" dirty="0" smtClean="0">
              <a:solidFill>
                <a:schemeClr val="tx1">
                  <a:lumMod val="95000"/>
                  <a:lumOff val="5000"/>
                </a:schemeClr>
              </a:solidFill>
              <a:latin typeface="Times New Roman" panose="02020603050405020304" charset="0"/>
              <a:cs typeface="Times New Roman" panose="02020603050405020304" charset="0"/>
            </a:endParaRPr>
          </a:p>
          <a:p>
            <a:pPr algn="ctr">
              <a:defRPr/>
            </a:pPr>
            <a:r>
              <a:rPr lang="en-US" sz="2900" b="1" dirty="0" smtClean="0">
                <a:solidFill>
                  <a:schemeClr val="tx1">
                    <a:lumMod val="95000"/>
                    <a:lumOff val="5000"/>
                  </a:schemeClr>
                </a:solidFill>
                <a:latin typeface="Times New Roman" panose="02020603050405020304" charset="0"/>
                <a:cs typeface="Times New Roman" panose="02020603050405020304" charset="0"/>
                <a:sym typeface="+mn-ea"/>
              </a:rPr>
              <a:t>Academic </a:t>
            </a:r>
            <a:r>
              <a:rPr lang="en-US" sz="2900" b="1" dirty="0">
                <a:solidFill>
                  <a:schemeClr val="tx1">
                    <a:lumMod val="95000"/>
                    <a:lumOff val="5000"/>
                  </a:schemeClr>
                </a:solidFill>
                <a:latin typeface="Times New Roman" panose="02020603050405020304" charset="0"/>
                <a:cs typeface="Times New Roman" panose="02020603050405020304" charset="0"/>
                <a:sym typeface="+mn-ea"/>
              </a:rPr>
              <a:t>Year: </a:t>
            </a:r>
            <a:r>
              <a:rPr lang="en-US" sz="2900" b="1" dirty="0" smtClean="0">
                <a:solidFill>
                  <a:schemeClr val="tx1">
                    <a:lumMod val="95000"/>
                    <a:lumOff val="5000"/>
                  </a:schemeClr>
                </a:solidFill>
                <a:latin typeface="Times New Roman" panose="02020603050405020304" charset="0"/>
                <a:cs typeface="Times New Roman" panose="02020603050405020304" charset="0"/>
                <a:sym typeface="+mn-ea"/>
              </a:rPr>
              <a:t>2024 </a:t>
            </a:r>
            <a:r>
              <a:rPr lang="en-US" sz="2900" b="1" dirty="0">
                <a:solidFill>
                  <a:schemeClr val="tx1">
                    <a:lumMod val="95000"/>
                    <a:lumOff val="5000"/>
                  </a:schemeClr>
                </a:solidFill>
                <a:latin typeface="Times New Roman" panose="02020603050405020304" charset="0"/>
                <a:cs typeface="Times New Roman" panose="02020603050405020304" charset="0"/>
                <a:sym typeface="+mn-ea"/>
              </a:rPr>
              <a:t>– </a:t>
            </a:r>
            <a:r>
              <a:rPr lang="en-US" sz="2900" b="1" dirty="0" smtClean="0">
                <a:solidFill>
                  <a:schemeClr val="tx1">
                    <a:lumMod val="95000"/>
                    <a:lumOff val="5000"/>
                  </a:schemeClr>
                </a:solidFill>
                <a:latin typeface="Times New Roman" panose="02020603050405020304" charset="0"/>
                <a:cs typeface="Times New Roman" panose="02020603050405020304" charset="0"/>
                <a:sym typeface="+mn-ea"/>
              </a:rPr>
              <a:t>2025 (Even Semester)</a:t>
            </a:r>
            <a:endParaRPr lang="en-US" sz="2900" b="1" dirty="0">
              <a:solidFill>
                <a:schemeClr val="tx1">
                  <a:lumMod val="95000"/>
                  <a:lumOff val="5000"/>
                </a:schemeClr>
              </a:solidFill>
              <a:latin typeface="Times New Roman" panose="02020603050405020304" charset="0"/>
              <a:cs typeface="Times New Roman" panose="02020603050405020304" charset="0"/>
            </a:endParaRPr>
          </a:p>
          <a:p>
            <a:pPr algn="ctr">
              <a:defRPr/>
            </a:pPr>
            <a:endParaRPr lang="en-US" sz="2900" b="1" dirty="0">
              <a:solidFill>
                <a:schemeClr val="tx1">
                  <a:lumMod val="95000"/>
                  <a:lumOff val="5000"/>
                </a:schemeClr>
              </a:solidFill>
              <a:latin typeface="Times New Roman" panose="02020603050405020304" charset="0"/>
              <a:cs typeface="Times New Roman" panose="02020603050405020304" charset="0"/>
            </a:endParaRPr>
          </a:p>
          <a:p>
            <a:pPr>
              <a:defRPr/>
            </a:pPr>
            <a:r>
              <a:rPr lang="en-US" sz="2400" b="1" dirty="0" smtClean="0">
                <a:solidFill>
                  <a:schemeClr val="tx1">
                    <a:lumMod val="95000"/>
                    <a:lumOff val="5000"/>
                  </a:schemeClr>
                </a:solidFill>
                <a:latin typeface="Times New Roman" panose="02020603050405020304" charset="0"/>
                <a:cs typeface="Times New Roman" panose="02020603050405020304" charset="0"/>
                <a:sym typeface="+mn-ea"/>
              </a:rPr>
              <a:t>Register </a:t>
            </a:r>
            <a:r>
              <a:rPr lang="en-US" sz="2400" b="1" dirty="0">
                <a:solidFill>
                  <a:schemeClr val="tx1">
                    <a:lumMod val="95000"/>
                    <a:lumOff val="5000"/>
                  </a:schemeClr>
                </a:solidFill>
                <a:latin typeface="Times New Roman" panose="02020603050405020304" charset="0"/>
                <a:cs typeface="Times New Roman" panose="02020603050405020304" charset="0"/>
                <a:sym typeface="+mn-ea"/>
              </a:rPr>
              <a:t>Number	:</a:t>
            </a:r>
            <a:r>
              <a:rPr lang="en-GB" altLang="en-US" sz="2400" b="1" dirty="0">
                <a:solidFill>
                  <a:schemeClr val="tx1">
                    <a:lumMod val="95000"/>
                    <a:lumOff val="5000"/>
                  </a:schemeClr>
                </a:solidFill>
                <a:latin typeface="Times New Roman" panose="02020603050405020304" charset="0"/>
                <a:cs typeface="Times New Roman" panose="02020603050405020304" charset="0"/>
                <a:sym typeface="+mn-ea"/>
              </a:rPr>
              <a:t> 927623ABAD023, 36, 47</a:t>
            </a:r>
            <a:endParaRPr lang="en-US" sz="2400" b="1" dirty="0">
              <a:solidFill>
                <a:schemeClr val="tx1">
                  <a:lumMod val="95000"/>
                  <a:lumOff val="5000"/>
                </a:schemeClr>
              </a:solidFill>
              <a:latin typeface="Times New Roman" panose="02020603050405020304" charset="0"/>
              <a:cs typeface="Times New Roman" panose="02020603050405020304" charset="0"/>
            </a:endParaRPr>
          </a:p>
          <a:p>
            <a:pPr>
              <a:defRPr/>
            </a:pPr>
            <a:r>
              <a:rPr lang="en-US" sz="2400" b="1" dirty="0">
                <a:solidFill>
                  <a:schemeClr val="tx1">
                    <a:lumMod val="95000"/>
                    <a:lumOff val="5000"/>
                  </a:schemeClr>
                </a:solidFill>
                <a:latin typeface="Times New Roman" panose="02020603050405020304" charset="0"/>
                <a:cs typeface="Times New Roman" panose="02020603050405020304" charset="0"/>
                <a:sym typeface="+mn-ea"/>
              </a:rPr>
              <a:t>Name	</a:t>
            </a:r>
            <a:r>
              <a:rPr lang="en-GB" altLang="en-US" sz="2400" b="1" dirty="0">
                <a:solidFill>
                  <a:schemeClr val="tx1">
                    <a:lumMod val="95000"/>
                    <a:lumOff val="5000"/>
                  </a:schemeClr>
                </a:solidFill>
                <a:latin typeface="Times New Roman" panose="02020603050405020304" charset="0"/>
                <a:cs typeface="Times New Roman" panose="02020603050405020304" charset="0"/>
                <a:sym typeface="+mn-ea"/>
              </a:rPr>
              <a:t>                 </a:t>
            </a:r>
            <a:r>
              <a:rPr lang="en-US" sz="2400" b="1" dirty="0" smtClean="0">
                <a:solidFill>
                  <a:schemeClr val="tx1">
                    <a:lumMod val="95000"/>
                    <a:lumOff val="5000"/>
                  </a:schemeClr>
                </a:solidFill>
                <a:latin typeface="Times New Roman" panose="02020603050405020304" charset="0"/>
                <a:cs typeface="Times New Roman" panose="02020603050405020304" charset="0"/>
                <a:sym typeface="+mn-ea"/>
              </a:rPr>
              <a:t>:</a:t>
            </a:r>
            <a:r>
              <a:rPr lang="en-GB" altLang="en-US" sz="2400" b="1" dirty="0" smtClean="0">
                <a:solidFill>
                  <a:schemeClr val="tx1">
                    <a:lumMod val="95000"/>
                    <a:lumOff val="5000"/>
                  </a:schemeClr>
                </a:solidFill>
                <a:latin typeface="Times New Roman" panose="02020603050405020304" charset="0"/>
                <a:cs typeface="Times New Roman" panose="02020603050405020304" charset="0"/>
                <a:sym typeface="+mn-ea"/>
              </a:rPr>
              <a:t> DHARSHINI K,GOPIKAMBAL</a:t>
            </a:r>
            <a:r>
              <a:rPr lang="en-US" altLang="en-GB" sz="2400" b="1" dirty="0" smtClean="0">
                <a:solidFill>
                  <a:schemeClr val="tx1">
                    <a:lumMod val="95000"/>
                    <a:lumOff val="5000"/>
                  </a:schemeClr>
                </a:solidFill>
                <a:latin typeface="Times New Roman" panose="02020603050405020304" charset="0"/>
                <a:cs typeface="Times New Roman" panose="02020603050405020304" charset="0"/>
                <a:sym typeface="+mn-ea"/>
              </a:rPr>
              <a:t> N</a:t>
            </a:r>
            <a:r>
              <a:rPr lang="en-GB" altLang="en-US" sz="2400" b="1" dirty="0" smtClean="0">
                <a:solidFill>
                  <a:schemeClr val="tx1">
                    <a:lumMod val="95000"/>
                    <a:lumOff val="5000"/>
                  </a:schemeClr>
                </a:solidFill>
                <a:latin typeface="Times New Roman" panose="02020603050405020304" charset="0"/>
                <a:cs typeface="Times New Roman" panose="02020603050405020304" charset="0"/>
                <a:sym typeface="+mn-ea"/>
              </a:rPr>
              <a:t>, </a:t>
            </a:r>
            <a:r>
              <a:rPr lang="en-GB" altLang="en-US" sz="2400" b="1" dirty="0">
                <a:solidFill>
                  <a:schemeClr val="tx1">
                    <a:lumMod val="95000"/>
                    <a:lumOff val="5000"/>
                  </a:schemeClr>
                </a:solidFill>
                <a:latin typeface="Times New Roman" panose="02020603050405020304" charset="0"/>
                <a:cs typeface="Times New Roman" panose="02020603050405020304" charset="0"/>
                <a:sym typeface="+mn-ea"/>
              </a:rPr>
              <a:t>KAARUNYA A S</a:t>
            </a:r>
            <a:endParaRPr lang="en-US" sz="2400" b="1" dirty="0" smtClean="0">
              <a:solidFill>
                <a:schemeClr val="tx1">
                  <a:lumMod val="95000"/>
                  <a:lumOff val="5000"/>
                </a:schemeClr>
              </a:solidFill>
              <a:latin typeface="Times New Roman" panose="02020603050405020304" charset="0"/>
              <a:cs typeface="Times New Roman" panose="02020603050405020304" charset="0"/>
            </a:endParaRPr>
          </a:p>
          <a:p>
            <a:pPr>
              <a:defRPr/>
            </a:pPr>
            <a:r>
              <a:rPr lang="en-US" sz="2400" b="1" dirty="0" smtClean="0">
                <a:solidFill>
                  <a:schemeClr val="tx1">
                    <a:lumMod val="95000"/>
                    <a:lumOff val="5000"/>
                  </a:schemeClr>
                </a:solidFill>
                <a:latin typeface="Times New Roman" panose="02020603050405020304" charset="0"/>
                <a:cs typeface="Times New Roman" panose="02020603050405020304" charset="0"/>
                <a:sym typeface="+mn-ea"/>
              </a:rPr>
              <a:t>Year		:</a:t>
            </a:r>
            <a:r>
              <a:rPr lang="en-GB" altLang="en-US" sz="2400" b="1" dirty="0" smtClean="0">
                <a:solidFill>
                  <a:schemeClr val="tx1">
                    <a:lumMod val="95000"/>
                    <a:lumOff val="5000"/>
                  </a:schemeClr>
                </a:solidFill>
                <a:latin typeface="Times New Roman" panose="02020603050405020304" charset="0"/>
                <a:cs typeface="Times New Roman" panose="02020603050405020304" charset="0"/>
                <a:sym typeface="+mn-ea"/>
              </a:rPr>
              <a:t> II</a:t>
            </a:r>
            <a:endParaRPr lang="en-US" sz="2400" b="1" dirty="0" smtClean="0">
              <a:solidFill>
                <a:schemeClr val="tx1">
                  <a:lumMod val="95000"/>
                  <a:lumOff val="5000"/>
                </a:schemeClr>
              </a:solidFill>
              <a:latin typeface="Times New Roman" panose="02020603050405020304" charset="0"/>
              <a:cs typeface="Times New Roman" panose="02020603050405020304" charset="0"/>
            </a:endParaRPr>
          </a:p>
          <a:p>
            <a:pPr>
              <a:defRPr/>
            </a:pPr>
            <a:r>
              <a:rPr lang="en-US" sz="2400" b="1" dirty="0" smtClean="0">
                <a:solidFill>
                  <a:schemeClr val="tx1">
                    <a:lumMod val="95000"/>
                    <a:lumOff val="5000"/>
                  </a:schemeClr>
                </a:solidFill>
                <a:latin typeface="Times New Roman" panose="02020603050405020304" charset="0"/>
                <a:cs typeface="Times New Roman" panose="02020603050405020304" charset="0"/>
                <a:sym typeface="+mn-ea"/>
              </a:rPr>
              <a:t>Semester		:</a:t>
            </a:r>
            <a:r>
              <a:rPr lang="en-GB" altLang="en-US" sz="2400" b="1" dirty="0" smtClean="0">
                <a:solidFill>
                  <a:schemeClr val="tx1">
                    <a:lumMod val="95000"/>
                    <a:lumOff val="5000"/>
                  </a:schemeClr>
                </a:solidFill>
                <a:latin typeface="Times New Roman" panose="02020603050405020304" charset="0"/>
                <a:cs typeface="Times New Roman" panose="02020603050405020304" charset="0"/>
                <a:sym typeface="+mn-ea"/>
              </a:rPr>
              <a:t> IV</a:t>
            </a:r>
            <a:endParaRPr lang="en-US" sz="2400" b="1" dirty="0" smtClean="0">
              <a:solidFill>
                <a:schemeClr val="tx1">
                  <a:lumMod val="95000"/>
                  <a:lumOff val="5000"/>
                </a:schemeClr>
              </a:solidFill>
              <a:latin typeface="Times New Roman" panose="02020603050405020304" charset="0"/>
              <a:cs typeface="Times New Roman" panose="02020603050405020304" charset="0"/>
            </a:endParaRPr>
          </a:p>
          <a:p>
            <a:pPr>
              <a:defRPr/>
            </a:pPr>
            <a:r>
              <a:rPr lang="en-US" sz="2400" b="1" dirty="0" smtClean="0">
                <a:solidFill>
                  <a:schemeClr val="tx1">
                    <a:lumMod val="95000"/>
                    <a:lumOff val="5000"/>
                  </a:schemeClr>
                </a:solidFill>
                <a:latin typeface="Times New Roman" panose="02020603050405020304" charset="0"/>
                <a:cs typeface="Times New Roman" panose="02020603050405020304" charset="0"/>
                <a:sym typeface="+mn-ea"/>
              </a:rPr>
              <a:t>Section		:</a:t>
            </a:r>
            <a:r>
              <a:rPr lang="en-GB" altLang="en-US" sz="2400" b="1" dirty="0" smtClean="0">
                <a:solidFill>
                  <a:schemeClr val="tx1">
                    <a:lumMod val="95000"/>
                    <a:lumOff val="5000"/>
                  </a:schemeClr>
                </a:solidFill>
                <a:latin typeface="Times New Roman" panose="02020603050405020304" charset="0"/>
                <a:cs typeface="Times New Roman" panose="02020603050405020304" charset="0"/>
                <a:sym typeface="+mn-ea"/>
              </a:rPr>
              <a:t> A</a:t>
            </a:r>
            <a:endParaRPr lang="en-US" sz="2400" b="1" dirty="0">
              <a:solidFill>
                <a:schemeClr val="tx1">
                  <a:lumMod val="95000"/>
                  <a:lumOff val="5000"/>
                </a:schemeClr>
              </a:solidFill>
              <a:latin typeface="Times New Roman" panose="02020603050405020304" charset="0"/>
              <a:cs typeface="Times New Roman" panose="02020603050405020304" charset="0"/>
            </a:endParaRPr>
          </a:p>
          <a:p>
            <a:pPr>
              <a:defRPr/>
            </a:pPr>
            <a:r>
              <a:rPr lang="en-US" sz="2400" b="1" dirty="0" smtClean="0">
                <a:solidFill>
                  <a:schemeClr val="tx1">
                    <a:lumMod val="95000"/>
                    <a:lumOff val="5000"/>
                  </a:schemeClr>
                </a:solidFill>
                <a:latin typeface="Times New Roman" panose="02020603050405020304" charset="0"/>
                <a:cs typeface="Times New Roman" panose="02020603050405020304" charset="0"/>
                <a:sym typeface="+mn-ea"/>
              </a:rPr>
              <a:t>Date		:</a:t>
            </a:r>
            <a:r>
              <a:rPr lang="en-GB" altLang="en-US" sz="2400" b="1" dirty="0" smtClean="0">
                <a:solidFill>
                  <a:schemeClr val="tx1">
                    <a:lumMod val="95000"/>
                    <a:lumOff val="5000"/>
                  </a:schemeClr>
                </a:solidFill>
                <a:latin typeface="Times New Roman" panose="02020603050405020304" charset="0"/>
                <a:cs typeface="Times New Roman" panose="02020603050405020304" charset="0"/>
                <a:sym typeface="+mn-ea"/>
              </a:rPr>
              <a:t> 05-03-2025</a:t>
            </a:r>
            <a:endParaRPr lang="en-GB" altLang="en-US" sz="2400" b="1" dirty="0" smtClean="0">
              <a:solidFill>
                <a:schemeClr val="tx1">
                  <a:lumMod val="95000"/>
                  <a:lumOff val="5000"/>
                </a:schemeClr>
              </a:solidFill>
              <a:latin typeface="Times New Roman" panose="02020603050405020304" charset="0"/>
              <a:cs typeface="Times New Roman" panose="02020603050405020304" charset="0"/>
            </a:endParaRPr>
          </a:p>
          <a:p>
            <a:endParaRPr lang="en-GB" altLang="en-US" sz="2400" b="1" dirty="0" smtClean="0">
              <a:solidFill>
                <a:schemeClr val="tx1">
                  <a:lumMod val="95000"/>
                  <a:lumOff val="5000"/>
                </a:schemeClr>
              </a:solidFill>
              <a:latin typeface="Times New Roman" panose="02020603050405020304" charset="0"/>
              <a:cs typeface="Times New Roman" panose="02020603050405020304" charset="0"/>
            </a:endParaRPr>
          </a:p>
        </p:txBody>
      </p:sp>
      <p:sp>
        <p:nvSpPr>
          <p:cNvPr id="5" name="Slide Number Placeholder 4"/>
          <p:cNvSpPr>
            <a:spLocks noGrp="1"/>
          </p:cNvSpPr>
          <p:nvPr>
            <p:ph type="sldNum" sz="quarter" idx="10"/>
          </p:nvPr>
        </p:nvSpPr>
        <p:spPr/>
        <p:txBody>
          <a:bodyPr/>
          <a:p>
            <a:fld id="{48F63A3B-78C7-47BE-AE5E-E10140E04643}"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a:spLocks noGrp="1"/>
          </p:cNvSpPr>
          <p:nvPr>
            <p:ph sz="quarter" idx="4"/>
          </p:nvPr>
        </p:nvSpPr>
        <p:spPr/>
        <p:txBody>
          <a:bodyPr>
            <a:normAutofit fontScale="25000"/>
          </a:bodyPr>
          <a:p>
            <a:pPr marL="0" indent="0" algn="just">
              <a:buNone/>
            </a:pPr>
            <a:r>
              <a:rPr lang="en-US" altLang="en-US" sz="9600" b="1">
                <a:solidFill>
                  <a:schemeClr val="tx1"/>
                </a:solidFill>
                <a:latin typeface="Times New Roman" panose="02020603050405020304" charset="0"/>
                <a:cs typeface="Times New Roman" panose="02020603050405020304" charset="0"/>
              </a:rPr>
              <a:t>Data Collection</a:t>
            </a:r>
            <a:endParaRPr lang="en-US" altLang="en-US" sz="9600" b="1">
              <a:solidFill>
                <a:schemeClr val="tx1"/>
              </a:solidFill>
              <a:latin typeface="Times New Roman" panose="02020603050405020304" charset="0"/>
              <a:cs typeface="Times New Roman" panose="02020603050405020304" charset="0"/>
            </a:endParaRPr>
          </a:p>
          <a:p>
            <a:pPr algn="just"/>
            <a:r>
              <a:rPr lang="en-US" altLang="en-US" sz="9600">
                <a:latin typeface="Times New Roman" panose="02020603050405020304" charset="0"/>
                <a:cs typeface="Times New Roman" panose="02020603050405020304" charset="0"/>
              </a:rPr>
              <a:t>Collect shopper data from billing systems, loyalty cards, footfall counters, or online stores.</a:t>
            </a:r>
            <a:endParaRPr lang="en-US" altLang="en-US" sz="9600">
              <a:latin typeface="Times New Roman" panose="02020603050405020304" charset="0"/>
              <a:cs typeface="Times New Roman" panose="02020603050405020304" charset="0"/>
            </a:endParaRPr>
          </a:p>
          <a:p>
            <a:pPr marL="0" indent="0" algn="just">
              <a:buNone/>
            </a:pPr>
            <a:r>
              <a:rPr lang="en-US" altLang="en-US" sz="9600" b="1">
                <a:solidFill>
                  <a:schemeClr val="tx1"/>
                </a:solidFill>
                <a:latin typeface="Times New Roman" panose="02020603050405020304" charset="0"/>
                <a:cs typeface="Times New Roman" panose="02020603050405020304" charset="0"/>
              </a:rPr>
              <a:t>Data Preprocessing</a:t>
            </a:r>
            <a:endParaRPr lang="en-US" altLang="en-US" sz="9600" b="1">
              <a:solidFill>
                <a:schemeClr val="tx1"/>
              </a:solidFill>
              <a:latin typeface="Times New Roman" panose="02020603050405020304" charset="0"/>
              <a:cs typeface="Times New Roman" panose="02020603050405020304" charset="0"/>
            </a:endParaRPr>
          </a:p>
          <a:p>
            <a:pPr algn="just"/>
            <a:r>
              <a:rPr lang="en-US" altLang="en-US" sz="9600">
                <a:latin typeface="Times New Roman" panose="02020603050405020304" charset="0"/>
                <a:cs typeface="Times New Roman" panose="02020603050405020304" charset="0"/>
              </a:rPr>
              <a:t>Clean the data (remove errors, duplicates).</a:t>
            </a:r>
            <a:endParaRPr lang="en-US" altLang="en-US" sz="9600">
              <a:latin typeface="Times New Roman" panose="02020603050405020304" charset="0"/>
              <a:cs typeface="Times New Roman" panose="02020603050405020304" charset="0"/>
            </a:endParaRPr>
          </a:p>
          <a:p>
            <a:pPr algn="just"/>
            <a:r>
              <a:rPr lang="en-US" altLang="en-US" sz="9600">
                <a:latin typeface="Times New Roman" panose="02020603050405020304" charset="0"/>
                <a:cs typeface="Times New Roman" panose="02020603050405020304" charset="0"/>
              </a:rPr>
              <a:t>Organize it into useful categories like time, product, and customer type.</a:t>
            </a:r>
            <a:endParaRPr lang="en-US" altLang="en-US" sz="9600">
              <a:latin typeface="Times New Roman" panose="02020603050405020304" charset="0"/>
              <a:cs typeface="Times New Roman" panose="02020603050405020304" charset="0"/>
            </a:endParaRPr>
          </a:p>
          <a:p>
            <a:pPr marL="0" indent="0" algn="just">
              <a:buNone/>
            </a:pPr>
            <a:r>
              <a:rPr lang="en-US" altLang="en-US" sz="9600" b="1">
                <a:solidFill>
                  <a:schemeClr val="tx1"/>
                </a:solidFill>
                <a:latin typeface="Times New Roman" panose="02020603050405020304" charset="0"/>
                <a:cs typeface="Times New Roman" panose="02020603050405020304" charset="0"/>
              </a:rPr>
              <a:t>Data Analysis</a:t>
            </a:r>
            <a:endParaRPr lang="en-US" altLang="en-US" sz="9600" b="1">
              <a:solidFill>
                <a:schemeClr val="tx1"/>
              </a:solidFill>
              <a:latin typeface="Times New Roman" panose="02020603050405020304" charset="0"/>
              <a:cs typeface="Times New Roman" panose="02020603050405020304" charset="0"/>
            </a:endParaRPr>
          </a:p>
          <a:p>
            <a:pPr algn="just"/>
            <a:r>
              <a:rPr lang="en-US" altLang="en-US" sz="9600">
                <a:latin typeface="Times New Roman" panose="02020603050405020304" charset="0"/>
                <a:cs typeface="Times New Roman" panose="02020603050405020304" charset="0"/>
              </a:rPr>
              <a:t>Use tools like IBM COGNOS , Identify peak hours, popular products, loyal customers, etc.</a:t>
            </a:r>
            <a:endParaRPr lang="en-US" altLang="en-US" sz="9600">
              <a:latin typeface="Times New Roman" panose="02020603050405020304" charset="0"/>
              <a:cs typeface="Times New Roman" panose="02020603050405020304" charset="0"/>
            </a:endParaRPr>
          </a:p>
          <a:p>
            <a:pPr algn="just"/>
            <a:endParaRPr lang="en-US" altLang="en-US" sz="96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a:spLocks noGrp="1"/>
          </p:cNvSpPr>
          <p:nvPr>
            <p:ph sz="quarter" idx="4"/>
          </p:nvPr>
        </p:nvSpPr>
        <p:spPr>
          <a:xfrm>
            <a:off x="914400" y="2070100"/>
            <a:ext cx="10511790" cy="4542155"/>
          </a:xfrm>
        </p:spPr>
        <p:txBody>
          <a:bodyPr>
            <a:noAutofit/>
          </a:bodyPr>
          <a:p>
            <a:pPr marL="0" indent="0" algn="just">
              <a:buNone/>
            </a:pPr>
            <a:r>
              <a:rPr lang="en-US" altLang="en-US" sz="2400" b="1">
                <a:solidFill>
                  <a:schemeClr val="tx1"/>
                </a:solidFill>
                <a:latin typeface="Times New Roman" panose="02020603050405020304" charset="0"/>
                <a:cs typeface="Times New Roman" panose="02020603050405020304" charset="0"/>
                <a:sym typeface="+mn-ea"/>
              </a:rPr>
              <a:t>Dashboard Design</a:t>
            </a:r>
            <a:endParaRPr lang="en-US" altLang="en-US" sz="2400" b="1">
              <a:solidFill>
                <a:schemeClr val="tx1"/>
              </a:solidFill>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Create a user-friendly dashboard using Power BI / Tableau / Python Dash.</a:t>
            </a:r>
            <a:endParaRPr lang="en-US" altLang="en-US" sz="2400">
              <a:latin typeface="Times New Roman" panose="02020603050405020304" charset="0"/>
              <a:cs typeface="Times New Roman" panose="02020603050405020304" charset="0"/>
            </a:endParaRPr>
          </a:p>
          <a:p>
            <a:pPr marL="342900" indent="-342900" algn="just"/>
            <a:r>
              <a:rPr lang="en-US" altLang="en-US" sz="2400">
                <a:latin typeface="Times New Roman" panose="02020603050405020304" charset="0"/>
                <a:cs typeface="Times New Roman" panose="02020603050405020304" charset="0"/>
                <a:sym typeface="+mn-ea"/>
              </a:rPr>
              <a:t>Include visuals like bar graphs, pie charts, and heatmaps.</a:t>
            </a:r>
            <a:endParaRPr lang="en-US" altLang="en-US" sz="2400">
              <a:latin typeface="Times New Roman" panose="02020603050405020304" charset="0"/>
              <a:cs typeface="Times New Roman" panose="02020603050405020304" charset="0"/>
            </a:endParaRPr>
          </a:p>
          <a:p>
            <a:pPr marL="0" indent="0" algn="just">
              <a:buNone/>
            </a:pPr>
            <a:r>
              <a:rPr lang="en-US" altLang="en-US" sz="2400" b="1">
                <a:solidFill>
                  <a:schemeClr val="tx1"/>
                </a:solidFill>
                <a:latin typeface="Times New Roman" panose="02020603050405020304" charset="0"/>
                <a:cs typeface="Times New Roman" panose="02020603050405020304" charset="0"/>
                <a:sym typeface="+mn-ea"/>
              </a:rPr>
              <a:t>Insight Generation</a:t>
            </a:r>
            <a:endParaRPr lang="en-US" altLang="en-US" sz="2400" b="1">
              <a:solidFill>
                <a:schemeClr val="tx1"/>
              </a:solidFill>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Extract meaningful patterns from the dashboard.</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Suggest strategies based on the insights (e.g., increase staff at peak hours).</a:t>
            </a:r>
            <a:endParaRPr lang="en-US" altLang="en-US" sz="2400">
              <a:latin typeface="Times New Roman" panose="02020603050405020304" charset="0"/>
              <a:cs typeface="Times New Roman" panose="02020603050405020304" charset="0"/>
            </a:endParaRPr>
          </a:p>
          <a:p>
            <a:pPr marL="0" indent="0" algn="just">
              <a:buNone/>
            </a:pPr>
            <a:r>
              <a:rPr lang="en-US" altLang="en-US" sz="2400" b="1">
                <a:solidFill>
                  <a:schemeClr val="tx1"/>
                </a:solidFill>
                <a:latin typeface="Times New Roman" panose="02020603050405020304" charset="0"/>
                <a:cs typeface="Times New Roman" panose="02020603050405020304" charset="0"/>
                <a:sym typeface="+mn-ea"/>
              </a:rPr>
              <a:t>FINAL OUTPUT</a:t>
            </a:r>
            <a:endParaRPr lang="en-US" altLang="en-US" sz="2400" b="1">
              <a:solidFill>
                <a:schemeClr val="tx1"/>
              </a:solidFill>
              <a:latin typeface="Times New Roman" panose="02020603050405020304" charset="0"/>
              <a:cs typeface="Times New Roman" panose="02020603050405020304" charset="0"/>
              <a:sym typeface="+mn-ea"/>
            </a:endParaRPr>
          </a:p>
          <a:p>
            <a:pPr algn="just"/>
            <a:r>
              <a:rPr lang="en-US" altLang="en-US" sz="2400">
                <a:latin typeface="Times New Roman" panose="02020603050405020304" charset="0"/>
                <a:cs typeface="Times New Roman" panose="02020603050405020304" charset="0"/>
                <a:sym typeface="+mn-ea"/>
              </a:rPr>
              <a:t>Summarize findings.</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 Give practical suggestions to improve customer experience and sales.</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t>
            </a:r>
            <a:endParaRPr lang="en-GB" altLang="en-US"/>
          </a:p>
        </p:txBody>
      </p:sp>
      <p:sp>
        <p:nvSpPr>
          <p:cNvPr id="3" name="Content Placeholder 2"/>
          <p:cNvSpPr>
            <a:spLocks noGrp="1"/>
          </p:cNvSpPr>
          <p:nvPr>
            <p:ph sz="quarter" idx="4"/>
          </p:nvPr>
        </p:nvSpPr>
        <p:spPr/>
        <p:txBody>
          <a:bodyPr/>
          <a:p>
            <a:r>
              <a:rPr lang="en-GB" altLang="en-US"/>
              <a:t>.</a:t>
            </a:r>
            <a:endParaRPr lang="en-GB" altLang="en-US"/>
          </a:p>
          <a:p>
            <a:pPr marL="0" indent="0">
              <a:buNone/>
            </a:pPr>
            <a:endParaRPr lang="en-GB" altLang="en-US"/>
          </a:p>
        </p:txBody>
      </p:sp>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pic>
        <p:nvPicPr>
          <p:cNvPr id="5" name="Picture 4" descr="01"/>
          <p:cNvPicPr>
            <a:picLocks noChangeAspect="1"/>
          </p:cNvPicPr>
          <p:nvPr/>
        </p:nvPicPr>
        <p:blipFill>
          <a:blip r:embed="rId1"/>
          <a:stretch>
            <a:fillRect/>
          </a:stretch>
        </p:blipFill>
        <p:spPr>
          <a:xfrm>
            <a:off x="553085" y="603885"/>
            <a:ext cx="5972810" cy="3881755"/>
          </a:xfrm>
          <a:prstGeom prst="rect">
            <a:avLst/>
          </a:prstGeom>
        </p:spPr>
      </p:pic>
      <p:pic>
        <p:nvPicPr>
          <p:cNvPr id="6" name="Picture 5" descr="02"/>
          <p:cNvPicPr>
            <a:picLocks noChangeAspect="1"/>
          </p:cNvPicPr>
          <p:nvPr/>
        </p:nvPicPr>
        <p:blipFill>
          <a:blip r:embed="rId2"/>
          <a:stretch>
            <a:fillRect/>
          </a:stretch>
        </p:blipFill>
        <p:spPr>
          <a:xfrm>
            <a:off x="5074920" y="2912110"/>
            <a:ext cx="6510020" cy="3535680"/>
          </a:xfrm>
          <a:prstGeom prst="rect">
            <a:avLst/>
          </a:prstGeom>
        </p:spPr>
      </p:pic>
      <p:sp>
        <p:nvSpPr>
          <p:cNvPr id="7" name="Text Box 6"/>
          <p:cNvSpPr txBox="1"/>
          <p:nvPr/>
        </p:nvSpPr>
        <p:spPr>
          <a:xfrm>
            <a:off x="7827645" y="1426845"/>
            <a:ext cx="2530475" cy="460375"/>
          </a:xfrm>
          <a:prstGeom prst="rect">
            <a:avLst/>
          </a:prstGeom>
          <a:noFill/>
        </p:spPr>
        <p:txBody>
          <a:bodyPr wrap="square" rtlCol="0">
            <a:spAutoFit/>
          </a:bodyPr>
          <a:p>
            <a:r>
              <a:rPr lang="en-GB" altLang="en-US" sz="2400" b="1">
                <a:latin typeface="Times New Roman" panose="02020603050405020304" charset="0"/>
                <a:cs typeface="Times New Roman" panose="02020603050405020304" charset="0"/>
              </a:rPr>
              <a:t>LOGIN PAGE </a:t>
            </a:r>
            <a:endParaRPr lang="en-GB" altLang="en-US" sz="2400" b="1">
              <a:latin typeface="Times New Roman" panose="02020603050405020304" charset="0"/>
              <a:cs typeface="Times New Roman" panose="02020603050405020304" charset="0"/>
            </a:endParaRPr>
          </a:p>
        </p:txBody>
      </p:sp>
      <p:sp>
        <p:nvSpPr>
          <p:cNvPr id="8" name="Text Box 7"/>
          <p:cNvSpPr txBox="1"/>
          <p:nvPr/>
        </p:nvSpPr>
        <p:spPr>
          <a:xfrm>
            <a:off x="1802130" y="5266055"/>
            <a:ext cx="2187575" cy="460375"/>
          </a:xfrm>
          <a:prstGeom prst="rect">
            <a:avLst/>
          </a:prstGeom>
          <a:noFill/>
        </p:spPr>
        <p:txBody>
          <a:bodyPr wrap="square" rtlCol="0" anchor="t">
            <a:spAutoFit/>
          </a:bodyPr>
          <a:p>
            <a:r>
              <a:rPr lang="en-GB" altLang="en-US" sz="2400" b="1">
                <a:latin typeface="Times New Roman" panose="02020603050405020304" charset="0"/>
                <a:cs typeface="Times New Roman" panose="02020603050405020304" charset="0"/>
                <a:sym typeface="+mn-ea"/>
              </a:rPr>
              <a:t>DASHBOARD</a:t>
            </a:r>
            <a:endParaRPr lang="en-GB" altLang="en-US" sz="2400" b="1">
              <a:latin typeface="Times New Roman" panose="02020603050405020304" charset="0"/>
              <a:cs typeface="Times New Roman" panose="0202060305040502030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765" y="186689"/>
            <a:ext cx="10511627" cy="1012785"/>
          </a:xfrm>
        </p:spPr>
        <p:txBody>
          <a:bodyPr/>
          <a:p>
            <a:r>
              <a:rPr lang="en-GB" altLang="en-US"/>
              <a:t>DASHBOARD</a:t>
            </a:r>
            <a:endParaRPr lang="en-GB" altLang="en-US"/>
          </a:p>
        </p:txBody>
      </p:sp>
      <p:sp>
        <p:nvSpPr>
          <p:cNvPr id="3" name="Content Placeholder 2"/>
          <p:cNvSpPr>
            <a:spLocks noGrp="1"/>
          </p:cNvSpPr>
          <p:nvPr>
            <p:ph sz="quarter" idx="4"/>
          </p:nvPr>
        </p:nvSpPr>
        <p:spPr/>
        <p:txBody>
          <a:bodyPr/>
          <a:p>
            <a:pPr marL="0" indent="0">
              <a:buNone/>
            </a:pPr>
            <a:r>
              <a:rPr lang="en-GB" altLang="en-US"/>
              <a:t>.</a:t>
            </a:r>
            <a:endParaRPr lang="en-GB" altLang="en-US"/>
          </a:p>
        </p:txBody>
      </p:sp>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pic>
        <p:nvPicPr>
          <p:cNvPr id="6" name="Picture 5" descr="03"/>
          <p:cNvPicPr>
            <a:picLocks noChangeAspect="1"/>
          </p:cNvPicPr>
          <p:nvPr/>
        </p:nvPicPr>
        <p:blipFill>
          <a:blip r:embed="rId1"/>
          <a:stretch>
            <a:fillRect/>
          </a:stretch>
        </p:blipFill>
        <p:spPr>
          <a:xfrm>
            <a:off x="1727200" y="1304925"/>
            <a:ext cx="8886825" cy="51428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9145" y="556260"/>
            <a:ext cx="10511790" cy="527685"/>
          </a:xfrm>
        </p:spPr>
        <p:txBody>
          <a:bodyPr/>
          <a:p>
            <a:r>
              <a:rPr lang="en-US" sz="3400"/>
              <a:t>DASHBOARD DESCRIPTION</a:t>
            </a:r>
            <a:endParaRPr lang="en-US" sz="3400"/>
          </a:p>
        </p:txBody>
      </p:sp>
      <p:sp>
        <p:nvSpPr>
          <p:cNvPr id="3" name="Content Placeholder 2"/>
          <p:cNvSpPr>
            <a:spLocks noGrp="1"/>
          </p:cNvSpPr>
          <p:nvPr>
            <p:ph sz="quarter" idx="4"/>
          </p:nvPr>
        </p:nvSpPr>
        <p:spPr>
          <a:xfrm>
            <a:off x="779145" y="1215390"/>
            <a:ext cx="10511790" cy="3669030"/>
          </a:xfrm>
        </p:spPr>
        <p:txBody>
          <a:bodyPr>
            <a:noAutofit/>
          </a:bodyPr>
          <a:p>
            <a:endParaRPr lang="en-US" altLang="en-US" b="1">
              <a:latin typeface="Times New Roman" panose="02020603050405020304" charset="0"/>
              <a:cs typeface="Times New Roman" panose="02020603050405020304" charset="0"/>
            </a:endParaRPr>
          </a:p>
          <a:p>
            <a:pPr marL="0" indent="0">
              <a:buNone/>
            </a:pPr>
            <a:r>
              <a:rPr lang="en-US" altLang="en-US" sz="2000" b="1">
                <a:solidFill>
                  <a:schemeClr val="tx1"/>
                </a:solidFill>
                <a:latin typeface="Times New Roman" panose="02020603050405020304" charset="0"/>
                <a:cs typeface="Times New Roman" panose="02020603050405020304" charset="0"/>
              </a:rPr>
              <a:t>1.  Total Sales by Category (Top-Left Chart)</a:t>
            </a:r>
            <a:endParaRPr lang="en-US" altLang="en-US" sz="2000" b="1">
              <a:solidFill>
                <a:schemeClr val="tx1"/>
              </a:solidFill>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Type</a:t>
            </a:r>
            <a:r>
              <a:rPr lang="en-US" altLang="en-US">
                <a:latin typeface="Times New Roman" panose="02020603050405020304" charset="0"/>
                <a:cs typeface="Times New Roman" panose="02020603050405020304" charset="0"/>
              </a:rPr>
              <a:t>: Vertical Bar Chart</a:t>
            </a:r>
            <a:endParaRPr lang="en-US" altLang="en-US">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 Shows the total sales amount for each product category.</a:t>
            </a:r>
            <a:endParaRPr lang="en-US" altLang="en-US">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Insigh</a:t>
            </a:r>
            <a:r>
              <a:rPr lang="en-US" altLang="en-US">
                <a:latin typeface="Times New Roman" panose="02020603050405020304" charset="0"/>
                <a:cs typeface="Times New Roman" panose="02020603050405020304" charset="0"/>
              </a:rPr>
              <a:t>t: Home category has the highest sales, followed by Groceries, Electronics, Clothing, and Beauty.</a:t>
            </a:r>
            <a:endParaRPr lang="en-US" altLang="en-US">
              <a:latin typeface="Times New Roman" panose="02020603050405020304" charset="0"/>
              <a:cs typeface="Times New Roman" panose="02020603050405020304" charset="0"/>
            </a:endParaRPr>
          </a:p>
          <a:p>
            <a:pPr marL="0" indent="0" algn="just">
              <a:buNone/>
            </a:pPr>
            <a:r>
              <a:rPr lang="en-US" altLang="en-US" sz="2000" b="1">
                <a:solidFill>
                  <a:schemeClr val="tx1"/>
                </a:solidFill>
                <a:latin typeface="Times New Roman" panose="02020603050405020304" charset="0"/>
                <a:cs typeface="Times New Roman" panose="02020603050405020304" charset="0"/>
              </a:rPr>
              <a:t>2.  Sales Trends Over Time (Top Middle Chart)</a:t>
            </a:r>
            <a:endParaRPr lang="en-US" altLang="en-US" sz="2000" b="1">
              <a:solidFill>
                <a:schemeClr val="tx1"/>
              </a:solidFill>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Type</a:t>
            </a:r>
            <a:r>
              <a:rPr lang="en-US" altLang="en-US">
                <a:latin typeface="Times New Roman" panose="02020603050405020304" charset="0"/>
                <a:cs typeface="Times New Roman" panose="02020603050405020304" charset="0"/>
              </a:rPr>
              <a:t>: Line Chart</a:t>
            </a:r>
            <a:endParaRPr lang="en-US" altLang="en-US">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 Displays how sales have fluctuated over time, based on daily total amount.</a:t>
            </a:r>
            <a:endParaRPr lang="en-US" altLang="en-US">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Insight</a:t>
            </a:r>
            <a:r>
              <a:rPr lang="en-US" altLang="en-US">
                <a:latin typeface="Times New Roman" panose="02020603050405020304" charset="0"/>
                <a:cs typeface="Times New Roman" panose="02020603050405020304" charset="0"/>
              </a:rPr>
              <a:t>: Sales appear consistent across dates, with slight fluctuations—indicating regular customer activity.</a:t>
            </a:r>
            <a:endParaRPr lang="en-US" altLang="en-US">
              <a:latin typeface="Times New Roman" panose="02020603050405020304" charset="0"/>
              <a:cs typeface="Times New Roman" panose="02020603050405020304" charset="0"/>
            </a:endParaRPr>
          </a:p>
          <a:p>
            <a:pPr marL="0" indent="0" algn="just">
              <a:buNone/>
            </a:pPr>
            <a:r>
              <a:rPr lang="en-US" altLang="en-US" sz="2000" b="1">
                <a:solidFill>
                  <a:schemeClr val="tx1"/>
                </a:solidFill>
                <a:latin typeface="Times New Roman" panose="02020603050405020304" charset="0"/>
                <a:cs typeface="Times New Roman" panose="02020603050405020304" charset="0"/>
              </a:rPr>
              <a:t>3.  Weather Impact on Purchases (Top Middle-Right Chart)</a:t>
            </a:r>
            <a:endParaRPr lang="en-US" altLang="en-US" sz="2000" b="1">
              <a:solidFill>
                <a:schemeClr val="tx1"/>
              </a:solidFill>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Type</a:t>
            </a:r>
            <a:r>
              <a:rPr lang="en-US" altLang="en-US">
                <a:latin typeface="Times New Roman" panose="02020603050405020304" charset="0"/>
                <a:cs typeface="Times New Roman" panose="02020603050405020304" charset="0"/>
              </a:rPr>
              <a:t>: Heatmap</a:t>
            </a:r>
            <a:endParaRPr lang="en-US" altLang="en-US">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 Shows how different weather conditions affect purchasing behavior across customer regions.</a:t>
            </a:r>
            <a:endParaRPr lang="en-US" altLang="en-US">
              <a:latin typeface="Times New Roman" panose="02020603050405020304" charset="0"/>
              <a:cs typeface="Times New Roman" panose="02020603050405020304" charset="0"/>
            </a:endParaRPr>
          </a:p>
          <a:p>
            <a:pPr marL="0" indent="457200" algn="just">
              <a:buNone/>
            </a:pPr>
            <a:r>
              <a:rPr lang="en-US" altLang="en-US" b="1">
                <a:latin typeface="Times New Roman" panose="02020603050405020304" charset="0"/>
                <a:cs typeface="Times New Roman" panose="02020603050405020304" charset="0"/>
              </a:rPr>
              <a:t>Insight</a:t>
            </a:r>
            <a:r>
              <a:rPr lang="en-US" altLang="en-US">
                <a:latin typeface="Times New Roman" panose="02020603050405020304" charset="0"/>
                <a:cs typeface="Times New Roman" panose="02020603050405020304" charset="0"/>
              </a:rPr>
              <a:t>: Some weather conditions (like Sunny ) lead to higher purchase amounts in certain regions.</a:t>
            </a:r>
            <a:endParaRPr lang="en-US"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ADAVNTAGES:</a:t>
            </a:r>
            <a:endParaRPr lang="en-US"/>
          </a:p>
        </p:txBody>
      </p:sp>
      <p:sp>
        <p:nvSpPr>
          <p:cNvPr id="3" name="Content Placeholder 2"/>
          <p:cNvSpPr>
            <a:spLocks noGrp="1"/>
          </p:cNvSpPr>
          <p:nvPr>
            <p:ph sz="half" idx="2"/>
          </p:nvPr>
        </p:nvSpPr>
        <p:spPr>
          <a:xfrm>
            <a:off x="4006665" y="2446539"/>
            <a:ext cx="7965460" cy="3497698"/>
          </a:xfrm>
        </p:spPr>
        <p:txBody>
          <a:bodyPr>
            <a:noAutofit/>
            <a:scene3d>
              <a:camera prst="orthographicFront"/>
              <a:lightRig rig="threePt" dir="t"/>
            </a:scene3d>
          </a:bodyPr>
          <a:p>
            <a:pPr marL="0" indent="0">
              <a:lnSpc>
                <a:spcPct val="80000"/>
              </a:lnSpc>
              <a:buNone/>
            </a:pPr>
            <a:r>
              <a:rPr lang="zh-CN"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r>
              <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Enhanced Customer Understanding</a:t>
            </a:r>
            <a:endParaRPr lang="en-US" alt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nSpc>
                <a:spcPct val="80000"/>
              </a:lnSpc>
            </a:pP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80000"/>
              </a:lnSpc>
              <a:buNone/>
            </a:pPr>
            <a:r>
              <a:rPr lang="zh-CN"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r>
              <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Smarter Inventory Management</a:t>
            </a: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80000"/>
              </a:lnSpc>
              <a:buNone/>
            </a:pP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80000"/>
              </a:lnSpc>
              <a:buNone/>
            </a:pPr>
            <a:r>
              <a:rPr lang="zh-CN"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r>
              <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Improved Customer Engagement</a:t>
            </a: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nSpc>
                <a:spcPct val="80000"/>
              </a:lnSpc>
            </a:pP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80000"/>
              </a:lnSpc>
              <a:buNone/>
            </a:pPr>
            <a:r>
              <a:rPr lang="zh-CN"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r>
              <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Boosted Sales &amp; Revenue</a:t>
            </a: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a:lnSpc>
                <a:spcPct val="80000"/>
              </a:lnSpc>
            </a:pP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80000"/>
              </a:lnSpc>
              <a:buNone/>
            </a:pPr>
            <a:r>
              <a:rPr lang="zh-CN"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a:t>
            </a:r>
            <a:r>
              <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r>
              <a:rPr lang="en-US" altLang="en-US" sz="24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Better Decision-Making</a:t>
            </a: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a:p>
            <a:pPr marL="0" indent="0">
              <a:lnSpc>
                <a:spcPct val="60000"/>
              </a:lnSpc>
              <a:buNone/>
            </a:pPr>
            <a:endParaRPr lang="en-US" altLang="en-US" sz="24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0"/>
          </p:nvPr>
        </p:nvSpPr>
        <p:spPr/>
        <p:txBody>
          <a:bodyPr/>
          <a:p>
            <a:fld id="{48F63A3B-78C7-47BE-AE5E-E10140E04643}"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02840"/>
            <a:ext cx="5715000" cy="1174750"/>
          </a:xfrm>
        </p:spPr>
        <p:txBody>
          <a:bodyPr/>
          <a:lstStyle/>
          <a:p>
            <a:pPr algn="ctr"/>
            <a:r>
              <a:rPr lang="en-US" dirty="0"/>
              <a:t>Thank </a:t>
            </a:r>
            <a:br>
              <a:rPr lang="en-US" dirty="0"/>
            </a:br>
            <a:r>
              <a:rPr lang="en-US" dirty="0"/>
              <a:t>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790" y="810227"/>
            <a:ext cx="6392421" cy="3831221"/>
          </a:xfrm>
        </p:spPr>
        <p:txBody>
          <a:bodyPr anchor="ctr"/>
          <a:lstStyle/>
          <a:p>
            <a:r>
              <a:rPr lang="en-US" dirty="0"/>
              <a:t>Navigating the Shopper’s Trail</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950" y="929250"/>
            <a:ext cx="8543083" cy="809607"/>
          </a:xfrm>
        </p:spPr>
        <p:txBody>
          <a:bodyPr/>
          <a:lstStyle/>
          <a:p>
            <a:r>
              <a:rPr lang="en-US" dirty="0"/>
              <a:t>INTRODUCTION</a:t>
            </a:r>
            <a:endParaRPr lang="en-US" dirty="0"/>
          </a:p>
        </p:txBody>
      </p:sp>
      <p:sp>
        <p:nvSpPr>
          <p:cNvPr id="3" name="Slide Number Placeholder 2"/>
          <p:cNvSpPr>
            <a:spLocks noGrp="1"/>
          </p:cNvSpPr>
          <p:nvPr>
            <p:ph type="sldNum" sz="quarter" idx="10"/>
          </p:nvPr>
        </p:nvSpPr>
        <p:spPr>
          <a:xfrm>
            <a:off x="10438475" y="457199"/>
            <a:ext cx="987552" cy="471489"/>
          </a:xfrm>
        </p:spPr>
        <p:txBody>
          <a:bodyPr/>
          <a:lstStyle/>
          <a:p>
            <a:fld id="{48F63A3B-78C7-47BE-AE5E-E10140E04643}" type="slidenum">
              <a:rPr lang="en-US" smtClean="0"/>
            </a:fld>
            <a:endParaRPr lang="en-US" dirty="0"/>
          </a:p>
        </p:txBody>
      </p:sp>
      <p:sp>
        <p:nvSpPr>
          <p:cNvPr id="13" name="Rectangle 4"/>
          <p:cNvSpPr>
            <a:spLocks noChangeArrowheads="1"/>
          </p:cNvSpPr>
          <p:nvPr/>
        </p:nvSpPr>
        <p:spPr bwMode="auto">
          <a:xfrm>
            <a:off x="511810" y="1738630"/>
            <a:ext cx="8020050" cy="344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lumMod val="95000"/>
                    <a:lumOff val="5000"/>
                  </a:schemeClr>
                </a:solidFill>
                <a:effectLst/>
                <a:latin typeface="Times New Roman" panose="02020603050405020304" charset="0"/>
                <a:cs typeface="Times New Roman" panose="02020603050405020304" charset="0"/>
              </a:rPr>
              <a:t>In the modern retail industry, understanding shopper behavior is crucial for optimizing sales, enhancing customer experiences, and improving business decision-making. </a:t>
            </a:r>
            <a:endParaRPr kumimoji="0" lang="en-US" altLang="en-US" sz="2000" b="0" i="0" u="none" strike="noStrike" cap="none" normalizeH="0" baseline="0" dirty="0">
              <a:ln>
                <a:noFill/>
              </a:ln>
              <a:solidFill>
                <a:schemeClr val="tx1">
                  <a:lumMod val="95000"/>
                  <a:lumOff val="5000"/>
                </a:schemeClr>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lumMod val="95000"/>
                    <a:lumOff val="5000"/>
                  </a:schemeClr>
                </a:solidFill>
                <a:effectLst/>
                <a:latin typeface="Times New Roman" panose="02020603050405020304" charset="0"/>
                <a:cs typeface="Times New Roman" panose="02020603050405020304" charset="0"/>
              </a:rPr>
              <a:t>The Navigating Retailer Shoppers Project focuses on analyzing shopper trends, purchase patterns, and store performance using IBM Cognos Analytics, a powerful business intelligence tool.</a:t>
            </a:r>
            <a:endParaRPr kumimoji="0" lang="en-US" altLang="en-US" sz="2000" b="0" i="0" u="none" strike="noStrike" cap="none" normalizeH="0" baseline="0" dirty="0">
              <a:ln>
                <a:noFill/>
              </a:ln>
              <a:solidFill>
                <a:schemeClr val="tx1">
                  <a:lumMod val="95000"/>
                  <a:lumOff val="5000"/>
                </a:schemeClr>
              </a:solidFill>
              <a:effectLst/>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867" y="1057274"/>
            <a:ext cx="8733160" cy="994164"/>
          </a:xfrm>
        </p:spPr>
        <p:txBody>
          <a:bodyPr/>
          <a:lstStyle/>
          <a:p>
            <a:r>
              <a:rPr lang="en-US" sz="4400" dirty="0"/>
              <a:t>ABSTRACT</a:t>
            </a:r>
            <a:endParaRPr lang="en-US" sz="4400" dirty="0"/>
          </a:p>
        </p:txBody>
      </p:sp>
      <p:sp>
        <p:nvSpPr>
          <p:cNvPr id="3" name="Content Placeholder 2"/>
          <p:cNvSpPr>
            <a:spLocks noGrp="1"/>
          </p:cNvSpPr>
          <p:nvPr>
            <p:ph sz="half" idx="2"/>
          </p:nvPr>
        </p:nvSpPr>
        <p:spPr>
          <a:xfrm>
            <a:off x="3661901" y="2303028"/>
            <a:ext cx="7965460" cy="3497698"/>
          </a:xfrm>
        </p:spPr>
        <p:txBody>
          <a:bodyPr>
            <a:normAutofit fontScale="90000" lnSpcReduction="10000"/>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en-US" sz="2000" b="1" dirty="0">
                <a:ln>
                  <a:noFill/>
                </a:ln>
                <a:solidFill>
                  <a:schemeClr val="tx1"/>
                </a:solidFill>
                <a:effectLst/>
                <a:latin typeface="Times New Roman" panose="02020603050405020304" charset="0"/>
                <a:cs typeface="Times New Roman" panose="02020603050405020304" charset="0"/>
                <a:sym typeface="+mn-ea"/>
              </a:rPr>
              <a:t>Understanding Shopper Behavior </a:t>
            </a:r>
            <a:r>
              <a:rPr lang="en-US" altLang="en-US" sz="2000" dirty="0">
                <a:ln>
                  <a:noFill/>
                </a:ln>
                <a:solidFill>
                  <a:schemeClr val="tx1"/>
                </a:solidFill>
                <a:effectLst/>
                <a:latin typeface="Times New Roman" panose="02020603050405020304" charset="0"/>
                <a:cs typeface="Times New Roman" panose="02020603050405020304" charset="0"/>
                <a:sym typeface="+mn-ea"/>
              </a:rPr>
              <a:t>– This dashboard analyzes customer journeys, tracking purchasing patterns, preferences, and interactions to optimize marketing strategies.</a:t>
            </a:r>
            <a:endParaRPr kumimoji="0" lang="en-US" altLang="en-US"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en-US" sz="2000" b="1" dirty="0">
                <a:ln>
                  <a:noFill/>
                </a:ln>
                <a:solidFill>
                  <a:schemeClr val="tx1"/>
                </a:solidFill>
                <a:effectLst/>
                <a:latin typeface="Times New Roman" panose="02020603050405020304" charset="0"/>
                <a:cs typeface="Times New Roman" panose="02020603050405020304" charset="0"/>
                <a:sym typeface="+mn-ea"/>
              </a:rPr>
              <a:t>Data-Driven Insights</a:t>
            </a:r>
            <a:r>
              <a:rPr lang="en-US" altLang="en-US" sz="2000" dirty="0">
                <a:ln>
                  <a:noFill/>
                </a:ln>
                <a:solidFill>
                  <a:schemeClr val="tx1"/>
                </a:solidFill>
                <a:effectLst/>
                <a:latin typeface="Times New Roman" panose="02020603050405020304" charset="0"/>
                <a:cs typeface="Times New Roman" panose="02020603050405020304" charset="0"/>
                <a:sym typeface="+mn-ea"/>
              </a:rPr>
              <a:t> – By integrating sales, customer demographics, and transaction history, IBM Cognos provides real-time analytics to enhance decision-making.</a:t>
            </a:r>
            <a:endParaRPr kumimoji="0" lang="en-US" altLang="en-US"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altLang="en-US" sz="2000" b="1" dirty="0">
                <a:ln>
                  <a:noFill/>
                </a:ln>
                <a:solidFill>
                  <a:schemeClr val="tx1"/>
                </a:solidFill>
                <a:effectLst/>
                <a:latin typeface="Times New Roman" panose="02020603050405020304" charset="0"/>
                <a:cs typeface="Times New Roman" panose="02020603050405020304" charset="0"/>
                <a:sym typeface="+mn-ea"/>
              </a:rPr>
              <a:t>Visualization &amp; Reporting</a:t>
            </a:r>
            <a:r>
              <a:rPr lang="en-US" altLang="en-US" sz="2000" dirty="0">
                <a:ln>
                  <a:noFill/>
                </a:ln>
                <a:solidFill>
                  <a:schemeClr val="tx1"/>
                </a:solidFill>
                <a:effectLst/>
                <a:latin typeface="Times New Roman" panose="02020603050405020304" charset="0"/>
                <a:cs typeface="Times New Roman" panose="02020603050405020304" charset="0"/>
                <a:sym typeface="+mn-ea"/>
              </a:rPr>
              <a:t> – The dashboard presents key metrics such as sales trends, customer retention, and purchase frequency, enabling businesses to improve customer experience and increase revenue.</a:t>
            </a:r>
            <a:endParaRPr lang="en-US" sz="2000" dirty="0">
              <a:latin typeface="Times New Roman" panose="02020603050405020304" charset="0"/>
              <a:cs typeface="Times New Roman" panose="02020603050405020304" charset="0"/>
            </a:endParaRPr>
          </a:p>
        </p:txBody>
      </p:sp>
      <p:sp>
        <p:nvSpPr>
          <p:cNvPr id="23" name="Slide Number Placeholder 22"/>
          <p:cNvSpPr>
            <a:spLocks noGrp="1"/>
          </p:cNvSpPr>
          <p:nvPr>
            <p:ph type="sldNum" sz="quarter" idx="10"/>
          </p:nvPr>
        </p:nvSpPr>
        <p:spPr>
          <a:xfrm>
            <a:off x="10358437" y="457199"/>
            <a:ext cx="1067589" cy="471489"/>
          </a:xfrm>
        </p:spPr>
        <p:txBody>
          <a:bodyPr/>
          <a:lstStyle/>
          <a:p>
            <a:fld id="{48F63A3B-78C7-47BE-AE5E-E10140E04643}"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80" y="457445"/>
            <a:ext cx="8543083" cy="809607"/>
          </a:xfrm>
        </p:spPr>
        <p:txBody>
          <a:bodyPr/>
          <a:lstStyle/>
          <a:p>
            <a:r>
              <a:rPr lang="en-IN" dirty="0">
                <a:effectLst/>
                <a:latin typeface="Times New Roman" panose="02020603050405020304" charset="0"/>
                <a:cs typeface="Times New Roman" panose="02020603050405020304" charset="0"/>
                <a:sym typeface="+mn-ea"/>
              </a:rPr>
              <a:t>Data and Tools</a:t>
            </a:r>
            <a:endParaRPr lang="en-US" dirty="0"/>
          </a:p>
        </p:txBody>
      </p:sp>
      <p:sp>
        <p:nvSpPr>
          <p:cNvPr id="3" name="Slide Number Placeholder 2"/>
          <p:cNvSpPr>
            <a:spLocks noGrp="1"/>
          </p:cNvSpPr>
          <p:nvPr>
            <p:ph type="sldNum" sz="quarter" idx="10"/>
          </p:nvPr>
        </p:nvSpPr>
        <p:spPr>
          <a:xfrm>
            <a:off x="10438475" y="457199"/>
            <a:ext cx="987552" cy="471489"/>
          </a:xfrm>
        </p:spPr>
        <p:txBody>
          <a:bodyPr/>
          <a:lstStyle/>
          <a:p>
            <a:fld id="{48F63A3B-78C7-47BE-AE5E-E10140E04643}" type="slidenum">
              <a:rPr lang="en-US" smtClean="0"/>
            </a:fld>
            <a:endParaRPr lang="en-US" dirty="0"/>
          </a:p>
        </p:txBody>
      </p:sp>
      <p:sp>
        <p:nvSpPr>
          <p:cNvPr id="13" name="Rectangle 4"/>
          <p:cNvSpPr>
            <a:spLocks noChangeArrowheads="1"/>
          </p:cNvSpPr>
          <p:nvPr/>
        </p:nvSpPr>
        <p:spPr bwMode="auto">
          <a:xfrm>
            <a:off x="511810" y="1907540"/>
            <a:ext cx="8020050" cy="438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br>
              <a:rPr lang="en-IN" dirty="0">
                <a:latin typeface="Times New Roman" panose="02020603050405020304" charset="0"/>
                <a:cs typeface="Times New Roman" panose="02020603050405020304" charset="0"/>
                <a:sym typeface="+mn-ea"/>
              </a:rPr>
            </a:br>
            <a:endParaRPr lang="en-IN" dirty="0">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 Box 4"/>
          <p:cNvSpPr txBox="1"/>
          <p:nvPr/>
        </p:nvSpPr>
        <p:spPr>
          <a:xfrm>
            <a:off x="273685" y="1405255"/>
            <a:ext cx="8998585" cy="5121910"/>
          </a:xfrm>
          <a:prstGeom prst="rect">
            <a:avLst/>
          </a:prstGeom>
          <a:noFill/>
        </p:spPr>
        <p:txBody>
          <a:bodyPr wrap="square" rtlCol="0">
            <a:noAutofit/>
          </a:bodyPr>
          <a:p>
            <a:r>
              <a:rPr lang="en-US" altLang="en-US" sz="2300" b="1">
                <a:ln>
                  <a:noFill/>
                </a:ln>
                <a:latin typeface="Times New Roman" panose="02020603050405020304" charset="0"/>
                <a:cs typeface="Times New Roman" panose="02020603050405020304" charset="0"/>
              </a:rPr>
              <a:t>Data</a:t>
            </a:r>
            <a:endParaRPr lang="en-US" altLang="en-US" sz="2300" b="1">
              <a:ln>
                <a:noFill/>
              </a:ln>
              <a:latin typeface="Times New Roman" panose="02020603050405020304" charset="0"/>
              <a:cs typeface="Times New Roman" panose="02020603050405020304" charset="0"/>
            </a:endParaRPr>
          </a:p>
          <a:p>
            <a:endParaRPr lang="en-US" altLang="en-US">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r>
              <a:rPr lang="en-US" altLang="en-US" sz="2200">
                <a:ln>
                  <a:noFill/>
                </a:ln>
                <a:solidFill>
                  <a:schemeClr val="tx1"/>
                </a:solidFill>
                <a:latin typeface="Times New Roman" panose="02020603050405020304" charset="0"/>
                <a:cs typeface="Times New Roman" panose="02020603050405020304" charset="0"/>
              </a:rPr>
              <a:t>          Data Sources Identified</a:t>
            </a: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r>
              <a:rPr lang="en-US" altLang="en-US" sz="2200">
                <a:ln>
                  <a:noFill/>
                </a:ln>
                <a:solidFill>
                  <a:schemeClr val="tx1"/>
                </a:solidFill>
                <a:latin typeface="Times New Roman" panose="02020603050405020304" charset="0"/>
                <a:cs typeface="Times New Roman" panose="02020603050405020304" charset="0"/>
              </a:rPr>
              <a:t>          Sales Transaction Data</a:t>
            </a: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r>
              <a:rPr lang="en-US" altLang="en-US" sz="2200">
                <a:ln>
                  <a:noFill/>
                </a:ln>
                <a:solidFill>
                  <a:schemeClr val="tx1"/>
                </a:solidFill>
                <a:latin typeface="Times New Roman" panose="02020603050405020304" charset="0"/>
                <a:cs typeface="Times New Roman" panose="02020603050405020304" charset="0"/>
              </a:rPr>
              <a:t>          Customer Demographics &amp; Loyalty Data</a:t>
            </a: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r>
              <a:rPr lang="en-US" altLang="en-US" sz="2200">
                <a:ln>
                  <a:noFill/>
                </a:ln>
                <a:solidFill>
                  <a:schemeClr val="tx1"/>
                </a:solidFill>
                <a:latin typeface="Times New Roman" panose="02020603050405020304" charset="0"/>
                <a:cs typeface="Times New Roman" panose="02020603050405020304" charset="0"/>
              </a:rPr>
              <a:t>           Inventory &amp; Stock Levels</a:t>
            </a:r>
            <a:endParaRPr lang="en-US" altLang="en-US" sz="2200">
              <a:ln>
                <a:noFill/>
              </a:ln>
              <a:solidFill>
                <a:schemeClr val="tx1"/>
              </a:solidFill>
              <a:latin typeface="Times New Roman" panose="02020603050405020304" charset="0"/>
              <a:cs typeface="Times New Roman" panose="02020603050405020304" charset="0"/>
            </a:endParaRPr>
          </a:p>
          <a:p>
            <a:pPr indent="0">
              <a:lnSpc>
                <a:spcPct val="70000"/>
              </a:lnSpc>
              <a:buFont typeface="Wingdings" panose="05000000000000000000" charset="0"/>
              <a:buNone/>
            </a:pP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r>
              <a:rPr lang="en-US" altLang="en-US" sz="2200">
                <a:ln>
                  <a:noFill/>
                </a:ln>
                <a:solidFill>
                  <a:schemeClr val="tx1"/>
                </a:solidFill>
                <a:latin typeface="Times New Roman" panose="02020603050405020304" charset="0"/>
                <a:cs typeface="Times New Roman" panose="02020603050405020304" charset="0"/>
              </a:rPr>
              <a:t>           Promotional &amp; Discount Data</a:t>
            </a: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endParaRPr lang="en-US" altLang="en-US" sz="2200">
              <a:ln>
                <a:noFill/>
              </a:ln>
              <a:solidFill>
                <a:schemeClr val="tx1"/>
              </a:solidFill>
              <a:latin typeface="Times New Roman" panose="02020603050405020304" charset="0"/>
              <a:cs typeface="Times New Roman" panose="02020603050405020304" charset="0"/>
            </a:endParaRPr>
          </a:p>
          <a:p>
            <a:pPr marL="342900" indent="-342900">
              <a:lnSpc>
                <a:spcPct val="70000"/>
              </a:lnSpc>
              <a:buFont typeface="Wingdings" panose="05000000000000000000" charset="0"/>
              <a:buChar char="q"/>
            </a:pPr>
            <a:r>
              <a:rPr lang="en-US" altLang="en-US" sz="2200">
                <a:ln>
                  <a:noFill/>
                </a:ln>
                <a:solidFill>
                  <a:schemeClr val="tx1"/>
                </a:solidFill>
                <a:latin typeface="Times New Roman" panose="02020603050405020304" charset="0"/>
                <a:cs typeface="Times New Roman" panose="02020603050405020304" charset="0"/>
              </a:rPr>
              <a:t>           Peak Shopping Hours </a:t>
            </a:r>
            <a:endParaRPr lang="en-US" altLang="en-US" sz="2200">
              <a:ln>
                <a:noFill/>
              </a:ln>
              <a:solidFill>
                <a:schemeClr val="tx1"/>
              </a:solidFill>
              <a:latin typeface="Times New Roman" panose="02020603050405020304" charset="0"/>
              <a:cs typeface="Times New Roman" panose="02020603050405020304" charset="0"/>
            </a:endParaRPr>
          </a:p>
          <a:p>
            <a:pPr marL="285750" indent="-285750">
              <a:lnSpc>
                <a:spcPct val="70000"/>
              </a:lnSpc>
              <a:buFont typeface="Arial" panose="020B0604020202020204" pitchFamily="34" charset="0"/>
              <a:buChar char="•"/>
            </a:pPr>
            <a:endParaRPr lang="en-US" altLang="en-US" sz="2200">
              <a:ln>
                <a:noFill/>
              </a:ln>
              <a:solidFill>
                <a:schemeClr val="tx1"/>
              </a:solidFill>
              <a:latin typeface="Times New Roman" panose="02020603050405020304" charset="0"/>
              <a:cs typeface="Times New Roman" panose="02020603050405020304" charset="0"/>
            </a:endParaRPr>
          </a:p>
          <a:p>
            <a:endParaRPr lang="en-US" altLang="en-US">
              <a:ln>
                <a:noFill/>
              </a:ln>
              <a:solidFill>
                <a:schemeClr val="tx1"/>
              </a:solidFill>
              <a:latin typeface="Times New Roman" panose="02020603050405020304" charset="0"/>
              <a:cs typeface="Times New Roman" panose="02020603050405020304" charset="0"/>
            </a:endParaRPr>
          </a:p>
          <a:p>
            <a:r>
              <a:rPr lang="en-US" altLang="en-US" sz="2300" b="1">
                <a:ln>
                  <a:noFill/>
                </a:ln>
                <a:solidFill>
                  <a:schemeClr val="tx1"/>
                </a:solidFill>
                <a:latin typeface="Times New Roman" panose="02020603050405020304" charset="0"/>
                <a:cs typeface="Times New Roman" panose="02020603050405020304" charset="0"/>
              </a:rPr>
              <a:t>Tools and Technologies Selected</a:t>
            </a:r>
            <a:endParaRPr lang="en-US" altLang="en-US" sz="2300" b="1">
              <a:ln>
                <a:noFill/>
              </a:ln>
              <a:solidFill>
                <a:schemeClr val="tx1"/>
              </a:solidFill>
              <a:latin typeface="Times New Roman" panose="02020603050405020304" charset="0"/>
              <a:cs typeface="Times New Roman" panose="02020603050405020304" charset="0"/>
            </a:endParaRPr>
          </a:p>
          <a:p>
            <a:endParaRPr lang="en-US" altLang="en-US">
              <a:ln>
                <a:noFill/>
              </a:ln>
              <a:solidFill>
                <a:schemeClr val="tx1"/>
              </a:solidFill>
              <a:latin typeface="Times New Roman" panose="02020603050405020304" charset="0"/>
              <a:cs typeface="Times New Roman" panose="02020603050405020304" charset="0"/>
            </a:endParaRPr>
          </a:p>
          <a:p>
            <a:pPr marL="285750" indent="-285750">
              <a:buFont typeface="Wingdings" panose="05000000000000000000" charset="0"/>
              <a:buChar char="q"/>
            </a:pPr>
            <a:r>
              <a:rPr lang="en-US" altLang="en-US">
                <a:ln>
                  <a:noFill/>
                </a:ln>
                <a:solidFill>
                  <a:schemeClr val="tx1"/>
                </a:solidFill>
                <a:latin typeface="Times New Roman" panose="02020603050405020304" charset="0"/>
                <a:cs typeface="Times New Roman" panose="02020603050405020304" charset="0"/>
              </a:rPr>
              <a:t>               IBM Cognos Analytics as the</a:t>
            </a:r>
            <a:r>
              <a:rPr lang="en-US" altLang="en-US">
                <a:ln>
                  <a:noFill/>
                </a:ln>
                <a:solidFill>
                  <a:schemeClr val="tx1"/>
                </a:solidFill>
                <a:latin typeface="Times New Roman" panose="02020603050405020304" charset="0"/>
                <a:cs typeface="Times New Roman" panose="02020603050405020304" charset="0"/>
              </a:rPr>
              <a:t> </a:t>
            </a:r>
            <a:r>
              <a:rPr lang="en-US" altLang="en-US">
                <a:ln>
                  <a:noFill/>
                </a:ln>
                <a:solidFill>
                  <a:schemeClr val="tx1"/>
                </a:solidFill>
                <a:latin typeface="Times New Roman" panose="02020603050405020304" charset="0"/>
                <a:cs typeface="Times New Roman" panose="02020603050405020304" charset="0"/>
              </a:rPr>
              <a:t>core</a:t>
            </a:r>
            <a:r>
              <a:rPr lang="en-US" altLang="en-US">
                <a:ln>
                  <a:noFill/>
                </a:ln>
                <a:solidFill>
                  <a:schemeClr val="tx1"/>
                </a:solidFill>
                <a:latin typeface="Times New Roman" panose="02020603050405020304" charset="0"/>
                <a:cs typeface="Times New Roman" panose="02020603050405020304" charset="0"/>
              </a:rPr>
              <a:t> </a:t>
            </a:r>
            <a:r>
              <a:rPr lang="en-US" altLang="en-US">
                <a:ln>
                  <a:noFill/>
                </a:ln>
                <a:solidFill>
                  <a:schemeClr val="tx1"/>
                </a:solidFill>
                <a:latin typeface="Times New Roman" panose="02020603050405020304" charset="0"/>
                <a:cs typeface="Times New Roman" panose="02020603050405020304" charset="0"/>
              </a:rPr>
              <a:t>platform</a:t>
            </a:r>
            <a:endParaRPr lang="en-US" altLang="en-US">
              <a:ln>
                <a:noFill/>
              </a:ln>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20346" y="310393"/>
            <a:ext cx="9879437" cy="1080156"/>
          </a:xfrm>
        </p:spPr>
        <p:txBody>
          <a:bodyPr/>
          <a:lstStyle/>
          <a:p>
            <a:r>
              <a:rPr lang="en-IN" dirty="0"/>
              <a:t>Proposed Architecture </a:t>
            </a:r>
            <a:endParaRPr lang="en-US" dirty="0"/>
          </a:p>
        </p:txBody>
      </p:sp>
      <p:sp>
        <p:nvSpPr>
          <p:cNvPr id="2" name="Slide Number Placeholder 1"/>
          <p:cNvSpPr>
            <a:spLocks noGrp="1"/>
          </p:cNvSpPr>
          <p:nvPr>
            <p:ph type="sldNum" sz="quarter" idx="10"/>
          </p:nvPr>
        </p:nvSpPr>
        <p:spPr>
          <a:xfrm>
            <a:off x="10358437" y="457199"/>
            <a:ext cx="1067589" cy="471489"/>
          </a:xfrm>
        </p:spPr>
        <p:txBody>
          <a:bodyPr/>
          <a:lstStyle/>
          <a:p>
            <a:fld id="{48F63A3B-78C7-47BE-AE5E-E10140E04643}" type="slidenum">
              <a:rPr lang="en-US" smtClean="0"/>
            </a:fld>
            <a:endParaRPr lang="en-US" dirty="0"/>
          </a:p>
        </p:txBody>
      </p:sp>
      <p:pic>
        <p:nvPicPr>
          <p:cNvPr id="9" name="Picture 8"/>
          <p:cNvPicPr>
            <a:picLocks noChangeAspect="1"/>
          </p:cNvPicPr>
          <p:nvPr/>
        </p:nvPicPr>
        <p:blipFill>
          <a:blip r:embed="rId1"/>
          <a:stretch>
            <a:fillRect/>
          </a:stretch>
        </p:blipFill>
        <p:spPr>
          <a:xfrm>
            <a:off x="3395924" y="1908002"/>
            <a:ext cx="5437683" cy="42195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0358437" y="457199"/>
            <a:ext cx="1067589" cy="471489"/>
          </a:xfrm>
        </p:spPr>
        <p:txBody>
          <a:bodyPr/>
          <a:lstStyle/>
          <a:p>
            <a:fld id="{48F63A3B-78C7-47BE-AE5E-E10140E04643}" type="slidenum">
              <a:rPr lang="en-US" smtClean="0"/>
            </a:fld>
            <a:endParaRPr lang="en-US" dirty="0"/>
          </a:p>
        </p:txBody>
      </p:sp>
      <p:sp>
        <p:nvSpPr>
          <p:cNvPr id="6" name="Text Box 5"/>
          <p:cNvSpPr txBox="1"/>
          <p:nvPr/>
        </p:nvSpPr>
        <p:spPr>
          <a:xfrm>
            <a:off x="1397635" y="929005"/>
            <a:ext cx="9706610" cy="5495290"/>
          </a:xfrm>
          <a:prstGeom prst="rect">
            <a:avLst/>
          </a:prstGeom>
          <a:noFill/>
        </p:spPr>
        <p:txBody>
          <a:bodyPr wrap="square" rtlCol="0">
            <a:spAutoFit/>
          </a:bodyPr>
          <a:p>
            <a:pPr algn="just"/>
            <a:endParaRPr lang="en-US" altLang="en-US"/>
          </a:p>
          <a:p>
            <a:pPr algn="just"/>
            <a:endParaRPr lang="en-US" altLang="en-US"/>
          </a:p>
          <a:p>
            <a:pPr algn="just"/>
            <a:r>
              <a:rPr lang="en-US" altLang="en-US" sz="2200" b="1">
                <a:latin typeface="Times New Roman" panose="02020603050405020304" charset="0"/>
                <a:cs typeface="Times New Roman" panose="02020603050405020304" charset="0"/>
              </a:rPr>
              <a:t>Key Performance Indicators (KPIs):</a:t>
            </a:r>
            <a:endParaRPr lang="en-US" altLang="en-US" sz="2200" b="1">
              <a:latin typeface="Times New Roman" panose="02020603050405020304" charset="0"/>
              <a:cs typeface="Times New Roman" panose="02020603050405020304" charset="0"/>
            </a:endParaRPr>
          </a:p>
          <a:p>
            <a:pPr algn="just"/>
            <a:endParaRPr lang="en-US" altLang="en-US"/>
          </a:p>
          <a:p>
            <a:pPr marL="285750" indent="-285750" algn="just">
              <a:lnSpc>
                <a:spcPct val="60000"/>
              </a:lnSpc>
              <a:buFont typeface="Arial" panose="020B0604020202020204" pitchFamily="34" charset="0"/>
              <a:buChar char="•"/>
            </a:pPr>
            <a:r>
              <a:rPr lang="en-US" altLang="en-US" sz="2000">
                <a:latin typeface="Times New Roman" panose="02020603050405020304" charset="0"/>
                <a:cs typeface="Times New Roman" panose="02020603050405020304" charset="0"/>
              </a:rPr>
              <a:t>Total Sales &amp; Revenue</a:t>
            </a: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r>
              <a:rPr lang="en-US" altLang="en-US" sz="2000">
                <a:latin typeface="Times New Roman" panose="02020603050405020304" charset="0"/>
                <a:cs typeface="Times New Roman" panose="02020603050405020304" charset="0"/>
              </a:rPr>
              <a:t>Peak Shopping Hours</a:t>
            </a: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r>
              <a:rPr lang="en-US" altLang="en-US" sz="2000">
                <a:latin typeface="Times New Roman" panose="02020603050405020304" charset="0"/>
                <a:cs typeface="Times New Roman" panose="02020603050405020304" charset="0"/>
              </a:rPr>
              <a:t>Best-Selling Products</a:t>
            </a: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r>
              <a:rPr lang="en-US" altLang="en-US" sz="2000">
                <a:latin typeface="Times New Roman" panose="02020603050405020304" charset="0"/>
                <a:cs typeface="Times New Roman" panose="02020603050405020304" charset="0"/>
              </a:rPr>
              <a:t>Customer Retention &amp; Loyalty Metrics</a:t>
            </a: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285750" indent="-285750" algn="just">
              <a:lnSpc>
                <a:spcPct val="60000"/>
              </a:lnSpc>
              <a:buFont typeface="Arial" panose="020B0604020202020204" pitchFamily="34" charset="0"/>
              <a:buChar char="•"/>
            </a:pPr>
            <a:r>
              <a:rPr lang="en-US" altLang="en-US" sz="2000">
                <a:latin typeface="Times New Roman" panose="02020603050405020304" charset="0"/>
                <a:cs typeface="Times New Roman" panose="02020603050405020304" charset="0"/>
              </a:rPr>
              <a:t>Inventory Turnover Rate</a:t>
            </a:r>
            <a:endParaRPr lang="en-US" altLang="en-US" sz="2000">
              <a:latin typeface="Times New Roman" panose="02020603050405020304" charset="0"/>
              <a:cs typeface="Times New Roman" panose="02020603050405020304" charset="0"/>
            </a:endParaRPr>
          </a:p>
          <a:p>
            <a:pPr algn="just">
              <a:lnSpc>
                <a:spcPct val="60000"/>
              </a:lnSpc>
            </a:pPr>
            <a:endParaRPr lang="en-US" altLang="en-US" sz="2200"/>
          </a:p>
          <a:p>
            <a:pPr algn="just"/>
            <a:endParaRPr lang="en-US" altLang="en-US"/>
          </a:p>
          <a:p>
            <a:pPr algn="just"/>
            <a:r>
              <a:rPr lang="en-US" altLang="en-US" sz="2000" b="1">
                <a:latin typeface="Times New Roman" panose="02020603050405020304" charset="0"/>
                <a:cs typeface="Times New Roman" panose="02020603050405020304" charset="0"/>
              </a:rPr>
              <a:t>Types of Visualizations Planned:</a:t>
            </a:r>
            <a:endParaRPr lang="en-US" altLang="en-US" sz="2000" b="1">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altLang="en-US"/>
          </a:p>
          <a:p>
            <a:pPr marL="342900" indent="-342900" algn="just">
              <a:lnSpc>
                <a:spcPct val="70000"/>
              </a:lnSpc>
              <a:buFont typeface="Arial" panose="020B0604020202020204" pitchFamily="34" charset="0"/>
              <a:buChar char="•"/>
            </a:pPr>
            <a:r>
              <a:rPr lang="en-US" altLang="en-US" sz="2000">
                <a:latin typeface="Times New Roman" panose="02020603050405020304" charset="0"/>
                <a:cs typeface="Times New Roman" panose="02020603050405020304" charset="0"/>
              </a:rPr>
              <a:t>Trend Line Charts for tracking sales patterns over time</a:t>
            </a:r>
            <a:endParaRPr lang="en-US" altLang="en-US" sz="2000">
              <a:latin typeface="Times New Roman" panose="02020603050405020304" charset="0"/>
              <a:cs typeface="Times New Roman" panose="02020603050405020304" charset="0"/>
            </a:endParaRPr>
          </a:p>
          <a:p>
            <a:pPr marL="342900" indent="-342900" algn="just">
              <a:lnSpc>
                <a:spcPct val="7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342900" indent="-342900" algn="just">
              <a:lnSpc>
                <a:spcPct val="70000"/>
              </a:lnSpc>
              <a:buFont typeface="Arial" panose="020B0604020202020204" pitchFamily="34" charset="0"/>
              <a:buChar char="•"/>
            </a:pPr>
            <a:r>
              <a:rPr lang="en-US" altLang="en-US" sz="2000">
                <a:latin typeface="Times New Roman" panose="02020603050405020304" charset="0"/>
                <a:cs typeface="Times New Roman" panose="02020603050405020304" charset="0"/>
              </a:rPr>
              <a:t>Bar/Column Charts for comparing product performance</a:t>
            </a:r>
            <a:endParaRPr lang="en-US" altLang="en-US" sz="2000">
              <a:latin typeface="Times New Roman" panose="02020603050405020304" charset="0"/>
              <a:cs typeface="Times New Roman" panose="02020603050405020304" charset="0"/>
            </a:endParaRPr>
          </a:p>
          <a:p>
            <a:pPr marL="342900" indent="-342900" algn="just">
              <a:lnSpc>
                <a:spcPct val="7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342900" indent="-342900" algn="just">
              <a:lnSpc>
                <a:spcPct val="70000"/>
              </a:lnSpc>
              <a:buFont typeface="Arial" panose="020B0604020202020204" pitchFamily="34" charset="0"/>
              <a:buChar char="•"/>
            </a:pPr>
            <a:r>
              <a:rPr lang="en-US" altLang="en-US" sz="2000">
                <a:latin typeface="Times New Roman" panose="02020603050405020304" charset="0"/>
                <a:cs typeface="Times New Roman" panose="02020603050405020304" charset="0"/>
              </a:rPr>
              <a:t>Gauge Charts for monitoring real-time key metrics</a:t>
            </a:r>
            <a:endParaRPr lang="en-US" altLang="en-US" sz="2000">
              <a:latin typeface="Times New Roman" panose="02020603050405020304" charset="0"/>
              <a:cs typeface="Times New Roman" panose="02020603050405020304" charset="0"/>
            </a:endParaRPr>
          </a:p>
          <a:p>
            <a:pPr marL="342900" indent="-342900" algn="just">
              <a:lnSpc>
                <a:spcPct val="70000"/>
              </a:lnSpc>
              <a:buFont typeface="Arial" panose="020B0604020202020204" pitchFamily="34" charset="0"/>
              <a:buChar char="•"/>
            </a:pPr>
            <a:endParaRPr lang="en-US" altLang="en-US" sz="2000">
              <a:latin typeface="Times New Roman" panose="02020603050405020304" charset="0"/>
              <a:cs typeface="Times New Roman" panose="02020603050405020304" charset="0"/>
            </a:endParaRPr>
          </a:p>
          <a:p>
            <a:pPr marL="342900" indent="-342900" algn="just">
              <a:lnSpc>
                <a:spcPct val="70000"/>
              </a:lnSpc>
              <a:buFont typeface="Arial" panose="020B0604020202020204" pitchFamily="34" charset="0"/>
              <a:buChar char="•"/>
            </a:pPr>
            <a:r>
              <a:rPr lang="en-US" altLang="en-US" sz="2000">
                <a:latin typeface="Times New Roman" panose="02020603050405020304" charset="0"/>
                <a:cs typeface="Times New Roman" panose="02020603050405020304" charset="0"/>
              </a:rPr>
              <a:t>Interactive Dashboards with drill-down capabilities for</a:t>
            </a:r>
            <a:r>
              <a:rPr lang="en-US" altLang="en-US"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deeper</a:t>
            </a:r>
            <a:r>
              <a:rPr lang="en-US" altLang="en-US" sz="2000">
                <a:latin typeface="Times New Roman" panose="02020603050405020304" charset="0"/>
                <a:cs typeface="Times New Roman" panose="02020603050405020304" charset="0"/>
              </a:rPr>
              <a:t> </a:t>
            </a:r>
            <a:r>
              <a:rPr lang="en-US" altLang="en-US" sz="2000">
                <a:latin typeface="Times New Roman" panose="02020603050405020304" charset="0"/>
                <a:cs typeface="Times New Roman" panose="02020603050405020304" charset="0"/>
              </a:rPr>
              <a:t>insights</a:t>
            </a:r>
            <a:endParaRPr lang="en-US" altLang="en-US" sz="2000">
              <a:latin typeface="Times New Roman" panose="02020603050405020304" charset="0"/>
              <a:cs typeface="Times New Roman" panose="02020603050405020304" charset="0"/>
            </a:endParaRPr>
          </a:p>
        </p:txBody>
      </p:sp>
      <p:sp>
        <p:nvSpPr>
          <p:cNvPr id="7" name="Title 6"/>
          <p:cNvSpPr/>
          <p:nvPr>
            <p:ph type="title"/>
          </p:nvPr>
        </p:nvSpPr>
        <p:spPr>
          <a:xfrm>
            <a:off x="2013478" y="308798"/>
            <a:ext cx="9879437" cy="980844"/>
          </a:xfrm>
        </p:spPr>
        <p:txBody>
          <a:bodyPr/>
          <a:p>
            <a:r>
              <a:rPr lang="en-US" altLang="en-US">
                <a:sym typeface="+mn-ea"/>
              </a:rPr>
              <a:t>Dashboard Design Plan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3377" y="738231"/>
            <a:ext cx="7885050" cy="1057013"/>
          </a:xfrm>
        </p:spPr>
        <p:txBody>
          <a:bodyPr/>
          <a:lstStyle/>
          <a:p>
            <a:r>
              <a:rPr lang="en-IN" dirty="0"/>
              <a:t>Existing </a:t>
            </a:r>
            <a:r>
              <a:rPr lang="en-US" altLang="en-IN" dirty="0"/>
              <a:t>system</a:t>
            </a:r>
            <a:endParaRPr lang="en-US" altLang="en-IN" dirty="0"/>
          </a:p>
        </p:txBody>
      </p:sp>
      <p:sp>
        <p:nvSpPr>
          <p:cNvPr id="3" name="Slide Number Placeholder 2"/>
          <p:cNvSpPr>
            <a:spLocks noGrp="1"/>
          </p:cNvSpPr>
          <p:nvPr>
            <p:ph type="sldNum" sz="quarter" idx="10"/>
          </p:nvPr>
        </p:nvSpPr>
        <p:spPr>
          <a:xfrm>
            <a:off x="10438475" y="457199"/>
            <a:ext cx="987552" cy="471489"/>
          </a:xfrm>
        </p:spPr>
        <p:txBody>
          <a:bodyPr/>
          <a:lstStyle/>
          <a:p>
            <a:fld id="{48F63A3B-78C7-47BE-AE5E-E10140E04643}" type="slidenum">
              <a:rPr lang="en-US" smtClean="0"/>
            </a:fld>
            <a:endParaRPr lang="en-US" dirty="0"/>
          </a:p>
        </p:txBody>
      </p:sp>
      <p:sp>
        <p:nvSpPr>
          <p:cNvPr id="4" name="Content Placeholder 3"/>
          <p:cNvSpPr>
            <a:spLocks noGrp="1"/>
          </p:cNvSpPr>
          <p:nvPr>
            <p:ph idx="11"/>
          </p:nvPr>
        </p:nvSpPr>
        <p:spPr>
          <a:xfrm>
            <a:off x="4364808" y="3731127"/>
            <a:ext cx="7043618" cy="1912690"/>
          </a:xfrm>
        </p:spPr>
        <p:txBody>
          <a:bodyPr/>
          <a:lstStyle/>
          <a:p>
            <a:pPr marL="342900" indent="-342900" algn="just">
              <a:buFont typeface="Wingdings" panose="05000000000000000000" pitchFamily="2" charset="2"/>
              <a:buChar char="ü"/>
            </a:pPr>
            <a:r>
              <a:rPr lang="en-US" altLang="en-US" dirty="0">
                <a:solidFill>
                  <a:schemeClr val="tx1">
                    <a:lumMod val="95000"/>
                    <a:lumOff val="5000"/>
                  </a:schemeClr>
                </a:solidFill>
                <a:latin typeface="Times New Roman" panose="02020603050405020304" charset="0"/>
                <a:cs typeface="Times New Roman" panose="02020603050405020304" charset="0"/>
              </a:rPr>
              <a:t> Manual Observations &amp; POS Data Analysis</a:t>
            </a:r>
            <a:endParaRPr lang="en-US" altLang="en-US" dirty="0">
              <a:solidFill>
                <a:schemeClr val="tx1">
                  <a:lumMod val="95000"/>
                  <a:lumOff val="5000"/>
                </a:schemeClr>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ü"/>
            </a:pPr>
            <a:r>
              <a:rPr lang="en-US" altLang="en-US" dirty="0">
                <a:solidFill>
                  <a:schemeClr val="tx1">
                    <a:lumMod val="95000"/>
                    <a:lumOff val="5000"/>
                  </a:schemeClr>
                </a:solidFill>
                <a:latin typeface="Times New Roman" panose="02020603050405020304" charset="0"/>
                <a:cs typeface="Times New Roman" panose="02020603050405020304" charset="0"/>
              </a:rPr>
              <a:t> Lack of Real-Time Insights</a:t>
            </a:r>
            <a:endParaRPr lang="en-US" altLang="en-US" dirty="0">
              <a:solidFill>
                <a:schemeClr val="tx1">
                  <a:lumMod val="95000"/>
                  <a:lumOff val="5000"/>
                </a:schemeClr>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ü"/>
            </a:pPr>
            <a:r>
              <a:rPr lang="en-US" altLang="en-US" dirty="0">
                <a:solidFill>
                  <a:schemeClr val="tx1">
                    <a:lumMod val="95000"/>
                    <a:lumOff val="5000"/>
                  </a:schemeClr>
                </a:solidFill>
                <a:latin typeface="Times New Roman" panose="02020603050405020304" charset="0"/>
                <a:cs typeface="Times New Roman" panose="02020603050405020304" charset="0"/>
              </a:rPr>
              <a:t> Limited Customer Personalization</a:t>
            </a:r>
            <a:endParaRPr lang="en-US" altLang="en-US" dirty="0">
              <a:solidFill>
                <a:schemeClr val="tx1">
                  <a:lumMod val="95000"/>
                  <a:lumOff val="5000"/>
                </a:schemeClr>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ü"/>
            </a:pPr>
            <a:r>
              <a:rPr lang="en-US" altLang="en-US" dirty="0">
                <a:solidFill>
                  <a:schemeClr val="tx1">
                    <a:lumMod val="95000"/>
                    <a:lumOff val="5000"/>
                  </a:schemeClr>
                </a:solidFill>
                <a:latin typeface="Times New Roman" panose="02020603050405020304" charset="0"/>
                <a:cs typeface="Times New Roman" panose="02020603050405020304" charset="0"/>
              </a:rPr>
              <a:t> Inefficient Decision-Making</a:t>
            </a:r>
            <a:endParaRPr lang="en-US" altLang="en-US" dirty="0">
              <a:solidFill>
                <a:schemeClr val="tx1">
                  <a:lumMod val="95000"/>
                  <a:lumOff val="5000"/>
                </a:schemeClr>
              </a:solidFill>
              <a:latin typeface="Times New Roman" panose="02020603050405020304" charset="0"/>
              <a:cs typeface="Times New Roman" panose="02020603050405020304" charset="0"/>
            </a:endParaRPr>
          </a:p>
          <a:p>
            <a:pPr marL="342900" indent="-342900" algn="just">
              <a:buFont typeface="Wingdings" panose="05000000000000000000" pitchFamily="2" charset="2"/>
              <a:buChar char="ü"/>
            </a:pPr>
            <a:r>
              <a:rPr lang="en-US" altLang="en-US" dirty="0">
                <a:solidFill>
                  <a:schemeClr val="tx1">
                    <a:lumMod val="95000"/>
                    <a:lumOff val="5000"/>
                  </a:schemeClr>
                </a:solidFill>
                <a:latin typeface="Times New Roman" panose="02020603050405020304" charset="0"/>
                <a:cs typeface="Times New Roman" panose="02020603050405020304" charset="0"/>
              </a:rPr>
              <a:t> Fragmented Data Sources</a:t>
            </a:r>
            <a:endParaRPr lang="en-US" altLang="en-US" dirty="0">
              <a:solidFill>
                <a:schemeClr val="tx1">
                  <a:lumMod val="95000"/>
                  <a:lumOff val="5000"/>
                </a:schemeClr>
              </a:solidFill>
              <a:latin typeface="Times New Roman" panose="02020603050405020304" charset="0"/>
              <a:cs typeface="Times New Roman" panose="02020603050405020304" charset="0"/>
            </a:endParaRPr>
          </a:p>
        </p:txBody>
      </p:sp>
      <p:sp>
        <p:nvSpPr>
          <p:cNvPr id="5" name="Text Box 4"/>
          <p:cNvSpPr txBox="1"/>
          <p:nvPr/>
        </p:nvSpPr>
        <p:spPr>
          <a:xfrm>
            <a:off x="3791585" y="1876425"/>
            <a:ext cx="7616825" cy="1630045"/>
          </a:xfrm>
          <a:prstGeom prst="rect">
            <a:avLst/>
          </a:prstGeom>
          <a:noFill/>
        </p:spPr>
        <p:txBody>
          <a:bodyPr wrap="square" rtlCol="0">
            <a:spAutoFit/>
          </a:bodyPr>
          <a:p>
            <a:pPr algn="just"/>
            <a:r>
              <a:rPr lang="en-US" altLang="en-US" sz="2000">
                <a:solidFill>
                  <a:schemeClr val="tx1">
                    <a:lumMod val="95000"/>
                    <a:lumOff val="5000"/>
                  </a:schemeClr>
                </a:solidFill>
                <a:latin typeface="Times New Roman" panose="02020603050405020304" charset="0"/>
                <a:cs typeface="Times New Roman" panose="02020603050405020304" charset="0"/>
              </a:rPr>
              <a:t>In traditional retail environments, decision-making relies on manual observations, POS (Point of Sale) data analysis, and historical sales reports. Retailers often face challenges in identifying peak shopping hours, understanding customer behavior, and optimizing product placements.</a:t>
            </a:r>
            <a:endParaRPr lang="en-US" altLang="en-US" sz="2000">
              <a:solidFill>
                <a:schemeClr val="tx1">
                  <a:lumMod val="95000"/>
                  <a:lumOff val="5000"/>
                </a:schemeClr>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199"/>
            <a:ext cx="10511627" cy="1012785"/>
          </a:xfrm>
        </p:spPr>
        <p:txBody>
          <a:bodyPr/>
          <a:lstStyle/>
          <a:p>
            <a:r>
              <a:rPr lang="en-US" dirty="0"/>
              <a:t>SAMPLE DATASET</a:t>
            </a:r>
            <a:endParaRPr lang="en-US" dirty="0"/>
          </a:p>
        </p:txBody>
      </p:sp>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fld>
            <a:endParaRPr lang="en-US" dirty="0"/>
          </a:p>
        </p:txBody>
      </p:sp>
      <p:pic>
        <p:nvPicPr>
          <p:cNvPr id="8" name="Picture 7"/>
          <p:cNvPicPr>
            <a:picLocks noChangeAspect="1"/>
          </p:cNvPicPr>
          <p:nvPr/>
        </p:nvPicPr>
        <p:blipFill>
          <a:blip r:embed="rId1"/>
          <a:srcRect l="4121" t="11059"/>
          <a:stretch>
            <a:fillRect/>
          </a:stretch>
        </p:blipFill>
        <p:spPr>
          <a:xfrm>
            <a:off x="914638" y="2003977"/>
            <a:ext cx="10149199" cy="3932155"/>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datastoreItem>
</file>

<file path=customXml/itemProps2.xml><?xml version="1.0" encoding="utf-8"?>
<ds:datastoreItem xmlns:ds="http://schemas.openxmlformats.org/officeDocument/2006/customXml" ds:itemID="{16DBB56F-4362-4386-A1A1-3DF898896616}">
  <ds:schemaRefs/>
</ds:datastoreItem>
</file>

<file path=customXml/itemProps3.xml><?xml version="1.0" encoding="utf-8"?>
<ds:datastoreItem xmlns:ds="http://schemas.openxmlformats.org/officeDocument/2006/customXml" ds:itemID="{04948363-B267-4BAC-8655-100FBEC280C1}">
  <ds:schemaRefs/>
</ds:datastoreItem>
</file>

<file path=docProps/app.xml><?xml version="1.0" encoding="utf-8"?>
<Properties xmlns="http://schemas.openxmlformats.org/officeDocument/2006/extended-properties" xmlns:vt="http://schemas.openxmlformats.org/officeDocument/2006/docPropsVTypes">
  <Template>{098078F6-D729-4146-833F-DCE05B6274DE}tf78438558_win32</Template>
  <TotalTime>0</TotalTime>
  <Words>4206</Words>
  <Application>WPS Slides</Application>
  <PresentationFormat>Widescreen</PresentationFormat>
  <Paragraphs>185</Paragraphs>
  <Slides>16</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Times New Roman</vt:lpstr>
      <vt:lpstr>Wingdings</vt:lpstr>
      <vt:lpstr>Sabon Next LT</vt:lpstr>
      <vt:lpstr>Segoe Print</vt:lpstr>
      <vt:lpstr>Arial Black</vt:lpstr>
      <vt:lpstr>Arial Unicode MS</vt:lpstr>
      <vt:lpstr>Microsoft YaHei</vt:lpstr>
      <vt:lpstr>Calibri</vt:lpstr>
      <vt:lpstr>Custom</vt:lpstr>
      <vt:lpstr>BUSINESS INTELIGENCE</vt:lpstr>
      <vt:lpstr>Navigating the Shopper’s Trail</vt:lpstr>
      <vt:lpstr>INTRODUCTION</vt:lpstr>
      <vt:lpstr>ABSTRACT</vt:lpstr>
      <vt:lpstr>Data and Tools</vt:lpstr>
      <vt:lpstr>Proposed Architecture </vt:lpstr>
      <vt:lpstr>Dashboard Design Plan</vt:lpstr>
      <vt:lpstr>Existing system</vt:lpstr>
      <vt:lpstr>SAMPLE DATASET</vt:lpstr>
      <vt:lpstr>METHODOLOGY</vt:lpstr>
      <vt:lpstr>METHODOLOGY</vt:lpstr>
      <vt:lpstr>.</vt:lpstr>
      <vt:lpstr>DASHBOARD</vt:lpstr>
      <vt:lpstr>PowerPoint 演示文稿</vt:lpstr>
      <vt:lpstr>ADAVNTAGES: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Gopika ambal</dc:creator>
  <cp:lastModifiedBy>Dharshini K</cp:lastModifiedBy>
  <cp:revision>13</cp:revision>
  <dcterms:created xsi:type="dcterms:W3CDTF">2025-02-17T05:20:00Z</dcterms:created>
  <dcterms:modified xsi:type="dcterms:W3CDTF">2025-04-21T05:55:58Z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911A774D7EF6473EA76970B38BD7D27A_13</vt:lpwstr>
  </property>
  <property fmtid="{D5CDD505-2E9C-101B-9397-08002B2CF9AE}" pid="4" name="KSOProductBuildVer">
    <vt:lpwstr>1033-12.2.0.20795</vt:lpwstr>
  </property>
</Properties>
</file>