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23"/>
  </p:notesMasterIdLst>
  <p:handoutMasterIdLst>
    <p:handoutMasterId r:id="rId24"/>
  </p:handoutMasterIdLst>
  <p:sldIdLst>
    <p:sldId id="321" r:id="rId2"/>
    <p:sldId id="276" r:id="rId3"/>
    <p:sldId id="324" r:id="rId4"/>
    <p:sldId id="332" r:id="rId5"/>
    <p:sldId id="334" r:id="rId6"/>
    <p:sldId id="335" r:id="rId7"/>
    <p:sldId id="277" r:id="rId8"/>
    <p:sldId id="278" r:id="rId9"/>
    <p:sldId id="326" r:id="rId10"/>
    <p:sldId id="296" r:id="rId11"/>
    <p:sldId id="327" r:id="rId12"/>
    <p:sldId id="297" r:id="rId13"/>
    <p:sldId id="328" r:id="rId14"/>
    <p:sldId id="301" r:id="rId15"/>
    <p:sldId id="304" r:id="rId16"/>
    <p:sldId id="307" r:id="rId17"/>
    <p:sldId id="310" r:id="rId18"/>
    <p:sldId id="311" r:id="rId19"/>
    <p:sldId id="317" r:id="rId20"/>
    <p:sldId id="333" r:id="rId21"/>
    <p:sldId id="323" r:id="rId22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236" autoAdjust="0"/>
  </p:normalViewPr>
  <p:slideViewPr>
    <p:cSldViewPr>
      <p:cViewPr varScale="1">
        <p:scale>
          <a:sx n="96" d="100"/>
          <a:sy n="96" d="100"/>
        </p:scale>
        <p:origin x="-318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008" y="-11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A5A06-352A-F343-A538-22EA1C5C333F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B1CD2-8455-7E4B-96D7-414CB80DCB2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</a:t>
          </a:r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two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single </a:t>
          </a:r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 encryptions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E3FD17-B4A4-7C45-88C0-20819969C39B}" type="parTrans" cxnId="{FDE91803-A9F0-8749-9D97-93C6C728F0B7}">
      <dgm:prSet/>
      <dgm:spPr/>
      <dgm:t>
        <a:bodyPr/>
        <a:lstStyle/>
        <a:p>
          <a:endParaRPr lang="en-US"/>
        </a:p>
      </dgm:t>
    </dgm:pt>
    <dgm:pt modelId="{ABCF0EFD-C3DE-BE4F-B2F8-E8F911CBF43A}" type="sibTrans" cxnId="{FDE91803-A9F0-8749-9D97-93C6C728F0B7}">
      <dgm:prSet/>
      <dgm:spPr/>
      <dgm:t>
        <a:bodyPr/>
        <a:lstStyle/>
        <a:p>
          <a:endParaRPr lang="en-US"/>
        </a:p>
      </dgm:t>
    </dgm:pt>
    <dgm:pt modelId="{ABBB2B24-D95A-3840-AD62-5975B77AA795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defeats double DES by reducing it to single DES</a:t>
          </a:r>
        </a:p>
      </dgm:t>
    </dgm:pt>
    <dgm:pt modelId="{29DE476F-6BD2-884A-9AA9-24E0768961D7}" type="parTrans" cxnId="{B49C7608-0DA3-2D4C-A441-1D1785AEE941}">
      <dgm:prSet/>
      <dgm:spPr/>
      <dgm:t>
        <a:bodyPr/>
        <a:lstStyle/>
        <a:p>
          <a:endParaRPr lang="en-US"/>
        </a:p>
      </dgm:t>
    </dgm:pt>
    <dgm:pt modelId="{1A96AAF2-091E-8A48-807B-D5CEA818EB70}" type="sibTrans" cxnId="{B49C7608-0DA3-2D4C-A441-1D1785AEE941}">
      <dgm:prSet/>
      <dgm:spPr/>
      <dgm:t>
        <a:bodyPr/>
        <a:lstStyle/>
        <a:p>
          <a:endParaRPr lang="en-US"/>
        </a:p>
      </dgm:t>
    </dgm:pt>
    <dgm:pt modelId="{372E3E5B-EF8D-A24F-B8EF-C03EC62A8B69}" type="pres">
      <dgm:prSet presAssocID="{940A5A06-352A-F343-A538-22EA1C5C333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B9488-165E-AF46-AD09-198A95CA42D5}" type="pres">
      <dgm:prSet presAssocID="{556B1CD2-8455-7E4B-96D7-414CB80DCB2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0B98-CB5D-6E42-991E-36901AA3DD8A}" type="pres">
      <dgm:prSet presAssocID="{ABBB2B24-D95A-3840-AD62-5975B77AA79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4DB83-A615-1240-96C9-8FA04FED8CEE}" type="presOf" srcId="{940A5A06-352A-F343-A538-22EA1C5C333F}" destId="{372E3E5B-EF8D-A24F-B8EF-C03EC62A8B69}" srcOrd="0" destOrd="0" presId="urn:microsoft.com/office/officeart/2005/8/layout/arrow5"/>
    <dgm:cxn modelId="{6D38474A-A98C-9F41-A8F2-3D4DE82DB158}" type="presOf" srcId="{556B1CD2-8455-7E4B-96D7-414CB80DCB21}" destId="{CABB9488-165E-AF46-AD09-198A95CA42D5}" srcOrd="0" destOrd="0" presId="urn:microsoft.com/office/officeart/2005/8/layout/arrow5"/>
    <dgm:cxn modelId="{A2CDDF4A-3187-2942-B816-25914AFBD2B1}" type="presOf" srcId="{ABBB2B24-D95A-3840-AD62-5975B77AA795}" destId="{53700B98-CB5D-6E42-991E-36901AA3DD8A}" srcOrd="0" destOrd="0" presId="urn:microsoft.com/office/officeart/2005/8/layout/arrow5"/>
    <dgm:cxn modelId="{FDE91803-A9F0-8749-9D97-93C6C728F0B7}" srcId="{940A5A06-352A-F343-A538-22EA1C5C333F}" destId="{556B1CD2-8455-7E4B-96D7-414CB80DCB21}" srcOrd="0" destOrd="0" parTransId="{59E3FD17-B4A4-7C45-88C0-20819969C39B}" sibTransId="{ABCF0EFD-C3DE-BE4F-B2F8-E8F911CBF43A}"/>
    <dgm:cxn modelId="{B49C7608-0DA3-2D4C-A441-1D1785AEE941}" srcId="{940A5A06-352A-F343-A538-22EA1C5C333F}" destId="{ABBB2B24-D95A-3840-AD62-5975B77AA795}" srcOrd="1" destOrd="0" parTransId="{29DE476F-6BD2-884A-9AA9-24E0768961D7}" sibTransId="{1A96AAF2-091E-8A48-807B-D5CEA818EB70}"/>
    <dgm:cxn modelId="{6B018D68-06F7-294B-BA84-FD53C3662530}" type="presParOf" srcId="{372E3E5B-EF8D-A24F-B8EF-C03EC62A8B69}" destId="{CABB9488-165E-AF46-AD09-198A95CA42D5}" srcOrd="0" destOrd="0" presId="urn:microsoft.com/office/officeart/2005/8/layout/arrow5"/>
    <dgm:cxn modelId="{6C8F2DFB-7CB6-CB42-B91F-39A9C3F0E677}" type="presParOf" srcId="{372E3E5B-EF8D-A24F-B8EF-C03EC62A8B69}" destId="{53700B98-CB5D-6E42-991E-36901AA3DD8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216DB-ED2B-1644-B547-B90E16F29DD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3B06D-8E94-E942-B828-2F655F2F04A0}">
      <dgm:prSet phldrT="[Text]" custT="1"/>
      <dgm:spPr/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B920F1-553D-2D46-8465-E4F4CF910A57}" type="parTrans" cxnId="{5E24A378-C063-0546-8EE6-D8B851A66715}">
      <dgm:prSet/>
      <dgm:spPr/>
      <dgm:t>
        <a:bodyPr/>
        <a:lstStyle/>
        <a:p>
          <a:endParaRPr lang="en-US"/>
        </a:p>
      </dgm:t>
    </dgm:pt>
    <dgm:pt modelId="{BEC42A92-1379-B24C-A141-0F2FAB9EBC34}" type="sibTrans" cxnId="{5E24A378-C063-0546-8EE6-D8B851A66715}">
      <dgm:prSet/>
      <dgm:spPr/>
      <dgm:t>
        <a:bodyPr/>
        <a:lstStyle/>
        <a:p>
          <a:endParaRPr lang="en-US"/>
        </a:p>
      </dgm:t>
    </dgm:pt>
    <dgm:pt modelId="{E7380C2F-715F-564D-960A-EFF975110623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i="1" dirty="0">
              <a:ea typeface="+mn-ea"/>
              <a:cs typeface="+mn-cs"/>
            </a:rPr>
            <a:t>  C</a:t>
          </a:r>
          <a:r>
            <a:rPr lang="en-US" sz="1800" dirty="0">
              <a:ea typeface="+mn-ea"/>
              <a:cs typeface="+mn-cs"/>
            </a:rPr>
            <a:t> = E(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3</a:t>
          </a:r>
          <a:r>
            <a:rPr lang="en-US" sz="1800" dirty="0">
              <a:ea typeface="+mn-ea"/>
              <a:cs typeface="+mn-cs"/>
            </a:rPr>
            <a:t>, D(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2</a:t>
          </a:r>
          <a:r>
            <a:rPr lang="en-US" sz="1800" dirty="0">
              <a:ea typeface="+mn-ea"/>
              <a:cs typeface="+mn-cs"/>
            </a:rPr>
            <a:t>, E( </a:t>
          </a:r>
          <a:r>
            <a:rPr lang="en-US" sz="1800" i="1" dirty="0">
              <a:ea typeface="+mn-ea"/>
              <a:cs typeface="+mn-cs"/>
            </a:rPr>
            <a:t>K</a:t>
          </a:r>
          <a:r>
            <a:rPr lang="en-US" sz="1800" i="1" baseline="-25000" dirty="0">
              <a:ea typeface="+mn-ea"/>
              <a:cs typeface="+mn-cs"/>
            </a:rPr>
            <a:t>1</a:t>
          </a:r>
          <a:r>
            <a:rPr lang="en-US" sz="1800" i="1" dirty="0">
              <a:ea typeface="+mn-ea"/>
              <a:cs typeface="+mn-cs"/>
            </a:rPr>
            <a:t>,  P</a:t>
          </a:r>
          <a:r>
            <a:rPr lang="en-US" sz="1800" dirty="0">
              <a:ea typeface="+mn-ea"/>
              <a:cs typeface="+mn-cs"/>
            </a:rPr>
            <a:t>)))</a:t>
          </a:r>
        </a:p>
      </dgm:t>
    </dgm:pt>
    <dgm:pt modelId="{90D40BFD-6BF0-6042-9114-72968A472306}" type="parTrans" cxnId="{CFA63F32-8365-C341-B5FA-457121D21D4F}">
      <dgm:prSet/>
      <dgm:spPr/>
      <dgm:t>
        <a:bodyPr/>
        <a:lstStyle/>
        <a:p>
          <a:endParaRPr lang="en-US"/>
        </a:p>
      </dgm:t>
    </dgm:pt>
    <dgm:pt modelId="{644890B0-9A52-BA4B-81CD-E482EF13A0B4}" type="sibTrans" cxnId="{CFA63F32-8365-C341-B5FA-457121D21D4F}">
      <dgm:prSet/>
      <dgm:spPr/>
      <dgm:t>
        <a:bodyPr/>
        <a:lstStyle/>
        <a:p>
          <a:endParaRPr lang="en-US"/>
        </a:p>
      </dgm:t>
    </dgm:pt>
    <dgm:pt modelId="{1F6D968B-9C81-7149-825C-4C1B5DBBAF05}">
      <dgm:prSet custT="1"/>
      <dgm:spPr/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two key 3DES is provided by putting:</a:t>
          </a:r>
        </a:p>
      </dgm:t>
    </dgm:pt>
    <dgm:pt modelId="{DDC030CC-236E-6D4D-8E64-83324EC40F52}" type="parTrans" cxnId="{7B4EE2F3-0065-0C43-B34D-A1DF098B1CE3}">
      <dgm:prSet/>
      <dgm:spPr/>
      <dgm:t>
        <a:bodyPr/>
        <a:lstStyle/>
        <a:p>
          <a:endParaRPr lang="en-US"/>
        </a:p>
      </dgm:t>
    </dgm:pt>
    <dgm:pt modelId="{E6D289FB-2828-1443-8E24-3175B3B78C5D}" type="sibTrans" cxnId="{7B4EE2F3-0065-0C43-B34D-A1DF098B1CE3}">
      <dgm:prSet/>
      <dgm:spPr/>
      <dgm:t>
        <a:bodyPr/>
        <a:lstStyle/>
        <a:p>
          <a:endParaRPr lang="en-US"/>
        </a:p>
      </dgm:t>
    </dgm:pt>
    <dgm:pt modelId="{3F4EDAF9-9D08-1D44-AB52-71601EE4E50A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ea typeface="+mn-ea"/>
              <a:cs typeface="+mn-cs"/>
            </a:rPr>
            <a:t>  K</a:t>
          </a:r>
          <a:r>
            <a:rPr lang="en-US" sz="1800" i="1" baseline="-25000" dirty="0">
              <a:ea typeface="+mn-ea"/>
              <a:cs typeface="+mn-cs"/>
            </a:rPr>
            <a:t>3</a:t>
          </a:r>
          <a:r>
            <a:rPr lang="en-US" sz="1800" dirty="0">
              <a:ea typeface="+mn-ea"/>
              <a:cs typeface="+mn-cs"/>
            </a:rPr>
            <a:t> = K1</a:t>
          </a:r>
          <a:endParaRPr lang="en-US" sz="1800" i="1" baseline="-25000" dirty="0">
            <a:ea typeface="+mn-ea"/>
            <a:cs typeface="+mn-cs"/>
          </a:endParaRPr>
        </a:p>
      </dgm:t>
    </dgm:pt>
    <dgm:pt modelId="{8D97F396-8791-D143-904C-8BCA1AFBE763}" type="parTrans" cxnId="{9CF644C9-2F36-0F4E-88D0-D264FC9C6EE0}">
      <dgm:prSet/>
      <dgm:spPr/>
      <dgm:t>
        <a:bodyPr/>
        <a:lstStyle/>
        <a:p>
          <a:endParaRPr lang="en-US"/>
        </a:p>
      </dgm:t>
    </dgm:pt>
    <dgm:pt modelId="{D4836390-ABAF-D748-893E-862820630DC5}" type="sibTrans" cxnId="{9CF644C9-2F36-0F4E-88D0-D264FC9C6EE0}">
      <dgm:prSet/>
      <dgm:spPr/>
      <dgm:t>
        <a:bodyPr/>
        <a:lstStyle/>
        <a:p>
          <a:endParaRPr lang="en-US"/>
        </a:p>
      </dgm:t>
    </dgm:pt>
    <dgm:pt modelId="{3969A5AD-E6FA-AF46-8F98-FB5D920FDA77}" type="pres">
      <dgm:prSet presAssocID="{93C216DB-ED2B-1644-B547-B90E16F29D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783D83-5AD2-1A44-A143-B88620F77D99}" type="pres">
      <dgm:prSet presAssocID="{E583B06D-8E94-E942-B828-2F655F2F04A0}" presName="linNode" presStyleCnt="0"/>
      <dgm:spPr/>
    </dgm:pt>
    <dgm:pt modelId="{555409E5-3EC4-B74F-9976-846F69623AD6}" type="pres">
      <dgm:prSet presAssocID="{E583B06D-8E94-E942-B828-2F655F2F04A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C4D4F-71A5-CF46-84AE-1A1B3AAB815F}" type="pres">
      <dgm:prSet presAssocID="{E583B06D-8E94-E942-B828-2F655F2F04A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88A7A-726D-D546-84B2-30A1F6D47072}" type="pres">
      <dgm:prSet presAssocID="{BEC42A92-1379-B24C-A141-0F2FAB9EBC34}" presName="sp" presStyleCnt="0"/>
      <dgm:spPr/>
    </dgm:pt>
    <dgm:pt modelId="{7F344B22-0B58-694F-8B66-08433083ED11}" type="pres">
      <dgm:prSet presAssocID="{1F6D968B-9C81-7149-825C-4C1B5DBBAF05}" presName="linNode" presStyleCnt="0"/>
      <dgm:spPr/>
    </dgm:pt>
    <dgm:pt modelId="{89932878-5AE7-6E41-B546-D00826EE62FB}" type="pres">
      <dgm:prSet presAssocID="{1F6D968B-9C81-7149-825C-4C1B5DBBAF0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4F1FB-1E63-E44A-A2B5-AFACABCAA9C9}" type="pres">
      <dgm:prSet presAssocID="{1F6D968B-9C81-7149-825C-4C1B5DBBAF0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13CE6-7162-AB41-9348-0052F43912B9}" type="presOf" srcId="{93C216DB-ED2B-1644-B547-B90E16F29DD5}" destId="{3969A5AD-E6FA-AF46-8F98-FB5D920FDA77}" srcOrd="0" destOrd="0" presId="urn:microsoft.com/office/officeart/2005/8/layout/vList5"/>
    <dgm:cxn modelId="{9744ECEF-1C6F-9A48-9C75-0E4CFCB4CF84}" type="presOf" srcId="{E7380C2F-715F-564D-960A-EFF975110623}" destId="{0F5C4D4F-71A5-CF46-84AE-1A1B3AAB815F}" srcOrd="0" destOrd="0" presId="urn:microsoft.com/office/officeart/2005/8/layout/vList5"/>
    <dgm:cxn modelId="{7B4EE2F3-0065-0C43-B34D-A1DF098B1CE3}" srcId="{93C216DB-ED2B-1644-B547-B90E16F29DD5}" destId="{1F6D968B-9C81-7149-825C-4C1B5DBBAF05}" srcOrd="1" destOrd="0" parTransId="{DDC030CC-236E-6D4D-8E64-83324EC40F52}" sibTransId="{E6D289FB-2828-1443-8E24-3175B3B78C5D}"/>
    <dgm:cxn modelId="{CFA63F32-8365-C341-B5FA-457121D21D4F}" srcId="{E583B06D-8E94-E942-B828-2F655F2F04A0}" destId="{E7380C2F-715F-564D-960A-EFF975110623}" srcOrd="0" destOrd="0" parTransId="{90D40BFD-6BF0-6042-9114-72968A472306}" sibTransId="{644890B0-9A52-BA4B-81CD-E482EF13A0B4}"/>
    <dgm:cxn modelId="{69E60DD3-6CC7-CB48-B6E5-38DE13004B92}" type="presOf" srcId="{E583B06D-8E94-E942-B828-2F655F2F04A0}" destId="{555409E5-3EC4-B74F-9976-846F69623AD6}" srcOrd="0" destOrd="0" presId="urn:microsoft.com/office/officeart/2005/8/layout/vList5"/>
    <dgm:cxn modelId="{E27F98C2-B950-3849-A4ED-53372449227A}" type="presOf" srcId="{3F4EDAF9-9D08-1D44-AB52-71601EE4E50A}" destId="{3454F1FB-1E63-E44A-A2B5-AFACABCAA9C9}" srcOrd="0" destOrd="0" presId="urn:microsoft.com/office/officeart/2005/8/layout/vList5"/>
    <dgm:cxn modelId="{9CF644C9-2F36-0F4E-88D0-D264FC9C6EE0}" srcId="{1F6D968B-9C81-7149-825C-4C1B5DBBAF05}" destId="{3F4EDAF9-9D08-1D44-AB52-71601EE4E50A}" srcOrd="0" destOrd="0" parTransId="{8D97F396-8791-D143-904C-8BCA1AFBE763}" sibTransId="{D4836390-ABAF-D748-893E-862820630DC5}"/>
    <dgm:cxn modelId="{5E24A378-C063-0546-8EE6-D8B851A66715}" srcId="{93C216DB-ED2B-1644-B547-B90E16F29DD5}" destId="{E583B06D-8E94-E942-B828-2F655F2F04A0}" srcOrd="0" destOrd="0" parTransId="{5CB920F1-553D-2D46-8465-E4F4CF910A57}" sibTransId="{BEC42A92-1379-B24C-A141-0F2FAB9EBC34}"/>
    <dgm:cxn modelId="{C4942CE2-4478-C24F-8816-573632A06092}" type="presOf" srcId="{1F6D968B-9C81-7149-825C-4C1B5DBBAF05}" destId="{89932878-5AE7-6E41-B546-D00826EE62FB}" srcOrd="0" destOrd="0" presId="urn:microsoft.com/office/officeart/2005/8/layout/vList5"/>
    <dgm:cxn modelId="{DEFF0041-B968-474C-B0BD-1037F4CFFA6F}" type="presParOf" srcId="{3969A5AD-E6FA-AF46-8F98-FB5D920FDA77}" destId="{B2783D83-5AD2-1A44-A143-B88620F77D99}" srcOrd="0" destOrd="0" presId="urn:microsoft.com/office/officeart/2005/8/layout/vList5"/>
    <dgm:cxn modelId="{0B2C3CB9-749A-3B4F-A72F-E93F93EA7CBE}" type="presParOf" srcId="{B2783D83-5AD2-1A44-A143-B88620F77D99}" destId="{555409E5-3EC4-B74F-9976-846F69623AD6}" srcOrd="0" destOrd="0" presId="urn:microsoft.com/office/officeart/2005/8/layout/vList5"/>
    <dgm:cxn modelId="{39BFEA21-E380-584B-A5F1-B87E2B6AE378}" type="presParOf" srcId="{B2783D83-5AD2-1A44-A143-B88620F77D99}" destId="{0F5C4D4F-71A5-CF46-84AE-1A1B3AAB815F}" srcOrd="1" destOrd="0" presId="urn:microsoft.com/office/officeart/2005/8/layout/vList5"/>
    <dgm:cxn modelId="{912E7A75-0F92-DD4E-B23C-6E00331DA0E7}" type="presParOf" srcId="{3969A5AD-E6FA-AF46-8F98-FB5D920FDA77}" destId="{31F88A7A-726D-D546-84B2-30A1F6D47072}" srcOrd="1" destOrd="0" presId="urn:microsoft.com/office/officeart/2005/8/layout/vList5"/>
    <dgm:cxn modelId="{9A15E987-9A27-8C44-B0DD-06F65B34C097}" type="presParOf" srcId="{3969A5AD-E6FA-AF46-8F98-FB5D920FDA77}" destId="{7F344B22-0B58-694F-8B66-08433083ED11}" srcOrd="2" destOrd="0" presId="urn:microsoft.com/office/officeart/2005/8/layout/vList5"/>
    <dgm:cxn modelId="{222AC303-2C65-5C47-9AFF-8F84EC07360A}" type="presParOf" srcId="{7F344B22-0B58-694F-8B66-08433083ED11}" destId="{89932878-5AE7-6E41-B546-D00826EE62FB}" srcOrd="0" destOrd="0" presId="urn:microsoft.com/office/officeart/2005/8/layout/vList5"/>
    <dgm:cxn modelId="{1BD0B8E6-9ACA-1744-9BBD-72CB1A7C09D1}" type="presParOf" srcId="{7F344B22-0B58-694F-8B66-08433083ED11}" destId="{3454F1FB-1E63-E44A-A2B5-AFACABCAA9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E7BEC-545D-D64E-96EC-FE79BE33ECE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31F54-E767-4243-8D8B-D3814424A10E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are three modes that make it possible to convert a block cipher into a stream cipher:</a:t>
          </a:r>
        </a:p>
      </dgm:t>
    </dgm:pt>
    <dgm:pt modelId="{222EB2EB-EB41-CF4E-BE7F-DD80A1B607F4}" type="parTrans" cxnId="{0CCAF309-2128-3445-8447-E606527F255A}">
      <dgm:prSet/>
      <dgm:spPr/>
      <dgm:t>
        <a:bodyPr/>
        <a:lstStyle/>
        <a:p>
          <a:endParaRPr lang="en-US"/>
        </a:p>
      </dgm:t>
    </dgm:pt>
    <dgm:pt modelId="{2B8BB445-5489-D644-849A-1A709E7BBF83}" type="sibTrans" cxnId="{0CCAF309-2128-3445-8447-E606527F255A}">
      <dgm:prSet/>
      <dgm:spPr/>
      <dgm:t>
        <a:bodyPr/>
        <a:lstStyle/>
        <a:p>
          <a:endParaRPr lang="en-US"/>
        </a:p>
      </dgm:t>
    </dgm:pt>
    <dgm:pt modelId="{58DD8CBF-0CDA-2F41-A832-938B991D04E2}">
      <dgm:prSet/>
      <dgm:spPr/>
      <dgm:t>
        <a:bodyPr/>
        <a:lstStyle/>
        <a:p>
          <a:r>
            <a:rPr lang="en-US"/>
            <a:t>Cipher feedback (CFB) mode</a:t>
          </a:r>
          <a:endParaRPr lang="en-US" dirty="0"/>
        </a:p>
      </dgm:t>
    </dgm:pt>
    <dgm:pt modelId="{4A86C97F-E9D6-5E41-9C6B-22CBDA85F866}" type="parTrans" cxnId="{092FD197-9B8E-BE43-885A-CD339F8BEBA3}">
      <dgm:prSet/>
      <dgm:spPr/>
      <dgm:t>
        <a:bodyPr/>
        <a:lstStyle/>
        <a:p>
          <a:endParaRPr lang="en-US"/>
        </a:p>
      </dgm:t>
    </dgm:pt>
    <dgm:pt modelId="{DB86FFFF-B2EF-2649-8D0B-33BAB33541C1}" type="sibTrans" cxnId="{092FD197-9B8E-BE43-885A-CD339F8BEBA3}">
      <dgm:prSet/>
      <dgm:spPr/>
      <dgm:t>
        <a:bodyPr/>
        <a:lstStyle/>
        <a:p>
          <a:endParaRPr lang="en-US"/>
        </a:p>
      </dgm:t>
    </dgm:pt>
    <dgm:pt modelId="{708EB527-8AD5-C840-89A6-88AF5EE9105B}">
      <dgm:prSet/>
      <dgm:spPr/>
      <dgm:t>
        <a:bodyPr/>
        <a:lstStyle/>
        <a:p>
          <a:r>
            <a:rPr lang="en-US"/>
            <a:t>Output feedback (OFB) mode</a:t>
          </a:r>
          <a:endParaRPr lang="en-US" dirty="0"/>
        </a:p>
      </dgm:t>
    </dgm:pt>
    <dgm:pt modelId="{3EADD320-B312-D443-86BA-21405D0AE39C}" type="parTrans" cxnId="{2708B42F-9165-2745-976A-80D6BB00462C}">
      <dgm:prSet/>
      <dgm:spPr/>
      <dgm:t>
        <a:bodyPr/>
        <a:lstStyle/>
        <a:p>
          <a:endParaRPr lang="en-US"/>
        </a:p>
      </dgm:t>
    </dgm:pt>
    <dgm:pt modelId="{C2AB7DC5-786D-4E4E-92A2-795F6F8871A7}" type="sibTrans" cxnId="{2708B42F-9165-2745-976A-80D6BB00462C}">
      <dgm:prSet/>
      <dgm:spPr/>
      <dgm:t>
        <a:bodyPr/>
        <a:lstStyle/>
        <a:p>
          <a:endParaRPr lang="en-US"/>
        </a:p>
      </dgm:t>
    </dgm:pt>
    <dgm:pt modelId="{DE5FE457-1C66-D84E-8BF1-85EFC0F4B3ED}">
      <dgm:prSet/>
      <dgm:spPr/>
      <dgm:t>
        <a:bodyPr/>
        <a:lstStyle/>
        <a:p>
          <a:r>
            <a:rPr lang="en-US"/>
            <a:t>Counter (CTR) mode</a:t>
          </a:r>
          <a:endParaRPr lang="en-US" dirty="0"/>
        </a:p>
      </dgm:t>
    </dgm:pt>
    <dgm:pt modelId="{0F72127E-7521-1E4E-962F-7378C8E261E1}" type="parTrans" cxnId="{B3DACF62-C4B6-C844-AFE7-D0D5A2695A7A}">
      <dgm:prSet/>
      <dgm:spPr/>
      <dgm:t>
        <a:bodyPr/>
        <a:lstStyle/>
        <a:p>
          <a:endParaRPr lang="en-US"/>
        </a:p>
      </dgm:t>
    </dgm:pt>
    <dgm:pt modelId="{E907E514-6085-DE46-A0F9-A9B7F7A4AD6E}" type="sibTrans" cxnId="{B3DACF62-C4B6-C844-AFE7-D0D5A2695A7A}">
      <dgm:prSet/>
      <dgm:spPr/>
      <dgm:t>
        <a:bodyPr/>
        <a:lstStyle/>
        <a:p>
          <a:endParaRPr lang="en-US"/>
        </a:p>
      </dgm:t>
    </dgm:pt>
    <dgm:pt modelId="{80F64FA5-C481-3543-8044-B7061D04AC23}" type="pres">
      <dgm:prSet presAssocID="{A1BE7BEC-545D-D64E-96EC-FE79BE33EC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01821D2-68AC-424D-9A0A-86676DF95596}" type="pres">
      <dgm:prSet presAssocID="{96431F54-E767-4243-8D8B-D3814424A10E}" presName="root" presStyleCnt="0"/>
      <dgm:spPr/>
    </dgm:pt>
    <dgm:pt modelId="{EBCA17E4-FBD7-0B42-AD1B-2722B4074462}" type="pres">
      <dgm:prSet presAssocID="{96431F54-E767-4243-8D8B-D3814424A10E}" presName="rootComposite" presStyleCnt="0"/>
      <dgm:spPr/>
    </dgm:pt>
    <dgm:pt modelId="{CF140ED0-2604-B044-A020-DF33CC6F82A1}" type="pres">
      <dgm:prSet presAssocID="{96431F54-E767-4243-8D8B-D3814424A10E}" presName="rootText" presStyleLbl="node1" presStyleIdx="0" presStyleCnt="1"/>
      <dgm:spPr/>
      <dgm:t>
        <a:bodyPr/>
        <a:lstStyle/>
        <a:p>
          <a:endParaRPr lang="en-US"/>
        </a:p>
      </dgm:t>
    </dgm:pt>
    <dgm:pt modelId="{B0C7A249-3D26-1940-8E51-4AC8C83A92E5}" type="pres">
      <dgm:prSet presAssocID="{96431F54-E767-4243-8D8B-D3814424A10E}" presName="rootConnector" presStyleLbl="node1" presStyleIdx="0" presStyleCnt="1"/>
      <dgm:spPr/>
      <dgm:t>
        <a:bodyPr/>
        <a:lstStyle/>
        <a:p>
          <a:endParaRPr lang="en-US"/>
        </a:p>
      </dgm:t>
    </dgm:pt>
    <dgm:pt modelId="{8EE36E6F-F651-6444-BFE9-5ECE2483AF06}" type="pres">
      <dgm:prSet presAssocID="{96431F54-E767-4243-8D8B-D3814424A10E}" presName="childShape" presStyleCnt="0"/>
      <dgm:spPr/>
    </dgm:pt>
    <dgm:pt modelId="{49DAA590-1612-E647-8ED8-B7F56BBB34EC}" type="pres">
      <dgm:prSet presAssocID="{4A86C97F-E9D6-5E41-9C6B-22CBDA85F86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C1BE3AAD-2BE3-1547-9164-66C5DFF33B78}" type="pres">
      <dgm:prSet presAssocID="{58DD8CBF-0CDA-2F41-A832-938B991D04E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CB8C7-B4B5-7D47-A868-DAA68895D727}" type="pres">
      <dgm:prSet presAssocID="{3EADD320-B312-D443-86BA-21405D0AE39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C5A15383-9A9A-E74E-B74C-4985D51F9BC1}" type="pres">
      <dgm:prSet presAssocID="{708EB527-8AD5-C840-89A6-88AF5EE9105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825C2-9D45-054A-AC04-3945249603C4}" type="pres">
      <dgm:prSet presAssocID="{0F72127E-7521-1E4E-962F-7378C8E261E1}" presName="Name13" presStyleLbl="parChTrans1D2" presStyleIdx="2" presStyleCnt="3"/>
      <dgm:spPr/>
      <dgm:t>
        <a:bodyPr/>
        <a:lstStyle/>
        <a:p>
          <a:endParaRPr lang="en-US"/>
        </a:p>
      </dgm:t>
    </dgm:pt>
    <dgm:pt modelId="{BCDA1758-61EC-A349-A07F-7AF5A8B669EC}" type="pres">
      <dgm:prSet presAssocID="{DE5FE457-1C66-D84E-8BF1-85EFC0F4B3ED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03DB5-FDF8-4C86-BB6E-4269939CBCDC}" type="presOf" srcId="{DE5FE457-1C66-D84E-8BF1-85EFC0F4B3ED}" destId="{BCDA1758-61EC-A349-A07F-7AF5A8B669EC}" srcOrd="0" destOrd="0" presId="urn:microsoft.com/office/officeart/2005/8/layout/hierarchy3"/>
    <dgm:cxn modelId="{3AECFE4C-A917-448C-8BF0-8C52970A9633}" type="presOf" srcId="{A1BE7BEC-545D-D64E-96EC-FE79BE33ECE6}" destId="{80F64FA5-C481-3543-8044-B7061D04AC23}" srcOrd="0" destOrd="0" presId="urn:microsoft.com/office/officeart/2005/8/layout/hierarchy3"/>
    <dgm:cxn modelId="{C1F339AF-9FEB-451B-AC82-2CF67FF13FE5}" type="presOf" srcId="{4A86C97F-E9D6-5E41-9C6B-22CBDA85F866}" destId="{49DAA590-1612-E647-8ED8-B7F56BBB34EC}" srcOrd="0" destOrd="0" presId="urn:microsoft.com/office/officeart/2005/8/layout/hierarchy3"/>
    <dgm:cxn modelId="{20D2E3B3-3CFD-43CF-A01D-1D1107A13D0C}" type="presOf" srcId="{96431F54-E767-4243-8D8B-D3814424A10E}" destId="{B0C7A249-3D26-1940-8E51-4AC8C83A92E5}" srcOrd="1" destOrd="0" presId="urn:microsoft.com/office/officeart/2005/8/layout/hierarchy3"/>
    <dgm:cxn modelId="{2708B42F-9165-2745-976A-80D6BB00462C}" srcId="{96431F54-E767-4243-8D8B-D3814424A10E}" destId="{708EB527-8AD5-C840-89A6-88AF5EE9105B}" srcOrd="1" destOrd="0" parTransId="{3EADD320-B312-D443-86BA-21405D0AE39C}" sibTransId="{C2AB7DC5-786D-4E4E-92A2-795F6F8871A7}"/>
    <dgm:cxn modelId="{37C5E5D1-7688-4F96-8460-F1F2BA816DC4}" type="presOf" srcId="{96431F54-E767-4243-8D8B-D3814424A10E}" destId="{CF140ED0-2604-B044-A020-DF33CC6F82A1}" srcOrd="0" destOrd="0" presId="urn:microsoft.com/office/officeart/2005/8/layout/hierarchy3"/>
    <dgm:cxn modelId="{39EE0077-1A43-4433-8FF8-88DF240B160B}" type="presOf" srcId="{708EB527-8AD5-C840-89A6-88AF5EE9105B}" destId="{C5A15383-9A9A-E74E-B74C-4985D51F9BC1}" srcOrd="0" destOrd="0" presId="urn:microsoft.com/office/officeart/2005/8/layout/hierarchy3"/>
    <dgm:cxn modelId="{A14674E0-161D-4041-AE0C-552616267C16}" type="presOf" srcId="{58DD8CBF-0CDA-2F41-A832-938B991D04E2}" destId="{C1BE3AAD-2BE3-1547-9164-66C5DFF33B78}" srcOrd="0" destOrd="0" presId="urn:microsoft.com/office/officeart/2005/8/layout/hierarchy3"/>
    <dgm:cxn modelId="{5673D61E-0134-41BE-86F7-978848E43544}" type="presOf" srcId="{0F72127E-7521-1E4E-962F-7378C8E261E1}" destId="{FA3825C2-9D45-054A-AC04-3945249603C4}" srcOrd="0" destOrd="0" presId="urn:microsoft.com/office/officeart/2005/8/layout/hierarchy3"/>
    <dgm:cxn modelId="{0CCAF309-2128-3445-8447-E606527F255A}" srcId="{A1BE7BEC-545D-D64E-96EC-FE79BE33ECE6}" destId="{96431F54-E767-4243-8D8B-D3814424A10E}" srcOrd="0" destOrd="0" parTransId="{222EB2EB-EB41-CF4E-BE7F-DD80A1B607F4}" sibTransId="{2B8BB445-5489-D644-849A-1A709E7BBF83}"/>
    <dgm:cxn modelId="{092FD197-9B8E-BE43-885A-CD339F8BEBA3}" srcId="{96431F54-E767-4243-8D8B-D3814424A10E}" destId="{58DD8CBF-0CDA-2F41-A832-938B991D04E2}" srcOrd="0" destOrd="0" parTransId="{4A86C97F-E9D6-5E41-9C6B-22CBDA85F866}" sibTransId="{DB86FFFF-B2EF-2649-8D0B-33BAB33541C1}"/>
    <dgm:cxn modelId="{B3DACF62-C4B6-C844-AFE7-D0D5A2695A7A}" srcId="{96431F54-E767-4243-8D8B-D3814424A10E}" destId="{DE5FE457-1C66-D84E-8BF1-85EFC0F4B3ED}" srcOrd="2" destOrd="0" parTransId="{0F72127E-7521-1E4E-962F-7378C8E261E1}" sibTransId="{E907E514-6085-DE46-A0F9-A9B7F7A4AD6E}"/>
    <dgm:cxn modelId="{FFBCCADD-29A9-4CFB-9268-72617EE6C3F3}" type="presOf" srcId="{3EADD320-B312-D443-86BA-21405D0AE39C}" destId="{6F6CB8C7-B4B5-7D47-A868-DAA68895D727}" srcOrd="0" destOrd="0" presId="urn:microsoft.com/office/officeart/2005/8/layout/hierarchy3"/>
    <dgm:cxn modelId="{9B378043-FAFF-4743-9093-15B4849D3701}" type="presParOf" srcId="{80F64FA5-C481-3543-8044-B7061D04AC23}" destId="{601821D2-68AC-424D-9A0A-86676DF95596}" srcOrd="0" destOrd="0" presId="urn:microsoft.com/office/officeart/2005/8/layout/hierarchy3"/>
    <dgm:cxn modelId="{99FE3B64-7CA1-48E3-8361-A71F4AF82560}" type="presParOf" srcId="{601821D2-68AC-424D-9A0A-86676DF95596}" destId="{EBCA17E4-FBD7-0B42-AD1B-2722B4074462}" srcOrd="0" destOrd="0" presId="urn:microsoft.com/office/officeart/2005/8/layout/hierarchy3"/>
    <dgm:cxn modelId="{808DD4FF-5CE8-4BE6-9F95-E83B3E7387D5}" type="presParOf" srcId="{EBCA17E4-FBD7-0B42-AD1B-2722B4074462}" destId="{CF140ED0-2604-B044-A020-DF33CC6F82A1}" srcOrd="0" destOrd="0" presId="urn:microsoft.com/office/officeart/2005/8/layout/hierarchy3"/>
    <dgm:cxn modelId="{D94F0612-703A-4A13-8487-80D8A53F1718}" type="presParOf" srcId="{EBCA17E4-FBD7-0B42-AD1B-2722B4074462}" destId="{B0C7A249-3D26-1940-8E51-4AC8C83A92E5}" srcOrd="1" destOrd="0" presId="urn:microsoft.com/office/officeart/2005/8/layout/hierarchy3"/>
    <dgm:cxn modelId="{8BADEBF0-0017-4737-91BF-752DFDAB2361}" type="presParOf" srcId="{601821D2-68AC-424D-9A0A-86676DF95596}" destId="{8EE36E6F-F651-6444-BFE9-5ECE2483AF06}" srcOrd="1" destOrd="0" presId="urn:microsoft.com/office/officeart/2005/8/layout/hierarchy3"/>
    <dgm:cxn modelId="{A1017946-9EC2-41C5-8157-8496AC679E71}" type="presParOf" srcId="{8EE36E6F-F651-6444-BFE9-5ECE2483AF06}" destId="{49DAA590-1612-E647-8ED8-B7F56BBB34EC}" srcOrd="0" destOrd="0" presId="urn:microsoft.com/office/officeart/2005/8/layout/hierarchy3"/>
    <dgm:cxn modelId="{D85D11A8-BCF7-4810-B118-121F84997F02}" type="presParOf" srcId="{8EE36E6F-F651-6444-BFE9-5ECE2483AF06}" destId="{C1BE3AAD-2BE3-1547-9164-66C5DFF33B78}" srcOrd="1" destOrd="0" presId="urn:microsoft.com/office/officeart/2005/8/layout/hierarchy3"/>
    <dgm:cxn modelId="{008DD8E4-B53F-4958-9E0D-C1230FE222A0}" type="presParOf" srcId="{8EE36E6F-F651-6444-BFE9-5ECE2483AF06}" destId="{6F6CB8C7-B4B5-7D47-A868-DAA68895D727}" srcOrd="2" destOrd="0" presId="urn:microsoft.com/office/officeart/2005/8/layout/hierarchy3"/>
    <dgm:cxn modelId="{ECFF4753-0EF3-4475-A33C-0F6726D7566F}" type="presParOf" srcId="{8EE36E6F-F651-6444-BFE9-5ECE2483AF06}" destId="{C5A15383-9A9A-E74E-B74C-4985D51F9BC1}" srcOrd="3" destOrd="0" presId="urn:microsoft.com/office/officeart/2005/8/layout/hierarchy3"/>
    <dgm:cxn modelId="{4144365D-AF42-4479-988C-A9EE0EEA2C31}" type="presParOf" srcId="{8EE36E6F-F651-6444-BFE9-5ECE2483AF06}" destId="{FA3825C2-9D45-054A-AC04-3945249603C4}" srcOrd="4" destOrd="0" presId="urn:microsoft.com/office/officeart/2005/8/layout/hierarchy3"/>
    <dgm:cxn modelId="{A5698A28-24AA-4026-85BC-8FD69BAAF294}" type="presParOf" srcId="{8EE36E6F-F651-6444-BFE9-5ECE2483AF06}" destId="{BCDA1758-61EC-A349-A07F-7AF5A8B669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9488-165E-AF46-AD09-198A95CA42D5}">
      <dsp:nvSpPr>
        <dsp:cNvPr id="0" name=""/>
        <dsp:cNvSpPr/>
      </dsp:nvSpPr>
      <dsp:spPr>
        <a:xfrm rot="16200000">
          <a:off x="654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 of double DES results in a mapping that is not equivalent </a:t>
          </a: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two 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single </a:t>
          </a: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 encryptions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654" y="1368204"/>
        <a:ext cx="3390197" cy="2054665"/>
      </dsp:txXfrm>
    </dsp:sp>
    <dsp:sp modelId="{53700B98-CB5D-6E42-991E-36901AA3DD8A}">
      <dsp:nvSpPr>
        <dsp:cNvPr id="0" name=""/>
        <dsp:cNvSpPr/>
      </dsp:nvSpPr>
      <dsp:spPr>
        <a:xfrm rot="5400000">
          <a:off x="4348215" y="340872"/>
          <a:ext cx="4109330" cy="4109330"/>
        </a:xfrm>
        <a:prstGeom prst="downArrow">
          <a:avLst>
            <a:gd name="adj1" fmla="val 50000"/>
            <a:gd name="adj2" fmla="val 35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meet-in-the-middle attack algorithm defeats double DES by reducing it to single DES</a:t>
          </a:r>
        </a:p>
      </dsp:txBody>
      <dsp:txXfrm rot="-5400000">
        <a:off x="5067348" y="1368205"/>
        <a:ext cx="3390197" cy="2054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C4D4F-71A5-CF46-84AE-1A1B3AAB815F}">
      <dsp:nvSpPr>
        <dsp:cNvPr id="0" name=""/>
        <dsp:cNvSpPr/>
      </dsp:nvSpPr>
      <dsp:spPr>
        <a:xfrm rot="5400000">
          <a:off x="4376760" y="-1692661"/>
          <a:ext cx="941635" cy="4562426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>
              <a:ea typeface="+mn-ea"/>
              <a:cs typeface="+mn-cs"/>
            </a:rPr>
            <a:t>  C</a:t>
          </a:r>
          <a:r>
            <a:rPr lang="en-US" sz="1800" kern="1200" dirty="0">
              <a:ea typeface="+mn-ea"/>
              <a:cs typeface="+mn-cs"/>
            </a:rPr>
            <a:t> = E(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3</a:t>
          </a:r>
          <a:r>
            <a:rPr lang="en-US" sz="1800" kern="1200" dirty="0">
              <a:ea typeface="+mn-ea"/>
              <a:cs typeface="+mn-cs"/>
            </a:rPr>
            <a:t>, D(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2</a:t>
          </a:r>
          <a:r>
            <a:rPr lang="en-US" sz="1800" kern="1200" dirty="0">
              <a:ea typeface="+mn-ea"/>
              <a:cs typeface="+mn-cs"/>
            </a:rPr>
            <a:t>, E( </a:t>
          </a:r>
          <a:r>
            <a:rPr lang="en-US" sz="1800" i="1" kern="1200" dirty="0">
              <a:ea typeface="+mn-ea"/>
              <a:cs typeface="+mn-cs"/>
            </a:rPr>
            <a:t>K</a:t>
          </a:r>
          <a:r>
            <a:rPr lang="en-US" sz="1800" i="1" kern="1200" baseline="-25000" dirty="0">
              <a:ea typeface="+mn-ea"/>
              <a:cs typeface="+mn-cs"/>
            </a:rPr>
            <a:t>1</a:t>
          </a:r>
          <a:r>
            <a:rPr lang="en-US" sz="1800" i="1" kern="1200" dirty="0">
              <a:ea typeface="+mn-ea"/>
              <a:cs typeface="+mn-cs"/>
            </a:rPr>
            <a:t>,  P</a:t>
          </a:r>
          <a:r>
            <a:rPr lang="en-US" sz="1800" kern="1200" dirty="0">
              <a:ea typeface="+mn-ea"/>
              <a:cs typeface="+mn-cs"/>
            </a:rPr>
            <a:t>)))</a:t>
          </a:r>
        </a:p>
      </dsp:txBody>
      <dsp:txXfrm rot="-5400000">
        <a:off x="2566365" y="163701"/>
        <a:ext cx="4516459" cy="849701"/>
      </dsp:txXfrm>
    </dsp:sp>
    <dsp:sp modelId="{555409E5-3EC4-B74F-9976-846F69623AD6}">
      <dsp:nvSpPr>
        <dsp:cNvPr id="0" name=""/>
        <dsp:cNvSpPr/>
      </dsp:nvSpPr>
      <dsp:spPr>
        <a:xfrm>
          <a:off x="0" y="29"/>
          <a:ext cx="2566365" cy="117704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Three-key 3DES has an effective key length of 168 bits and is defined as: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459" y="57488"/>
        <a:ext cx="2451447" cy="1062126"/>
      </dsp:txXfrm>
    </dsp:sp>
    <dsp:sp modelId="{3454F1FB-1E63-E44A-A2B5-AFACABCAA9C9}">
      <dsp:nvSpPr>
        <dsp:cNvPr id="0" name=""/>
        <dsp:cNvSpPr/>
      </dsp:nvSpPr>
      <dsp:spPr>
        <a:xfrm rot="5400000">
          <a:off x="4376760" y="-456765"/>
          <a:ext cx="941635" cy="4562426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ea typeface="+mn-ea"/>
              <a:cs typeface="+mn-cs"/>
            </a:rPr>
            <a:t>  K</a:t>
          </a:r>
          <a:r>
            <a:rPr lang="en-US" sz="1800" i="1" kern="1200" baseline="-25000" dirty="0">
              <a:ea typeface="+mn-ea"/>
              <a:cs typeface="+mn-cs"/>
            </a:rPr>
            <a:t>3</a:t>
          </a:r>
          <a:r>
            <a:rPr lang="en-US" sz="1800" kern="1200" dirty="0">
              <a:ea typeface="+mn-ea"/>
              <a:cs typeface="+mn-cs"/>
            </a:rPr>
            <a:t> = K1</a:t>
          </a:r>
          <a:endParaRPr lang="en-US" sz="1800" i="1" kern="1200" baseline="-25000" dirty="0">
            <a:ea typeface="+mn-ea"/>
            <a:cs typeface="+mn-cs"/>
          </a:endParaRPr>
        </a:p>
      </dsp:txBody>
      <dsp:txXfrm rot="-5400000">
        <a:off x="2566365" y="1399597"/>
        <a:ext cx="4516459" cy="849701"/>
      </dsp:txXfrm>
    </dsp:sp>
    <dsp:sp modelId="{89932878-5AE7-6E41-B546-D00826EE62FB}">
      <dsp:nvSpPr>
        <dsp:cNvPr id="0" name=""/>
        <dsp:cNvSpPr/>
      </dsp:nvSpPr>
      <dsp:spPr>
        <a:xfrm>
          <a:off x="0" y="1235926"/>
          <a:ext cx="2566365" cy="1177044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Backward compatibility with two key 3DES is provided by putting:</a:t>
          </a:r>
        </a:p>
      </dsp:txBody>
      <dsp:txXfrm>
        <a:off x="57459" y="1293385"/>
        <a:ext cx="2451447" cy="1062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2AC382-1C6E-440F-8E91-33E00BCE76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F83B4A-45E5-420A-A0E2-5872F109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8076705-864B-4D45-B85F-06B6083622B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13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75397-88F1-B841-BCAE-5B838BFB5C3F}" type="slidenum">
              <a:rPr lang="en-AU" smtClean="0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2F409-F23D-5F4E-81D9-1B454B56C927}" type="slidenum">
              <a:rPr lang="en-AU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Times-Roman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4DA7A-72C1-AF4C-A5E0-570FD844E82A}" type="slidenum">
              <a:rPr lang="en-AU" smtClean="0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560C3-1BC1-9F41-B0DE-6AFA2BDA5545}" type="slidenum">
              <a:rPr lang="en-AU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A0F7E-D632-054D-B9F1-E5498BFF6CE6}" type="slidenum">
              <a:rPr lang="en-AU" smtClean="0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BADCD-40B0-4943-A8D6-6BC32A70B22D}" type="slidenum">
              <a:rPr lang="en-AU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7D299-6A89-A044-B96D-D64C68644C90}" type="slidenum">
              <a:rPr lang="en-AU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84A11-D313-4048-98E1-5F3A82032797}" type="slidenum">
              <a:rPr lang="en-AU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C05F5-00ED-0346-BDE6-91FAB24304DA}" type="slidenum">
              <a:rPr lang="en-AU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AD6C2-D0B3-5A40-887C-212A744B9F58}" type="slidenum">
              <a:rPr lang="en-AU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2938-7B65-D742-9CA2-55F207A148F0}" type="slidenum">
              <a:rPr lang="en-AU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3A70E-C97E-DC4B-9C68-0A144DA905F7}" type="slidenum">
              <a:rPr lang="en-AU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262A1-A75C-1D4B-83F3-37F18A3B635E}" type="slidenum">
              <a:rPr lang="en-AU" smtClean="0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28671-9218-F34E-ACAD-109D5A3EEE55}" type="slidenum">
              <a:rPr lang="en-AU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0A7CE-322E-B748-A38B-12157840A821}" type="slidenum">
              <a:rPr lang="en-AU" smtClean="0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26369-A0B6-224A-81CC-EF1238DA308E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A333F-2D17-9744-BE06-B6D2230133E3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E1BE9-2DB0-9443-A29F-B27DFB5E21C0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9E9F-8B4C-D14E-916C-94EE5D15A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FA3E-02AA-4347-A8B7-25086473D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B96-5106-F246-86FE-363CF815F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64BF8-F63F-4542-8D4F-18AA23E61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DA52A-DEDD-8B48-A1A9-86710A9BD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E39F-087E-504B-9397-D16438C77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3710C-E6C4-314D-9C2D-EC5776BDD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AAC1-1608-C646-A661-28DAF77D6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822-8447-B24E-AE7F-D1C17ADC1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7DC2E-1A2E-5148-9006-D07698661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6499D577-E5A2-D04C-A286-E08280E1E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D5C58473-7B4C-2A41-A28F-1EC9C1D9C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hdr="0" ft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6</a:t>
            </a: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/>
          <a:lstStyle/>
          <a:p>
            <a:pPr eaLnBrk="1" hangingPunct="1"/>
            <a:r>
              <a:rPr lang="en-US" sz="3600" dirty="0"/>
              <a:t>Block Cipher Operation Modes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Modes of Operation of Block Ciphers</a:t>
            </a:r>
            <a:endParaRPr lang="en-AU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1200"/>
            <a:ext cx="8424936" cy="4572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A technique for enhancing the effect of a cryptographic algorithm or adapting the algorithm for an application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Five </a:t>
            </a:r>
            <a:r>
              <a:rPr lang="en-AU" i="1" dirty="0">
                <a:solidFill>
                  <a:srgbClr val="0070C0"/>
                </a:solidFill>
                <a:ea typeface="+mn-ea"/>
                <a:cs typeface="+mn-cs"/>
              </a:rPr>
              <a:t>modes of operation </a:t>
            </a:r>
            <a:r>
              <a:rPr lang="en-AU" dirty="0">
                <a:ea typeface="+mn-ea"/>
                <a:cs typeface="+mn-cs"/>
              </a:rPr>
              <a:t>have been defined by NIST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Intended to cover a wide variety of applications of encryption for which a block cipher could be used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Intended for use with any symmetric block cipher, including triple DES and AES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/>
          </p:cNvPicPr>
          <p:nvPr/>
        </p:nvPicPr>
        <p:blipFill>
          <a:blip r:embed="rId3"/>
          <a:srcRect r="3019" b="3945"/>
          <a:stretch>
            <a:fillRect/>
          </a:stretch>
        </p:blipFill>
        <p:spPr bwMode="auto">
          <a:xfrm>
            <a:off x="685800" y="746125"/>
            <a:ext cx="7745597" cy="563520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38200" y="152400"/>
            <a:ext cx="11144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52400"/>
            <a:ext cx="1368152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533400"/>
            <a:ext cx="2952328" cy="44958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AU" sz="2400" dirty="0"/>
              <a:t>Electronic Codebook Mode  (ECB)</a:t>
            </a:r>
          </a:p>
        </p:txBody>
      </p:sp>
      <p:pic>
        <p:nvPicPr>
          <p:cNvPr id="38915" name="Picture 6" descr="f3.pdf"/>
          <p:cNvPicPr>
            <a:picLocks noChangeAspect="1"/>
          </p:cNvPicPr>
          <p:nvPr/>
        </p:nvPicPr>
        <p:blipFill>
          <a:blip r:embed="rId3"/>
          <a:srcRect l="3529" t="11818" r="1176" b="6364"/>
          <a:stretch>
            <a:fillRect/>
          </a:stretch>
        </p:blipFill>
        <p:spPr bwMode="auto">
          <a:xfrm>
            <a:off x="2853202" y="235914"/>
            <a:ext cx="6300192" cy="65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275856" y="6448251"/>
            <a:ext cx="609600" cy="365125"/>
          </a:xfrm>
        </p:spPr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6381328"/>
            <a:ext cx="864096" cy="274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05400" y="838200"/>
            <a:ext cx="3813175" cy="5240338"/>
          </a:xfrm>
        </p:spPr>
        <p:txBody>
          <a:bodyPr/>
          <a:lstStyle/>
          <a:p>
            <a:pPr eaLnBrk="1" hangingPunct="1"/>
            <a:r>
              <a:rPr lang="en-US" sz="2800"/>
              <a:t>Overhead</a:t>
            </a:r>
          </a:p>
          <a:p>
            <a:pPr eaLnBrk="1" hangingPunct="1"/>
            <a:r>
              <a:rPr lang="en-US" sz="2800"/>
              <a:t>Error recovery</a:t>
            </a:r>
          </a:p>
          <a:p>
            <a:pPr eaLnBrk="1" hangingPunct="1"/>
            <a:r>
              <a:rPr lang="en-US" sz="2800"/>
              <a:t>Error propagation</a:t>
            </a:r>
          </a:p>
          <a:p>
            <a:pPr eaLnBrk="1" hangingPunct="1"/>
            <a:r>
              <a:rPr lang="en-US" sz="2800"/>
              <a:t>Diffusion</a:t>
            </a:r>
          </a:p>
          <a:p>
            <a:pPr eaLnBrk="1" hangingPunct="1"/>
            <a:r>
              <a:rPr lang="en-US" sz="2800"/>
              <a:t>Security</a:t>
            </a:r>
          </a:p>
          <a:p>
            <a:pPr eaLnBrk="1" hangingPunct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2816"/>
            <a:ext cx="2057400" cy="2057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9D577-E5A2-D04C-A286-E08280E1E8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2915816" cy="5867400"/>
          </a:xfrm>
        </p:spPr>
        <p:txBody>
          <a:bodyPr/>
          <a:lstStyle/>
          <a:p>
            <a:pPr eaLnBrk="1" hangingPunct="1">
              <a:lnSpc>
                <a:spcPts val="4900"/>
              </a:lnSpc>
            </a:pPr>
            <a:r>
              <a:rPr lang="en-AU" sz="2400" dirty="0"/>
              <a:t>Cipher Block Chaining (CBC)</a:t>
            </a:r>
          </a:p>
        </p:txBody>
      </p:sp>
      <p:pic>
        <p:nvPicPr>
          <p:cNvPr id="43011" name="Picture 3" descr="f4.pdf"/>
          <p:cNvPicPr>
            <a:picLocks noChangeAspect="1"/>
          </p:cNvPicPr>
          <p:nvPr/>
        </p:nvPicPr>
        <p:blipFill>
          <a:blip r:embed="rId3"/>
          <a:srcRect l="3529" t="10909" b="8182"/>
          <a:stretch>
            <a:fillRect/>
          </a:stretch>
        </p:blipFill>
        <p:spPr bwMode="auto">
          <a:xfrm>
            <a:off x="2829843" y="7050"/>
            <a:ext cx="6318250" cy="651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58124" y="303039"/>
            <a:ext cx="1371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Narrow" pitchFamily="34" charset="0"/>
              </a:rPr>
              <a:t>The initial vector </a:t>
            </a:r>
            <a:r>
              <a:rPr lang="en-US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  <a:latin typeface="Arial Narrow" pitchFamily="34" charset="0"/>
              </a:rPr>
              <a:t>must not be predictable  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429724" y="518483"/>
            <a:ext cx="472380" cy="1538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6093296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28600"/>
            <a:ext cx="3384376" cy="60960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AU" sz="2400" dirty="0"/>
              <a:t>s-bit Cipher </a:t>
            </a:r>
            <a:r>
              <a:rPr lang="en-US" sz="2400" dirty="0"/>
              <a:t>Feedback Mode</a:t>
            </a:r>
            <a:r>
              <a:rPr lang="en-AU" sz="2400" dirty="0"/>
              <a:t> (CFB)</a:t>
            </a:r>
          </a:p>
        </p:txBody>
      </p:sp>
      <p:pic>
        <p:nvPicPr>
          <p:cNvPr id="47107" name="Picture 3" descr="f5.pdf"/>
          <p:cNvPicPr>
            <a:picLocks noChangeAspect="1"/>
          </p:cNvPicPr>
          <p:nvPr/>
        </p:nvPicPr>
        <p:blipFill>
          <a:blip r:embed="rId3"/>
          <a:srcRect t="3636" b="3636"/>
          <a:stretch>
            <a:fillRect/>
          </a:stretch>
        </p:blipFill>
        <p:spPr bwMode="auto">
          <a:xfrm>
            <a:off x="3124200" y="-8032"/>
            <a:ext cx="5715000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6165304"/>
            <a:ext cx="792088" cy="274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412776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3560" y="1412776"/>
            <a:ext cx="731520" cy="1645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2360" y="4293096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4416" y="4293096"/>
            <a:ext cx="731520" cy="1645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4293096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1412776"/>
            <a:ext cx="731520" cy="1645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3560" y="548680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2360" y="548680"/>
            <a:ext cx="731520" cy="1645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18120" y="3410712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23560" y="3419856"/>
            <a:ext cx="731520" cy="155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28912" y="411480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8672" y="326555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26555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8672" y="404664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81312" y="563880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1628800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52448" y="1609368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88952" y="506575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254547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254547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54547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08104" y="5394960"/>
            <a:ext cx="443488" cy="137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51920" y="5389216"/>
            <a:ext cx="443488" cy="128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68872" y="1609368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28912" y="542579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44208" y="5065752"/>
            <a:ext cx="443488" cy="91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4576" y="5029176"/>
            <a:ext cx="443488" cy="128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6165304"/>
            <a:ext cx="443488" cy="182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2960" y="2924944"/>
            <a:ext cx="548640" cy="274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2895600" cy="5818188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AU" sz="2400" dirty="0"/>
              <a:t>Output </a:t>
            </a:r>
            <a:r>
              <a:rPr lang="en-US" sz="2400" dirty="0"/>
              <a:t>Feedback</a:t>
            </a:r>
            <a:r>
              <a:rPr lang="en-AU" sz="2400" dirty="0"/>
              <a:t> Mode (OFB)</a:t>
            </a:r>
          </a:p>
        </p:txBody>
      </p:sp>
      <p:pic>
        <p:nvPicPr>
          <p:cNvPr id="49155" name="Picture 3" descr="f6.pdf"/>
          <p:cNvPicPr>
            <a:picLocks noChangeAspect="1"/>
          </p:cNvPicPr>
          <p:nvPr/>
        </p:nvPicPr>
        <p:blipFill>
          <a:blip r:embed="rId3"/>
          <a:srcRect t="6364" b="8182"/>
          <a:stretch>
            <a:fillRect/>
          </a:stretch>
        </p:blipFill>
        <p:spPr bwMode="auto">
          <a:xfrm>
            <a:off x="2824427" y="-27690"/>
            <a:ext cx="6200775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6093296"/>
            <a:ext cx="822960" cy="274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-99392"/>
            <a:ext cx="2843808" cy="5818188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sz="2400" dirty="0"/>
              <a:t>Counter Mode (CTR)</a:t>
            </a:r>
            <a:endParaRPr lang="en-AU" sz="2400" dirty="0"/>
          </a:p>
        </p:txBody>
      </p:sp>
      <p:pic>
        <p:nvPicPr>
          <p:cNvPr id="51203" name="Picture 3" descr="f7.pdf"/>
          <p:cNvPicPr>
            <a:picLocks noChangeAspect="1"/>
          </p:cNvPicPr>
          <p:nvPr/>
        </p:nvPicPr>
        <p:blipFill>
          <a:blip r:embed="rId3"/>
          <a:srcRect t="6364" b="8182"/>
          <a:stretch>
            <a:fillRect/>
          </a:stretch>
        </p:blipFill>
        <p:spPr bwMode="auto">
          <a:xfrm>
            <a:off x="2743200" y="0"/>
            <a:ext cx="6200775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6021288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3150" cy="3048000"/>
          </a:xfrm>
        </p:spPr>
        <p:txBody>
          <a:bodyPr/>
          <a:lstStyle/>
          <a:p>
            <a:pPr eaLnBrk="1" hangingPunct="1"/>
            <a:r>
              <a:rPr lang="en-AU" sz="4400"/>
              <a:t>Advantages </a:t>
            </a:r>
            <a:br>
              <a:rPr lang="en-AU" sz="4400"/>
            </a:br>
            <a:r>
              <a:rPr lang="en-AU" sz="4400"/>
              <a:t>of </a:t>
            </a:r>
            <a:br>
              <a:rPr lang="en-AU" sz="4400"/>
            </a:br>
            <a:r>
              <a:rPr lang="en-AU" sz="4400"/>
              <a:t>CTR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685800"/>
            <a:ext cx="3813175" cy="5697538"/>
          </a:xfrm>
        </p:spPr>
        <p:txBody>
          <a:bodyPr/>
          <a:lstStyle/>
          <a:p>
            <a:pPr eaLnBrk="1" hangingPunct="1"/>
            <a:r>
              <a:rPr lang="en-AU" sz="2800"/>
              <a:t>Hardware efficiency</a:t>
            </a:r>
          </a:p>
          <a:p>
            <a:pPr eaLnBrk="1" hangingPunct="1"/>
            <a:r>
              <a:rPr lang="en-AU" sz="2800"/>
              <a:t>Software efficiency</a:t>
            </a:r>
          </a:p>
          <a:p>
            <a:pPr eaLnBrk="1" hangingPunct="1"/>
            <a:r>
              <a:rPr lang="en-AU" sz="2800"/>
              <a:t>Preprocessing</a:t>
            </a:r>
          </a:p>
          <a:p>
            <a:pPr eaLnBrk="1" hangingPunct="1"/>
            <a:r>
              <a:rPr lang="en-AU" sz="2800"/>
              <a:t>Random access</a:t>
            </a:r>
          </a:p>
          <a:p>
            <a:pPr eaLnBrk="1" hangingPunct="1"/>
            <a:r>
              <a:rPr lang="en-AU" sz="2800"/>
              <a:t>Provable security</a:t>
            </a:r>
          </a:p>
          <a:p>
            <a:pPr eaLnBrk="1" hangingPunct="1"/>
            <a:r>
              <a:rPr lang="en-AU" sz="2800"/>
              <a:t>Simplicity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1826520" cy="12207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9D577-E5A2-D04C-A286-E08280E1E8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3657600" cy="5791200"/>
          </a:xfrm>
        </p:spPr>
        <p:txBody>
          <a:bodyPr/>
          <a:lstStyle/>
          <a:p>
            <a:pPr eaLnBrk="1" hangingPunct="1">
              <a:lnSpc>
                <a:spcPts val="3700"/>
              </a:lnSpc>
            </a:pPr>
            <a:r>
              <a:rPr lang="en-US" sz="2400" dirty="0"/>
              <a:t>Feedback Characteristics of Modes of Operation</a:t>
            </a:r>
            <a:endParaRPr lang="en-AU" sz="2400" dirty="0"/>
          </a:p>
        </p:txBody>
      </p:sp>
      <p:pic>
        <p:nvPicPr>
          <p:cNvPr id="55299" name="Picture 3" descr="f8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0"/>
            <a:ext cx="5299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7DC2E-1A2E-5148-9006-D076986610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5976" y="6165304"/>
            <a:ext cx="720080" cy="274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DES</a:t>
            </a:r>
            <a:endParaRPr lang="en-AU"/>
          </a:p>
        </p:txBody>
      </p:sp>
      <p:pic>
        <p:nvPicPr>
          <p:cNvPr id="22531" name="Picture 6" descr="f1.pdf"/>
          <p:cNvPicPr>
            <a:picLocks noChangeAspect="1"/>
          </p:cNvPicPr>
          <p:nvPr/>
        </p:nvPicPr>
        <p:blipFill>
          <a:blip r:embed="rId3"/>
          <a:srcRect l="15294" t="1817" r="17647" b="54546"/>
          <a:stretch>
            <a:fillRect/>
          </a:stretch>
        </p:blipFill>
        <p:spPr bwMode="auto">
          <a:xfrm>
            <a:off x="1202332" y="1274763"/>
            <a:ext cx="6629400" cy="558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5496" y="39688"/>
            <a:ext cx="9073007" cy="1412875"/>
          </a:xfrm>
        </p:spPr>
        <p:txBody>
          <a:bodyPr/>
          <a:lstStyle/>
          <a:p>
            <a:pPr eaLnBrk="1" hangingPunct="1"/>
            <a:r>
              <a:rPr lang="en-US" sz="4800" dirty="0"/>
              <a:t>Block Chaining for Stream Ciphers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107504" y="2286000"/>
            <a:ext cx="4896544" cy="4303713"/>
          </a:xfrm>
        </p:spPr>
        <p:txBody>
          <a:bodyPr/>
          <a:lstStyle/>
          <a:p>
            <a:pPr eaLnBrk="1" hangingPunct="1"/>
            <a:r>
              <a:rPr lang="en-US" dirty="0"/>
              <a:t>For AES, DES, or any block cipher, encryption is performed on a block of </a:t>
            </a:r>
            <a:r>
              <a:rPr lang="en-US" i="1" dirty="0"/>
              <a:t>b </a:t>
            </a:r>
            <a:r>
              <a:rPr lang="en-US" dirty="0"/>
              <a:t>bits</a:t>
            </a:r>
          </a:p>
          <a:p>
            <a:pPr lvl="1" eaLnBrk="1" hangingPunct="1"/>
            <a:r>
              <a:rPr lang="en-US" dirty="0"/>
              <a:t>for DES:  </a:t>
            </a:r>
            <a:r>
              <a:rPr lang="en-US" i="1" dirty="0"/>
              <a:t>b </a:t>
            </a:r>
            <a:r>
              <a:rPr lang="en-US" dirty="0"/>
              <a:t>= 64</a:t>
            </a:r>
          </a:p>
          <a:p>
            <a:pPr lvl="1" eaLnBrk="1" hangingPunct="1"/>
            <a:r>
              <a:rPr lang="en-US" dirty="0"/>
              <a:t>for AES:  </a:t>
            </a:r>
            <a:r>
              <a:rPr lang="en-US" i="1" dirty="0"/>
              <a:t>b </a:t>
            </a:r>
            <a:r>
              <a:rPr lang="en-US" dirty="0"/>
              <a:t>= 128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9024630"/>
              </p:ext>
            </p:extLst>
          </p:nvPr>
        </p:nvGraphicFramePr>
        <p:xfrm>
          <a:off x="4067944" y="1772816"/>
          <a:ext cx="5257801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710C-E6C4-314D-9C2D-EC5776BDD5B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en-AU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828800"/>
            <a:ext cx="3542605" cy="48545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Multiple encryption and triple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2000" dirty="0">
                <a:ea typeface="+mn-ea"/>
              </a:rPr>
              <a:t>Double DES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2000" dirty="0">
                <a:ea typeface="+mn-ea"/>
              </a:rPr>
              <a:t>Triple DES with 2  keys</a:t>
            </a:r>
          </a:p>
          <a:p>
            <a:pPr lvl="1"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2000" dirty="0">
                <a:ea typeface="+mn-ea"/>
              </a:rPr>
              <a:t>Triple DES with 3 keys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Electronic code book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Cipher block chaining mode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638800" y="1752600"/>
            <a:ext cx="3469704" cy="487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Cipher feedback mode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Output feedback mode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Counter mode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1" y="2819400"/>
            <a:ext cx="2094216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3710C-E6C4-314D-9C2D-EC5776BDD5B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/>
              <a:t>Meet-in-the-Middle Attack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30859"/>
              </p:ext>
            </p:extLst>
          </p:nvPr>
        </p:nvGraphicFramePr>
        <p:xfrm>
          <a:off x="304801" y="1762125"/>
          <a:ext cx="84582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4572000"/>
            <a:ext cx="1557337" cy="17932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dirty="0"/>
              <a:t>Meet-in-the-Middle Attack,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348880"/>
                <a:ext cx="8694855" cy="3096344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b="1" dirty="0"/>
                  <a:t>Given plaintext-</a:t>
                </a:r>
                <a:r>
                  <a:rPr lang="en-US" sz="2400" b="1" dirty="0" err="1"/>
                  <a:t>ciphertext</a:t>
                </a:r>
                <a:r>
                  <a:rPr lang="en-US" sz="2400" b="1" dirty="0"/>
                  <a:t> pair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𝑷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𝑪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5760" indent="-365760">
                  <a:spcBef>
                    <a:spcPts val="600"/>
                  </a:spcBef>
                  <a:buClr>
                    <a:schemeClr val="accent1">
                      <a:lumMod val="50000"/>
                    </a:schemeClr>
                  </a:buClr>
                  <a:buFont typeface="+mj-lt"/>
                  <a:buAutoNum type="alphaLcPeriod"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US" sz="2200" dirty="0"/>
                  <a:t> keys: store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00" dirty="0"/>
                  <a:t>) in Table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.</a:t>
                </a:r>
              </a:p>
              <a:p>
                <a:pPr marL="0" indent="0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None/>
                </a:pPr>
                <a:r>
                  <a:rPr lang="en-US" sz="1800" dirty="0"/>
                  <a:t>         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1800" dirty="0"/>
                  <a:t>  in numerical order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accent1">
                      <a:lumMod val="50000"/>
                    </a:schemeClr>
                  </a:buClr>
                  <a:buFont typeface="+mj-lt"/>
                  <a:buAutoNum type="alphaLcPeriod" startAt="2"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US" sz="2200" dirty="0"/>
                  <a:t> keys: store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in Table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0" indent="0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None/>
                </a:pPr>
                <a:r>
                  <a:rPr lang="en-US" sz="2200" dirty="0"/>
                  <a:t>       </a:t>
                </a:r>
                <a:r>
                  <a:rPr lang="en-US" sz="2400" dirty="0"/>
                  <a:t> </a:t>
                </a:r>
                <a:r>
                  <a:rPr lang="en-US" sz="1800" dirty="0"/>
                  <a:t>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𝐿</m:t>
                    </m:r>
                    <m:r>
                      <a:rPr lang="en-US" sz="1800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 in numerical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2200" dirty="0"/>
              </a:p>
              <a:p>
                <a:pPr marL="457200" indent="-457200">
                  <a:spcBef>
                    <a:spcPts val="600"/>
                  </a:spcBef>
                  <a:buClr>
                    <a:schemeClr val="accent1">
                      <a:lumMod val="50000"/>
                    </a:schemeClr>
                  </a:buClr>
                  <a:buFont typeface="+mj-lt"/>
                  <a:buAutoNum type="alphaLcPeriod" startAt="3"/>
                </a:pPr>
                <a:r>
                  <a:rPr lang="en-US" sz="2200" dirty="0"/>
                  <a:t>Search the sorted lists for </a:t>
                </a:r>
                <a:r>
                  <a:rPr lang="en-US" sz="2200" b="1" dirty="0"/>
                  <a:t>matching</a:t>
                </a:r>
                <a:r>
                  <a:rPr lang="en-US" sz="2200" dirty="0"/>
                  <a:t>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None/>
                </a:pPr>
                <a:r>
                  <a:rPr lang="en-US" sz="2200" dirty="0"/>
                  <a:t>        </a:t>
                </a:r>
                <a:r>
                  <a:rPr lang="en-US" sz="1800" dirty="0"/>
                  <a:t>There are multiple matching entries: test other pairs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𝑃</m:t>
                    </m:r>
                    <m:r>
                      <a:rPr lang="en-US" sz="1800" i="1" dirty="0" smtClean="0">
                        <a:latin typeface="Cambria Math"/>
                      </a:rPr>
                      <m:t>’,</m:t>
                    </m:r>
                    <m:r>
                      <a:rPr lang="en-US" sz="1800" i="1" dirty="0" smtClean="0">
                        <a:latin typeface="Cambria Math"/>
                      </a:rPr>
                      <m:t>𝐶</m:t>
                    </m:r>
                    <m:r>
                      <a:rPr lang="en-US" sz="1800" i="1" dirty="0" smtClean="0">
                        <a:latin typeface="Cambria Math"/>
                      </a:rPr>
                      <m:t>’), (</m:t>
                    </m:r>
                    <m:r>
                      <a:rPr lang="en-US" sz="1800" i="1" dirty="0" smtClean="0">
                        <a:latin typeface="Cambria Math"/>
                      </a:rPr>
                      <m:t>𝑃</m:t>
                    </m:r>
                    <m:r>
                      <a:rPr lang="en-US" sz="1800" i="1" dirty="0" smtClean="0">
                        <a:latin typeface="Cambria Math"/>
                      </a:rPr>
                      <m:t>”,</m:t>
                    </m:r>
                    <m:r>
                      <a:rPr lang="en-US" sz="1800" i="1" dirty="0" smtClean="0">
                        <a:latin typeface="Cambria Math"/>
                      </a:rPr>
                      <m:t>𝐶</m:t>
                    </m:r>
                    <m:r>
                      <a:rPr lang="en-US" sz="1800" i="1" dirty="0" smtClean="0">
                        <a:latin typeface="Cambria Math"/>
                      </a:rPr>
                      <m:t>”)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365760" indent="-365760">
                  <a:lnSpc>
                    <a:spcPct val="120000"/>
                  </a:lnSpc>
                  <a:spcBef>
                    <a:spcPts val="600"/>
                  </a:spcBef>
                  <a:buClr>
                    <a:schemeClr val="accent1">
                      <a:lumMod val="50000"/>
                    </a:schemeClr>
                  </a:buClr>
                  <a:buFont typeface="+mj-lt"/>
                  <a:buAutoNum type="alphaLcPeriod" startAt="3"/>
                </a:pPr>
                <a:r>
                  <a:rPr lang="en-US" sz="2200" b="0" dirty="0"/>
                  <a:t>Time  to find a match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(64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b="1" dirty="0"/>
                  <a:t> This attacks defeats double encryption: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b="1" dirty="0"/>
                  <a:t>                         .    .  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.   no better than single encryption.      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348880"/>
                <a:ext cx="8694855" cy="3096344"/>
              </a:xfrm>
              <a:blipFill rotWithShape="1">
                <a:blip r:embed="rId3"/>
                <a:stretch>
                  <a:fillRect l="-1052" t="-3937" r="-1473" b="-39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1A972DD-7FF7-1434-966F-6E0662B5AA66}"/>
              </a:ext>
            </a:extLst>
          </p:cNvPr>
          <p:cNvGrpSpPr/>
          <p:nvPr/>
        </p:nvGrpSpPr>
        <p:grpSpPr>
          <a:xfrm>
            <a:off x="5364088" y="1528491"/>
            <a:ext cx="3672407" cy="937060"/>
            <a:chOff x="409432" y="1844824"/>
            <a:chExt cx="5746744" cy="1416904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3D251B4-D595-0401-7FE7-A4682ABD5FD6}"/>
                </a:ext>
              </a:extLst>
            </p:cNvPr>
            <p:cNvGrpSpPr/>
            <p:nvPr/>
          </p:nvGrpSpPr>
          <p:grpSpPr>
            <a:xfrm>
              <a:off x="409432" y="1844824"/>
              <a:ext cx="5746744" cy="1416904"/>
              <a:chOff x="409432" y="1844824"/>
              <a:chExt cx="5746744" cy="141690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="" xmlns:a16="http://schemas.microsoft.com/office/drawing/2014/main" id="{9BB17416-FA7A-B0F8-CECF-3E5230D12CD4}"/>
                  </a:ext>
                </a:extLst>
              </p:cNvPr>
              <p:cNvCxnSpPr/>
              <p:nvPr/>
            </p:nvCxnSpPr>
            <p:spPr>
              <a:xfrm flipV="1">
                <a:off x="888327" y="2406720"/>
                <a:ext cx="720080" cy="36004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7F8CA1CF-2DD8-C4B8-D2F2-3851BA603BC8}"/>
                  </a:ext>
                </a:extLst>
              </p:cNvPr>
              <p:cNvGrpSpPr/>
              <p:nvPr/>
            </p:nvGrpSpPr>
            <p:grpSpPr>
              <a:xfrm>
                <a:off x="1763688" y="1844824"/>
                <a:ext cx="274319" cy="1416904"/>
                <a:chOff x="1763688" y="1916832"/>
                <a:chExt cx="274319" cy="199654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4101B21C-A055-7E9C-BB90-B08712D702AC}"/>
                    </a:ext>
                  </a:extLst>
                </p:cNvPr>
                <p:cNvSpPr/>
                <p:nvPr/>
              </p:nvSpPr>
              <p:spPr>
                <a:xfrm>
                  <a:off x="1763688" y="1916832"/>
                  <a:ext cx="274319" cy="19965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="" xmlns:a16="http://schemas.microsoft.com/office/drawing/2014/main" id="{A90B19CF-704C-2DA6-530E-6EBA2DD010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0447" y="2486827"/>
                      <a:ext cx="187184" cy="29827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Rectangle 18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A90B19CF-704C-2DA6-530E-6EBA2DD010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0447" y="2486827"/>
                      <a:ext cx="187184" cy="29827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BB0F701B-9A09-E644-A753-C2274DE0B769}"/>
                  </a:ext>
                </a:extLst>
              </p:cNvPr>
              <p:cNvGrpSpPr/>
              <p:nvPr/>
            </p:nvGrpSpPr>
            <p:grpSpPr>
              <a:xfrm>
                <a:off x="4657720" y="1844825"/>
                <a:ext cx="274320" cy="1416903"/>
                <a:chOff x="1763688" y="1916833"/>
                <a:chExt cx="274320" cy="183017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1739B997-E60B-C4DC-1B74-D4D09B39B811}"/>
                    </a:ext>
                  </a:extLst>
                </p:cNvPr>
                <p:cNvSpPr/>
                <p:nvPr/>
              </p:nvSpPr>
              <p:spPr>
                <a:xfrm>
                  <a:off x="1763688" y="1916833"/>
                  <a:ext cx="274320" cy="183017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>
                      <a:extLst>
                        <a:ext uri="{FF2B5EF4-FFF2-40B4-BE49-F238E27FC236}">
                          <a16:creationId xmlns="" xmlns:a16="http://schemas.microsoft.com/office/drawing/2014/main" id="{3CB363DD-32B7-117D-662B-5104F00E8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289" y="2571046"/>
                      <a:ext cx="187184" cy="18288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Rectangle 1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3CB363DD-32B7-117D-662B-5104F00E83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9289" y="2571046"/>
                      <a:ext cx="187184" cy="1828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A9BDA22A-D29F-3886-7FCB-C01CFC7F5843}"/>
                  </a:ext>
                </a:extLst>
              </p:cNvPr>
              <p:cNvCxnSpPr/>
              <p:nvPr/>
            </p:nvCxnSpPr>
            <p:spPr>
              <a:xfrm flipH="1" flipV="1">
                <a:off x="5067672" y="2520516"/>
                <a:ext cx="656456" cy="33242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="" xmlns:a16="http://schemas.microsoft.com/office/drawing/2014/main" id="{A4564350-DC5C-CA43-10F8-AB39A61F2BED}"/>
                  </a:ext>
                </a:extLst>
              </p:cNvPr>
              <p:cNvCxnSpPr/>
              <p:nvPr/>
            </p:nvCxnSpPr>
            <p:spPr>
              <a:xfrm>
                <a:off x="2123728" y="2420888"/>
                <a:ext cx="436214" cy="1216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="" xmlns:a16="http://schemas.microsoft.com/office/drawing/2014/main" id="{CE6650F8-6995-D39E-83F9-19EA96CAE94E}"/>
                  </a:ext>
                </a:extLst>
              </p:cNvPr>
              <p:cNvCxnSpPr/>
              <p:nvPr/>
            </p:nvCxnSpPr>
            <p:spPr>
              <a:xfrm flipH="1" flipV="1">
                <a:off x="4045429" y="2413419"/>
                <a:ext cx="440436" cy="747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23">
                <a:extLst>
                  <a:ext uri="{FF2B5EF4-FFF2-40B4-BE49-F238E27FC236}">
                    <a16:creationId xmlns="" xmlns:a16="http://schemas.microsoft.com/office/drawing/2014/main" id="{35B13B08-C805-AC30-7F67-742B66FCA7A6}"/>
                  </a:ext>
                </a:extLst>
              </p:cNvPr>
              <p:cNvSpPr/>
              <p:nvPr/>
            </p:nvSpPr>
            <p:spPr>
              <a:xfrm>
                <a:off x="409432" y="2492896"/>
                <a:ext cx="554360" cy="50405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="" xmlns:a16="http://schemas.microsoft.com/office/drawing/2014/main" id="{CB63FDEA-589A-96B5-EE4D-F1CA18E66C69}"/>
                  </a:ext>
                </a:extLst>
              </p:cNvPr>
              <p:cNvSpPr/>
              <p:nvPr/>
            </p:nvSpPr>
            <p:spPr>
              <a:xfrm>
                <a:off x="5796136" y="2636912"/>
                <a:ext cx="360040" cy="50405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5" name="Rounded Rectangle 24">
                <a:extLst>
                  <a:ext uri="{FF2B5EF4-FFF2-40B4-BE49-F238E27FC236}">
                    <a16:creationId xmlns="" xmlns:a16="http://schemas.microsoft.com/office/drawing/2014/main" id="{06AEEDEF-3E72-1486-F6BF-2159F728E393}"/>
                  </a:ext>
                </a:extLst>
              </p:cNvPr>
              <p:cNvSpPr/>
              <p:nvPr/>
            </p:nvSpPr>
            <p:spPr>
              <a:xfrm>
                <a:off x="3059832" y="1979402"/>
                <a:ext cx="504056" cy="36947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id="{8C2A5E23-DB8B-8AF8-3B8E-AF3F20D7DB52}"/>
                    </a:ext>
                  </a:extLst>
                </p:cNvPr>
                <p:cNvSpPr txBox="1"/>
                <p:nvPr/>
              </p:nvSpPr>
              <p:spPr>
                <a:xfrm>
                  <a:off x="2477230" y="2204864"/>
                  <a:ext cx="1882938" cy="41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C2A5E23-DB8B-8AF8-3B8E-AF3F20D7D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230" y="2204864"/>
                  <a:ext cx="1882938" cy="41710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72400" y="6093296"/>
            <a:ext cx="609600" cy="581149"/>
          </a:xfrm>
        </p:spPr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-30460" y="-72008"/>
            <a:ext cx="9144000" cy="1484784"/>
          </a:xfrm>
        </p:spPr>
        <p:txBody>
          <a:bodyPr/>
          <a:lstStyle/>
          <a:p>
            <a:pPr eaLnBrk="1" hangingPunct="1"/>
            <a:r>
              <a:rPr lang="en-US" dirty="0"/>
              <a:t>Meet-in-the-Middle Attack,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492896"/>
                <a:ext cx="9073008" cy="338437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3200" b="1" dirty="0"/>
                  <a:t>False alarms</a:t>
                </a:r>
                <a:endParaRPr lang="en-US" sz="2200" dirty="0"/>
              </a:p>
              <a:p>
                <a:pPr marL="365760" indent="-36576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/>
                </a:pPr>
                <a:r>
                  <a:rPr lang="en-US" sz="2200" dirty="0"/>
                  <a:t>How many matches should you expect to find?</a:t>
                </a:r>
              </a:p>
              <a:p>
                <a:pPr marL="365760" indent="-36576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/>
                </a:pPr>
                <a:r>
                  <a:rPr lang="en-US" sz="22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z="2200" dirty="0"/>
                  <a:t> blocks but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US" sz="2200" dirty="0"/>
                  <a:t> table entries (there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56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keys)  </a:t>
                </a:r>
              </a:p>
              <a:p>
                <a:pPr marL="548640">
                  <a:lnSpc>
                    <a:spcPct val="120000"/>
                  </a:lnSpc>
                  <a:spcBef>
                    <a:spcPts val="0"/>
                  </a:spcBef>
                  <a:buClrTx/>
                  <a:buFont typeface="Garamond" pitchFamily="18" charset="0"/>
                  <a:buChar char="–"/>
                </a:pPr>
                <a:r>
                  <a:rPr lang="en-US" sz="2000" dirty="0"/>
                  <a:t>Each block has a  1/256 in a table chance to appear in a table.</a:t>
                </a:r>
              </a:p>
              <a:p>
                <a:pPr marL="548640">
                  <a:lnSpc>
                    <a:spcPct val="120000"/>
                  </a:lnSpc>
                  <a:spcBef>
                    <a:spcPts val="0"/>
                  </a:spcBef>
                  <a:buClrTx/>
                  <a:buFont typeface="Garamond" pitchFamily="18" charset="0"/>
                  <a:buChar char="–"/>
                </a:pPr>
                <a:r>
                  <a:rPr lang="en-US" sz="2000" dirty="0"/>
                  <a:t>So there should be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sz="2000" dirty="0"/>
                  <a:t> entries that appear in both tables.</a:t>
                </a:r>
              </a:p>
              <a:p>
                <a:pPr marL="548640">
                  <a:lnSpc>
                    <a:spcPct val="120000"/>
                  </a:lnSpc>
                  <a:spcBef>
                    <a:spcPts val="0"/>
                  </a:spcBef>
                  <a:buClrTx/>
                  <a:buFont typeface="Garamond" pitchFamily="18" charset="0"/>
                  <a:buChar char="–"/>
                </a:pPr>
                <a:r>
                  <a:rPr lang="en-US" sz="2000" dirty="0"/>
                  <a:t>One of these corresponds to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 others are </a:t>
                </a:r>
                <a:r>
                  <a:rPr lang="en-US" sz="2000" b="1" i="1" dirty="0"/>
                  <a:t>imposters</a:t>
                </a:r>
                <a:r>
                  <a:rPr lang="en-US" sz="2000" b="1" dirty="0"/>
                  <a:t>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r>
                  <a:rPr lang="en-US" sz="2100" dirty="0"/>
                  <a:t>Next test against a few other pairs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𝐸𝑛𝑐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1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1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𝐷𝑒𝑐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1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1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1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492896"/>
                <a:ext cx="9073008" cy="3384376"/>
              </a:xfrm>
              <a:blipFill>
                <a:blip r:embed="rId3"/>
                <a:stretch>
                  <a:fillRect l="-1679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66856" y="6309320"/>
            <a:ext cx="609600" cy="365125"/>
          </a:xfrm>
        </p:spPr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852936" y="23488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5E1EBF1-E479-A880-95C6-545E00F73989}"/>
              </a:ext>
            </a:extLst>
          </p:cNvPr>
          <p:cNvGrpSpPr/>
          <p:nvPr/>
        </p:nvGrpSpPr>
        <p:grpSpPr>
          <a:xfrm>
            <a:off x="5076056" y="1652836"/>
            <a:ext cx="4011470" cy="1065376"/>
            <a:chOff x="900115" y="2105067"/>
            <a:chExt cx="5057802" cy="692088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87B8FBE9-79C3-299E-B19B-FA279A4D3F53}"/>
                </a:ext>
              </a:extLst>
            </p:cNvPr>
            <p:cNvGrpSpPr/>
            <p:nvPr/>
          </p:nvGrpSpPr>
          <p:grpSpPr>
            <a:xfrm>
              <a:off x="900115" y="2105067"/>
              <a:ext cx="5057802" cy="692088"/>
              <a:chOff x="900115" y="2105067"/>
              <a:chExt cx="5057802" cy="6920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371141" y="2427164"/>
                <a:ext cx="443890" cy="133419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1914908" y="2105069"/>
                <a:ext cx="274320" cy="658575"/>
                <a:chOff x="1914908" y="2283540"/>
                <a:chExt cx="274320" cy="92799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914908" y="2283540"/>
                  <a:ext cx="274320" cy="9279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2052589" y="2546107"/>
                      <a:ext cx="136637" cy="2473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2589" y="2546107"/>
                      <a:ext cx="136637" cy="24738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4657720" y="2105067"/>
                <a:ext cx="274320" cy="658577"/>
                <a:chOff x="1763688" y="2252980"/>
                <a:chExt cx="274320" cy="85066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63688" y="2252980"/>
                  <a:ext cx="274320" cy="8506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858244" y="2541859"/>
                      <a:ext cx="136637" cy="22677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8244" y="2541859"/>
                      <a:ext cx="136637" cy="22677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5067674" y="2466972"/>
                <a:ext cx="442904" cy="115289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316103" y="2420888"/>
                <a:ext cx="445785" cy="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252156" y="2420888"/>
                <a:ext cx="328229" cy="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900115" y="2293099"/>
                <a:ext cx="554360" cy="50405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597877" y="2410736"/>
                <a:ext cx="360040" cy="37472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205949" y="2119682"/>
                <a:ext cx="504056" cy="36947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F5644D71-C2AF-388D-FD79-D05F911ADB58}"/>
                    </a:ext>
                  </a:extLst>
                </p:cNvPr>
                <p:cNvSpPr txBox="1"/>
                <p:nvPr/>
              </p:nvSpPr>
              <p:spPr>
                <a:xfrm>
                  <a:off x="2666332" y="2307824"/>
                  <a:ext cx="1695448" cy="377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644D71-C2AF-388D-FD79-D05F911AD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332" y="2307824"/>
                  <a:ext cx="1695448" cy="37739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554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-30460" y="-72008"/>
            <a:ext cx="9144000" cy="1484784"/>
          </a:xfrm>
        </p:spPr>
        <p:txBody>
          <a:bodyPr/>
          <a:lstStyle/>
          <a:p>
            <a:pPr eaLnBrk="1" hangingPunct="1"/>
            <a:r>
              <a:rPr lang="en-US" dirty="0"/>
              <a:t>Meet-in-the-Middle Attack</a:t>
            </a:r>
            <a:r>
              <a:rPr lang="en-US"/>
              <a:t>,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4052" y="2420888"/>
                <a:ext cx="9192484" cy="3888432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b="1" dirty="0" smtClean="0"/>
                  <a:t>False alarms (continued)</a:t>
                </a:r>
                <a:endParaRPr lang="en-US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is an imposter, the probability that</a:t>
                </a:r>
                <a:r>
                  <a:rPr lang="en-US" sz="2200" b="1" dirty="0"/>
                  <a:t>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𝑫𝒆𝒄</m:t>
                        </m:r>
                      </m:e>
                      <m:sub>
                        <m:sSubSup>
                          <m:sSub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𝑬𝒏𝒄</m:t>
                        </m:r>
                      </m:e>
                      <m:sub>
                        <m:sSubSup>
                          <m:sSubSup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2200" b="1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ClrTx/>
                  <a:buNone/>
                </a:pPr>
                <a:r>
                  <a:rPr lang="en-US" sz="2200" b="1" dirty="0"/>
                  <a:t>        is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200" b="1" i="1" smtClean="0">
                            <a:latin typeface="Cambria Math"/>
                          </a:rPr>
                          <m:t>/</m:t>
                        </m:r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𝟔𝟒</m:t>
                        </m:r>
                      </m:sup>
                    </m:sSup>
                    <m:r>
                      <a:rPr lang="en-US" sz="2200" b="1" i="1" smtClean="0">
                        <a:latin typeface="Cambria Math"/>
                      </a:rPr>
                      <m:t>.</m:t>
                    </m:r>
                  </m:oMath>
                </a14:m>
                <a:endParaRPr lang="en-US" sz="2200" b="1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r>
                  <a:rPr lang="en-US" sz="2200" dirty="0"/>
                  <a:t>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sz="2200" dirty="0"/>
                  <a:t> imposters so that the </a:t>
                </a:r>
                <a:r>
                  <a:rPr lang="en-US" sz="2200" i="1" dirty="0"/>
                  <a:t>probability of one of them satisfying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𝑫𝒆𝒄</m:t>
                        </m:r>
                      </m:e>
                      <m:sub>
                        <m:sSubSup>
                          <m:sSub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𝑪</m:t>
                            </m:r>
                          </m:e>
                          <m:sup>
                            <m:r>
                              <a:rPr lang="en-US" sz="2200" b="1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2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𝑬𝒏𝒄</m:t>
                        </m:r>
                      </m:e>
                      <m:sub>
                        <m:sSubSup>
                          <m:sSubSup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2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sz="2200" b="1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1" dirty="0"/>
                  <a:t> is about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𝟒𝟖</m:t>
                        </m:r>
                      </m:sup>
                    </m:sSup>
                    <m:r>
                      <a:rPr lang="en-US" sz="2200" b="1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>
                            <a:latin typeface="Cambria Math"/>
                          </a:rPr>
                          <m:t>𝟔𝟒</m:t>
                        </m:r>
                      </m:sup>
                    </m:sSup>
                    <m:r>
                      <a:rPr lang="en-US" sz="220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200" dirty="0"/>
                  <a:t>                                     That is, the probability is reduced </a:t>
                </a:r>
                <a:r>
                  <a:rPr lang="en-US" sz="2200" b="1" dirty="0"/>
                  <a:t>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𝟔𝟒</m:t>
                        </m:r>
                      </m:sup>
                    </m:sSup>
                    <m:r>
                      <a:rPr lang="en-US" sz="22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200" b="1" dirty="0"/>
                  <a:t>  </a:t>
                </a:r>
                <a:r>
                  <a:rPr lang="en-US" sz="2200" dirty="0"/>
                  <a:t>to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1/2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16</m:t>
                        </m:r>
                      </m:sup>
                    </m:sSup>
                    <m:r>
                      <a:rPr lang="en-US" sz="2200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200" b="0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r>
                  <a:rPr lang="en-US" sz="2200" dirty="0"/>
                  <a:t>Each test against  further input/output pairs reduces the false alarm probability  </a:t>
                </a:r>
                <a:r>
                  <a:rPr lang="en-US" sz="2200" b="1" dirty="0"/>
                  <a:t>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𝟔𝟒</m:t>
                        </m:r>
                      </m:sup>
                    </m:sSup>
                  </m:oMath>
                </a14:m>
                <a:r>
                  <a:rPr lang="en-US" sz="2200" b="1" dirty="0"/>
                  <a:t>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r>
                  <a:rPr lang="en-US" sz="2200" dirty="0"/>
                  <a:t>The probability of a false alarm using </a:t>
                </a:r>
                <a:r>
                  <a:rPr lang="en-US" sz="2200" b="1" dirty="0"/>
                  <a:t>three input/output pairs is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200" b="1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200" b="1" i="1" smtClean="0">
                            <a:latin typeface="Cambria Math"/>
                          </a:rPr>
                          <m:t>𝟖𝟎</m:t>
                        </m:r>
                      </m:sup>
                    </m:sSup>
                  </m:oMath>
                </a14:m>
                <a:r>
                  <a:rPr lang="en-US" sz="2200" dirty="0"/>
                  <a:t>. </a:t>
                </a:r>
              </a:p>
              <a:p>
                <a:pPr marL="365760" indent="-365760">
                  <a:lnSpc>
                    <a:spcPct val="120000"/>
                  </a:lnSpc>
                  <a:spcBef>
                    <a:spcPts val="0"/>
                  </a:spcBef>
                  <a:buClrTx/>
                  <a:buFont typeface="+mj-lt"/>
                  <a:buAutoNum type="alphaLcPeriod" startAt="3"/>
                </a:pPr>
                <a:endParaRPr lang="en-US" sz="22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052" y="2420888"/>
                <a:ext cx="9192484" cy="3888432"/>
              </a:xfrm>
              <a:blipFill rotWithShape="1">
                <a:blip r:embed="rId3"/>
                <a:stretch>
                  <a:fillRect l="-1326" t="-141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211960" y="6381328"/>
            <a:ext cx="609600" cy="288032"/>
          </a:xfrm>
        </p:spPr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852936" y="23488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5E1EBF1-E479-A880-95C6-545E00F73989}"/>
              </a:ext>
            </a:extLst>
          </p:cNvPr>
          <p:cNvGrpSpPr/>
          <p:nvPr/>
        </p:nvGrpSpPr>
        <p:grpSpPr>
          <a:xfrm>
            <a:off x="5580112" y="1514074"/>
            <a:ext cx="3528392" cy="1165824"/>
            <a:chOff x="910180" y="2105067"/>
            <a:chExt cx="5047737" cy="705818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87B8FBE9-79C3-299E-B19B-FA279A4D3F53}"/>
                </a:ext>
              </a:extLst>
            </p:cNvPr>
            <p:cNvGrpSpPr/>
            <p:nvPr/>
          </p:nvGrpSpPr>
          <p:grpSpPr>
            <a:xfrm>
              <a:off x="910180" y="2105067"/>
              <a:ext cx="5047737" cy="705818"/>
              <a:chOff x="910180" y="2105067"/>
              <a:chExt cx="5047737" cy="705818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1371141" y="2427164"/>
                <a:ext cx="443890" cy="133419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914908" y="2105069"/>
                <a:ext cx="274320" cy="658575"/>
                <a:chOff x="1914908" y="2283540"/>
                <a:chExt cx="274320" cy="927992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914908" y="2283540"/>
                  <a:ext cx="274320" cy="92799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015594" y="2564033"/>
                      <a:ext cx="136637" cy="2473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5594" y="2564033"/>
                      <a:ext cx="136637" cy="24738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4657720" y="2105067"/>
                <a:ext cx="286815" cy="658577"/>
                <a:chOff x="1763688" y="2252980"/>
                <a:chExt cx="286815" cy="85066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1763688" y="2252980"/>
                  <a:ext cx="274320" cy="8506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821863" y="2541859"/>
                      <a:ext cx="228640" cy="22677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1863" y="2541859"/>
                      <a:ext cx="228640" cy="22677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5067674" y="2466972"/>
                <a:ext cx="442904" cy="115289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316103" y="2420888"/>
                <a:ext cx="445785" cy="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4252156" y="2420888"/>
                <a:ext cx="328229" cy="0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/>
              <p:cNvSpPr/>
              <p:nvPr/>
            </p:nvSpPr>
            <p:spPr>
              <a:xfrm>
                <a:off x="910180" y="2306829"/>
                <a:ext cx="554360" cy="50405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P 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597877" y="2410736"/>
                <a:ext cx="360040" cy="37472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205949" y="2119682"/>
                <a:ext cx="504056" cy="36947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F5644D71-C2AF-388D-FD79-D05F911ADB58}"/>
                    </a:ext>
                  </a:extLst>
                </p:cNvPr>
                <p:cNvSpPr txBox="1"/>
                <p:nvPr/>
              </p:nvSpPr>
              <p:spPr>
                <a:xfrm>
                  <a:off x="2666332" y="2307824"/>
                  <a:ext cx="1695447" cy="218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∗′</m:t>
                            </m:r>
                          </m:sup>
                        </m:sSubSup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5644D71-C2AF-388D-FD79-D05F911AD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332" y="2307824"/>
                  <a:ext cx="1695447" cy="2180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08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9688"/>
            <a:ext cx="9289032" cy="1412875"/>
          </a:xfrm>
        </p:spPr>
        <p:txBody>
          <a:bodyPr/>
          <a:lstStyle/>
          <a:p>
            <a:pPr eaLnBrk="1" hangingPunct="1"/>
            <a:r>
              <a:rPr lang="en-US" dirty="0"/>
              <a:t>3DES with two &amp; three keys</a:t>
            </a:r>
            <a:endParaRPr lang="en-AU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62125"/>
            <a:ext cx="8351837" cy="4562475"/>
          </a:xfrm>
        </p:spPr>
        <p:txBody>
          <a:bodyPr rtlCol="0">
            <a:normAutofit fontScale="92500" lnSpcReduction="10000"/>
          </a:bodyPr>
          <a:lstStyle/>
          <a:p>
            <a:pPr marL="342900" lvl="1" indent="-342900" eaLnBrk="1" fontAlgn="auto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900" dirty="0"/>
              <a:t>3DES with two keys is a relatively popular and has been adopted for use in the key management standards ANSI X9.17 and ISO 8732. </a:t>
            </a:r>
          </a:p>
          <a:p>
            <a:pPr marL="342900" lvl="1" indent="-342900" eaLnBrk="1" fontAlgn="auto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900" dirty="0"/>
              <a:t>However it has been shown that it does not provide the 112 bit security for man-in-the middle attacks, but only ~80 bits security.</a:t>
            </a:r>
          </a:p>
          <a:p>
            <a:pPr marL="342900" lvl="1" indent="-342900" eaLnBrk="1" fontAlgn="auto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900" dirty="0"/>
              <a:t>3DES with three keys in EDE mode is currently the most popular mode. </a:t>
            </a:r>
          </a:p>
          <a:p>
            <a:pPr marL="342900" lvl="1" indent="-342900" eaLnBrk="1" fontAlgn="auto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sz="29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sz="2900" dirty="0"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Encryption</a:t>
            </a:r>
            <a:endParaRPr lang="en-AU"/>
          </a:p>
        </p:txBody>
      </p:sp>
      <p:pic>
        <p:nvPicPr>
          <p:cNvPr id="28675" name="Picture 6" descr="f1.pdf"/>
          <p:cNvPicPr>
            <a:picLocks noChangeAspect="1"/>
          </p:cNvPicPr>
          <p:nvPr/>
        </p:nvPicPr>
        <p:blipFill>
          <a:blip r:embed="rId3"/>
          <a:srcRect l="4706" t="46364" r="7059" b="3636"/>
          <a:stretch>
            <a:fillRect/>
          </a:stretch>
        </p:blipFill>
        <p:spPr bwMode="auto">
          <a:xfrm>
            <a:off x="1143000" y="1600200"/>
            <a:ext cx="685323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11760" y="6072871"/>
            <a:ext cx="13681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/>
              <a:t>Triple DES with Three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Many researchers now feel that three-key 3DES is the preferred alternative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 number of Internet-based applications have adopted three-key 3DES including PGP and S/MIME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4149048"/>
              </p:ext>
            </p:extLst>
          </p:nvPr>
        </p:nvGraphicFramePr>
        <p:xfrm>
          <a:off x="1187624" y="2636912"/>
          <a:ext cx="7128792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DA52A-DEDD-8B48-A1A9-86710A9BD8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6955</TotalTime>
  <Words>1059</Words>
  <Application>Microsoft Office PowerPoint</Application>
  <PresentationFormat>On-screen Show (4:3)</PresentationFormat>
  <Paragraphs>161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Infusion</vt:lpstr>
      <vt:lpstr>Chapter 6</vt:lpstr>
      <vt:lpstr>Double DES</vt:lpstr>
      <vt:lpstr>Meet-in-the-Middle Attack</vt:lpstr>
      <vt:lpstr>Meet-in-the-Middle Attack, 1</vt:lpstr>
      <vt:lpstr>Meet-in-the-Middle Attack, 2</vt:lpstr>
      <vt:lpstr>Meet-in-the-Middle Attack, 3</vt:lpstr>
      <vt:lpstr>3DES with two &amp; three keys</vt:lpstr>
      <vt:lpstr>Multiple Encryption</vt:lpstr>
      <vt:lpstr>Triple DES with Three Keys</vt:lpstr>
      <vt:lpstr>Modes of Operation of Block Ciphers</vt:lpstr>
      <vt:lpstr>PowerPoint Presentation</vt:lpstr>
      <vt:lpstr>Electronic Codebook Mode  (ECB)</vt:lpstr>
      <vt:lpstr>PowerPoint Presentation</vt:lpstr>
      <vt:lpstr>Cipher Block Chaining (CBC)</vt:lpstr>
      <vt:lpstr>s-bit Cipher Feedback Mode (CFB)</vt:lpstr>
      <vt:lpstr>Output Feedback Mode (OFB)</vt:lpstr>
      <vt:lpstr>Counter Mode (CTR)</vt:lpstr>
      <vt:lpstr>Advantages  of  CTR</vt:lpstr>
      <vt:lpstr>Feedback Characteristics of Modes of Operation</vt:lpstr>
      <vt:lpstr>Block Chaining for Stream Ciphers</vt:lpstr>
      <vt:lpstr>Summary</vt:lpstr>
    </vt:vector>
  </TitlesOfParts>
  <Company>School of Eng &amp; IT,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6</dc:subject>
  <dc:creator>Dr Lawrie Brown</dc:creator>
  <cp:lastModifiedBy>Burmester</cp:lastModifiedBy>
  <cp:revision>143</cp:revision>
  <cp:lastPrinted>2024-10-11T14:13:54Z</cp:lastPrinted>
  <dcterms:created xsi:type="dcterms:W3CDTF">2013-02-05T05:17:37Z</dcterms:created>
  <dcterms:modified xsi:type="dcterms:W3CDTF">2024-10-11T14:42:18Z</dcterms:modified>
</cp:coreProperties>
</file>