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8" r:id="rId14"/>
    <p:sldId id="269" r:id="rId15"/>
    <p:sldId id="270" r:id="rId16"/>
    <p:sldId id="271" r:id="rId17"/>
  </p:sldIdLst>
  <p:sldSz cx="12192000" cy="6858000"/>
  <p:notesSz cx="6858000" cy="9144000"/>
  <p:embeddedFontLst>
    <p:embeddedFont>
      <p:font typeface="Arial Black" panose="020B0A04020102020204" pitchFamily="34" charset="0"/>
      <p:bold r:id="rId19"/>
    </p:embeddedFont>
    <p:embeddedFont>
      <p:font typeface="Calibri" panose="020F0502020204030204" pitchFamily="34" charset="0"/>
      <p:regular r:id="rId20"/>
      <p:bold r:id="rId21"/>
      <p:italic r:id="rId22"/>
      <p:boldItalic r:id="rId23"/>
    </p:embeddedFont>
    <p:embeddedFont>
      <p:font typeface="Quattrocento Sans" panose="020B05020500000200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53106-4326-46B0-AB8C-DEDCAE3A4E60}" v="11" dt="2023-01-31T08:25:39.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t Joshi" userId="d29e05bcb387785e" providerId="LiveId" clId="{91D53106-4326-46B0-AB8C-DEDCAE3A4E60}"/>
    <pc:docChg chg="undo custSel addSld modSld">
      <pc:chgData name="Asit Joshi" userId="d29e05bcb387785e" providerId="LiveId" clId="{91D53106-4326-46B0-AB8C-DEDCAE3A4E60}" dt="2023-01-31T08:28:56.932" v="253" actId="20577"/>
      <pc:docMkLst>
        <pc:docMk/>
      </pc:docMkLst>
      <pc:sldChg chg="modSp mod">
        <pc:chgData name="Asit Joshi" userId="d29e05bcb387785e" providerId="LiveId" clId="{91D53106-4326-46B0-AB8C-DEDCAE3A4E60}" dt="2023-01-31T08:27:28.432" v="231" actId="20577"/>
        <pc:sldMkLst>
          <pc:docMk/>
          <pc:sldMk cId="0" sldId="260"/>
        </pc:sldMkLst>
        <pc:spChg chg="mod">
          <ac:chgData name="Asit Joshi" userId="d29e05bcb387785e" providerId="LiveId" clId="{91D53106-4326-46B0-AB8C-DEDCAE3A4E60}" dt="2023-01-31T08:27:28.432" v="231" actId="20577"/>
          <ac:spMkLst>
            <pc:docMk/>
            <pc:sldMk cId="0" sldId="260"/>
            <ac:spMk id="145" creationId="{00000000-0000-0000-0000-000000000000}"/>
          </ac:spMkLst>
        </pc:spChg>
      </pc:sldChg>
      <pc:sldChg chg="modSp mod">
        <pc:chgData name="Asit Joshi" userId="d29e05bcb387785e" providerId="LiveId" clId="{91D53106-4326-46B0-AB8C-DEDCAE3A4E60}" dt="2023-01-31T08:15:57.682" v="54" actId="20577"/>
        <pc:sldMkLst>
          <pc:docMk/>
          <pc:sldMk cId="0" sldId="263"/>
        </pc:sldMkLst>
        <pc:spChg chg="mod">
          <ac:chgData name="Asit Joshi" userId="d29e05bcb387785e" providerId="LiveId" clId="{91D53106-4326-46B0-AB8C-DEDCAE3A4E60}" dt="2023-01-31T08:15:57.682" v="54" actId="20577"/>
          <ac:spMkLst>
            <pc:docMk/>
            <pc:sldMk cId="0" sldId="263"/>
            <ac:spMk id="173" creationId="{00000000-0000-0000-0000-000000000000}"/>
          </ac:spMkLst>
        </pc:spChg>
      </pc:sldChg>
      <pc:sldChg chg="modSp mod">
        <pc:chgData name="Asit Joshi" userId="d29e05bcb387785e" providerId="LiveId" clId="{91D53106-4326-46B0-AB8C-DEDCAE3A4E60}" dt="2023-01-31T08:20:25.036" v="114" actId="20577"/>
        <pc:sldMkLst>
          <pc:docMk/>
          <pc:sldMk cId="0" sldId="264"/>
        </pc:sldMkLst>
        <pc:spChg chg="mod">
          <ac:chgData name="Asit Joshi" userId="d29e05bcb387785e" providerId="LiveId" clId="{91D53106-4326-46B0-AB8C-DEDCAE3A4E60}" dt="2023-01-31T08:20:25.036" v="114" actId="20577"/>
          <ac:spMkLst>
            <pc:docMk/>
            <pc:sldMk cId="0" sldId="264"/>
            <ac:spMk id="182" creationId="{00000000-0000-0000-0000-000000000000}"/>
          </ac:spMkLst>
        </pc:spChg>
      </pc:sldChg>
      <pc:sldChg chg="addSp delSp modSp mod">
        <pc:chgData name="Asit Joshi" userId="d29e05bcb387785e" providerId="LiveId" clId="{91D53106-4326-46B0-AB8C-DEDCAE3A4E60}" dt="2023-01-31T08:26:53.797" v="192" actId="1076"/>
        <pc:sldMkLst>
          <pc:docMk/>
          <pc:sldMk cId="0" sldId="268"/>
        </pc:sldMkLst>
        <pc:spChg chg="del mod">
          <ac:chgData name="Asit Joshi" userId="d29e05bcb387785e" providerId="LiveId" clId="{91D53106-4326-46B0-AB8C-DEDCAE3A4E60}" dt="2023-01-31T08:24:35.394" v="160" actId="478"/>
          <ac:spMkLst>
            <pc:docMk/>
            <pc:sldMk cId="0" sldId="268"/>
            <ac:spMk id="2" creationId="{00000000-0000-0000-0000-000000000000}"/>
          </ac:spMkLst>
        </pc:spChg>
        <pc:spChg chg="mod">
          <ac:chgData name="Asit Joshi" userId="d29e05bcb387785e" providerId="LiveId" clId="{91D53106-4326-46B0-AB8C-DEDCAE3A4E60}" dt="2023-01-31T08:26:53.797" v="192" actId="1076"/>
          <ac:spMkLst>
            <pc:docMk/>
            <pc:sldMk cId="0" sldId="268"/>
            <ac:spMk id="216" creationId="{00000000-0000-0000-0000-000000000000}"/>
          </ac:spMkLst>
        </pc:spChg>
        <pc:spChg chg="mod">
          <ac:chgData name="Asit Joshi" userId="d29e05bcb387785e" providerId="LiveId" clId="{91D53106-4326-46B0-AB8C-DEDCAE3A4E60}" dt="2023-01-31T08:26:19.747" v="189" actId="1076"/>
          <ac:spMkLst>
            <pc:docMk/>
            <pc:sldMk cId="0" sldId="268"/>
            <ac:spMk id="221" creationId="{00000000-0000-0000-0000-000000000000}"/>
          </ac:spMkLst>
        </pc:spChg>
        <pc:picChg chg="add mod">
          <ac:chgData name="Asit Joshi" userId="d29e05bcb387785e" providerId="LiveId" clId="{91D53106-4326-46B0-AB8C-DEDCAE3A4E60}" dt="2023-01-31T08:25:39.827" v="169" actId="1076"/>
          <ac:picMkLst>
            <pc:docMk/>
            <pc:sldMk cId="0" sldId="268"/>
            <ac:picMk id="1026" creationId="{CA15BAA2-75CD-9F38-EA69-7383077226B5}"/>
          </ac:picMkLst>
        </pc:picChg>
        <pc:picChg chg="add del mod">
          <ac:chgData name="Asit Joshi" userId="d29e05bcb387785e" providerId="LiveId" clId="{91D53106-4326-46B0-AB8C-DEDCAE3A4E60}" dt="2023-01-31T08:25:12.747" v="164" actId="478"/>
          <ac:picMkLst>
            <pc:docMk/>
            <pc:sldMk cId="0" sldId="268"/>
            <ac:picMk id="1028" creationId="{126164B8-D891-D74F-44B4-744D412F8BC2}"/>
          </ac:picMkLst>
        </pc:picChg>
      </pc:sldChg>
      <pc:sldChg chg="modSp mod">
        <pc:chgData name="Asit Joshi" userId="d29e05bcb387785e" providerId="LiveId" clId="{91D53106-4326-46B0-AB8C-DEDCAE3A4E60}" dt="2023-01-31T08:28:56.932" v="253" actId="20577"/>
        <pc:sldMkLst>
          <pc:docMk/>
          <pc:sldMk cId="0" sldId="271"/>
        </pc:sldMkLst>
        <pc:spChg chg="mod">
          <ac:chgData name="Asit Joshi" userId="d29e05bcb387785e" providerId="LiveId" clId="{91D53106-4326-46B0-AB8C-DEDCAE3A4E60}" dt="2023-01-31T08:28:56.932" v="253" actId="20577"/>
          <ac:spMkLst>
            <pc:docMk/>
            <pc:sldMk cId="0" sldId="271"/>
            <ac:spMk id="245" creationId="{00000000-0000-0000-0000-000000000000}"/>
          </ac:spMkLst>
        </pc:spChg>
      </pc:sldChg>
      <pc:sldChg chg="modSp add mod">
        <pc:chgData name="Asit Joshi" userId="d29e05bcb387785e" providerId="LiveId" clId="{91D53106-4326-46B0-AB8C-DEDCAE3A4E60}" dt="2023-01-31T08:22:29.225" v="156" actId="20577"/>
        <pc:sldMkLst>
          <pc:docMk/>
          <pc:sldMk cId="312143280" sldId="272"/>
        </pc:sldMkLst>
        <pc:spChg chg="mod">
          <ac:chgData name="Asit Joshi" userId="d29e05bcb387785e" providerId="LiveId" clId="{91D53106-4326-46B0-AB8C-DEDCAE3A4E60}" dt="2023-01-31T08:22:29.225" v="156" actId="20577"/>
          <ac:spMkLst>
            <pc:docMk/>
            <pc:sldMk cId="312143280" sldId="272"/>
            <ac:spMk id="1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39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0"/>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8" name="Google Shape;18;p20" descr="C:\Users\Admin\Desktop\New folder (3)\PPT\AcroLogoTransparant.png"/>
          <p:cNvPicPr preferRelativeResize="0"/>
          <p:nvPr/>
        </p:nvPicPr>
        <p:blipFill rotWithShape="1">
          <a:blip r:embed="rId2"/>
          <a:srcRect/>
          <a:stretch>
            <a:fillRect/>
          </a:stretch>
        </p:blipFill>
        <p:spPr>
          <a:xfrm>
            <a:off x="2353479" y="1317808"/>
            <a:ext cx="7485043" cy="1516818"/>
          </a:xfrm>
          <a:prstGeom prst="rect">
            <a:avLst/>
          </a:prstGeom>
          <a:noFill/>
          <a:ln>
            <a:noFill/>
          </a:ln>
        </p:spPr>
      </p:pic>
      <p:sp>
        <p:nvSpPr>
          <p:cNvPr id="19" name="Google Shape;19;p20"/>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panose="020B0A04020102020204"/>
                <a:ea typeface="Arial Black" panose="020B0A04020102020204"/>
                <a:cs typeface="Arial Black" panose="020B0A04020102020204"/>
                <a:sym typeface="Arial Black" panose="020B0A04020102020204"/>
              </a:rPr>
              <a:t>Acropolis Institute of Technology &amp; Research, Indore</a:t>
            </a:r>
          </a:p>
        </p:txBody>
      </p:sp>
      <p:sp>
        <p:nvSpPr>
          <p:cNvPr id="20" name="Google Shape;20;p20"/>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www.acropolis.in</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2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80" name="Google Shape;80;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83" name="Google Shape;83;p2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panose="020F0502020204030204"/>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0"/>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90" name="Google Shape;90;p30"/>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panose="020F0502020204030204"/>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1"/>
          <p:cNvSpPr>
            <a:spLocks noGrp="1"/>
          </p:cNvSpPr>
          <p:nvPr>
            <p:ph type="pic" idx="2"/>
          </p:nvPr>
        </p:nvSpPr>
        <p:spPr>
          <a:xfrm>
            <a:off x="5384893" y="987427"/>
            <a:ext cx="6172200" cy="4873625"/>
          </a:xfrm>
          <a:prstGeom prst="rect">
            <a:avLst/>
          </a:prstGeom>
          <a:noFill/>
          <a:ln>
            <a:noFill/>
          </a:ln>
        </p:spPr>
      </p:sp>
      <p:sp>
        <p:nvSpPr>
          <p:cNvPr id="94" name="Google Shape;94;p31"/>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32"/>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0" name="Google Shape;100;p32"/>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3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4" name="Google Shape;104;p3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33"/>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07" name="Google Shape;107;p33"/>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panose="020F0502020204030204"/>
              <a:buNone/>
              <a:defRPr sz="36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3"/>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3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1"/>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 name="Google Shape;23;p2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panose="020F0502020204030204"/>
              <a:buNone/>
              <a:defRPr sz="72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1"/>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2"/>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0" name="Google Shape;30;p22"/>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2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 name="Google Shape;37;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t>‹#›</a:t>
            </a:fld>
            <a:endParaRPr lang="en-US"/>
          </a:p>
        </p:txBody>
      </p:sp>
      <p:sp>
        <p:nvSpPr>
          <p:cNvPr id="41" name="Google Shape;41;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2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 name="Google Shape;48;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t>‹#›</a:t>
            </a:fld>
            <a:endParaRPr lang="en-US"/>
          </a:p>
        </p:txBody>
      </p:sp>
      <p:sp>
        <p:nvSpPr>
          <p:cNvPr id="52" name="Google Shape;52;p2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charRg st="1" end="1"/>
                                            </p:txEl>
                                          </p:spTgt>
                                        </p:tgtEl>
                                        <p:attrNameLst>
                                          <p:attrName>style.visibility</p:attrName>
                                        </p:attrNameLst>
                                      </p:cBhvr>
                                      <p:to>
                                        <p:strVal val="visible"/>
                                      </p:to>
                                    </p:set>
                                    <p:animEffect transition="in" filter="fade">
                                      <p:cBhvr>
                                        <p:cTn id="12" dur="500"/>
                                        <p:tgtEl>
                                          <p:spTgt spid="52">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charRg st="1" end="1"/>
                                            </p:txEl>
                                          </p:spTgt>
                                        </p:tgtEl>
                                        <p:attrNameLst>
                                          <p:attrName>style.visibility</p:attrName>
                                        </p:attrNameLst>
                                      </p:cBhvr>
                                      <p:to>
                                        <p:strVal val="visible"/>
                                      </p:to>
                                    </p:set>
                                    <p:animEffect transition="in" filter="fade">
                                      <p:cBhvr>
                                        <p:cTn id="17" dur="500"/>
                                        <p:tgtEl>
                                          <p:spTgt spid="52">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charRg st="1" end="1"/>
                                            </p:txEl>
                                          </p:spTgt>
                                        </p:tgtEl>
                                        <p:attrNameLst>
                                          <p:attrName>style.visibility</p:attrName>
                                        </p:attrNameLst>
                                      </p:cBhvr>
                                      <p:to>
                                        <p:strVal val="visible"/>
                                      </p:to>
                                    </p:set>
                                    <p:animEffect transition="in" filter="fade">
                                      <p:cBhvr>
                                        <p:cTn id="22" dur="500"/>
                                        <p:tgtEl>
                                          <p:spTgt spid="52">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charRg st="1" end="1"/>
                                            </p:txEl>
                                          </p:spTgt>
                                        </p:tgtEl>
                                        <p:attrNameLst>
                                          <p:attrName>style.visibility</p:attrName>
                                        </p:attrNameLst>
                                      </p:cBhvr>
                                      <p:to>
                                        <p:strVal val="visible"/>
                                      </p:to>
                                    </p:set>
                                    <p:animEffect transition="in" filter="fade">
                                      <p:cBhvr>
                                        <p:cTn id="27" dur="500"/>
                                        <p:tgtEl>
                                          <p:spTgt spid="52">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charRg st="1" end="1"/>
                                            </p:txEl>
                                          </p:spTgt>
                                        </p:tgtEl>
                                        <p:attrNameLst>
                                          <p:attrName>style.visibility</p:attrName>
                                        </p:attrNameLst>
                                      </p:cBhvr>
                                      <p:to>
                                        <p:strVal val="visible"/>
                                      </p:to>
                                    </p:set>
                                    <p:animEffect transition="in" filter="fade">
                                      <p:cBhvr>
                                        <p:cTn id="32" dur="500"/>
                                        <p:tgtEl>
                                          <p:spTgt spid="52">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charRg st="1" end="1"/>
                                            </p:txEl>
                                          </p:spTgt>
                                        </p:tgtEl>
                                        <p:attrNameLst>
                                          <p:attrName>style.visibility</p:attrName>
                                        </p:attrNameLst>
                                      </p:cBhvr>
                                      <p:to>
                                        <p:strVal val="visible"/>
                                      </p:to>
                                    </p:set>
                                    <p:animEffect transition="in" filter="fade">
                                      <p:cBhvr>
                                        <p:cTn id="37" dur="500"/>
                                        <p:tgtEl>
                                          <p:spTgt spid="52">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charRg st="1" end="1"/>
                                            </p:txEl>
                                          </p:spTgt>
                                        </p:tgtEl>
                                        <p:attrNameLst>
                                          <p:attrName>style.visibility</p:attrName>
                                        </p:attrNameLst>
                                      </p:cBhvr>
                                      <p:to>
                                        <p:strVal val="visible"/>
                                      </p:to>
                                    </p:set>
                                    <p:animEffect transition="in" filter="fade">
                                      <p:cBhvr>
                                        <p:cTn id="42" dur="500"/>
                                        <p:tgtEl>
                                          <p:spTgt spid="52">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charRg st="1" end="1"/>
                                            </p:txEl>
                                          </p:spTgt>
                                        </p:tgtEl>
                                        <p:attrNameLst>
                                          <p:attrName>style.visibility</p:attrName>
                                        </p:attrNameLst>
                                      </p:cBhvr>
                                      <p:to>
                                        <p:strVal val="visible"/>
                                      </p:to>
                                    </p:set>
                                    <p:animEffect transition="in" filter="fade">
                                      <p:cBhvr>
                                        <p:cTn id="47" dur="500"/>
                                        <p:tgtEl>
                                          <p:spTgt spid="52">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26"/>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5" name="Google Shape;55;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t>‹#›</a:t>
            </a:fld>
            <a:endParaRPr lang="en-US"/>
          </a:p>
        </p:txBody>
      </p:sp>
      <p:sp>
        <p:nvSpPr>
          <p:cNvPr id="59" name="Google Shape;59;p26"/>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2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 name="Google Shape;62;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65" name="Google Shape;65;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7"/>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27"/>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2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70" name="Google Shape;70;p28"/>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28"/>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75" name="Google Shape;75;p2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28"/>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panose="020F0502020204030204"/>
              <a:buNone/>
              <a:defRPr sz="4400" b="1" i="0" u="none" strike="noStrike" cap="none">
                <a:solidFill>
                  <a:srgbClr val="306786"/>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just" rtl="0">
              <a:lnSpc>
                <a:spcPct val="90000"/>
              </a:lnSpc>
              <a:spcBef>
                <a:spcPts val="600"/>
              </a:spcBef>
              <a:spcAft>
                <a:spcPts val="0"/>
              </a:spcAft>
              <a:buClr>
                <a:srgbClr val="0070C0"/>
              </a:buClr>
              <a:buSzPts val="2000"/>
              <a:buFont typeface="Courier New" panose="02070309020205020404"/>
              <a:buChar char="o"/>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just" rtl="0">
              <a:lnSpc>
                <a:spcPct val="90000"/>
              </a:lnSpc>
              <a:spcBef>
                <a:spcPts val="600"/>
              </a:spcBef>
              <a:spcAft>
                <a:spcPts val="0"/>
              </a:spcAft>
              <a:buClr>
                <a:srgbClr val="0070C0"/>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L="3200400" marR="0" lvl="6"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L="3657600" marR="0" lvl="7"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L="4114800" marR="0" lvl="8"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a:endParaRPr/>
          </a:p>
        </p:txBody>
      </p:sp>
      <p:sp>
        <p:nvSpPr>
          <p:cNvPr id="12" name="Google Shape;12;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a:endParaRPr/>
          </a:p>
        </p:txBody>
      </p:sp>
      <p:sp>
        <p:nvSpPr>
          <p:cNvPr id="13" name="Google Shape;13;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1pPr>
            <a:lvl2pPr marR="0" lvl="1"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R="0" lvl="2"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R="0" lvl="3"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R="0" lvl="4"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R="0" lvl="5"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R="0" lvl="6"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R="0" lvl="7"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R="0" lvl="8" algn="l" rtl="0">
              <a:spcBef>
                <a:spcPts val="0"/>
              </a:spcBef>
              <a:spcAft>
                <a:spcPts val="0"/>
              </a:spcAft>
              <a:buSzPts val="1400"/>
              <a:buNone/>
              <a:defRPr sz="18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a:endParaRPr/>
          </a:p>
        </p:txBody>
      </p:sp>
      <p:sp>
        <p:nvSpPr>
          <p:cNvPr id="14" name="Google Shape;14;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1pPr>
            <a:lvl2pPr marL="0" marR="0" lvl="1"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2pPr>
            <a:lvl3pPr marL="0" marR="0" lvl="2"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3pPr>
            <a:lvl4pPr marL="0" marR="0" lvl="3"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4pPr>
            <a:lvl5pPr marL="0" marR="0" lvl="4"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5pPr>
            <a:lvl6pPr marL="0" marR="0" lvl="5"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6pPr>
            <a:lvl7pPr marL="0" marR="0" lvl="6"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7pPr>
            <a:lvl8pPr marL="0" marR="0" lvl="7"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8pPr>
            <a:lvl9pPr marL="0" marR="0" lvl="8" indent="0" algn="r" rtl="0">
              <a:spcBef>
                <a:spcPts val="0"/>
              </a:spcBef>
              <a:buNone/>
              <a:defRPr sz="1200" b="0" i="1" u="none" strike="noStrike" cap="none">
                <a:solidFill>
                  <a:srgbClr val="0C0C0C"/>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t>‹#›</a:t>
            </a:fld>
            <a:endParaRPr lang="en-US"/>
          </a:p>
        </p:txBody>
      </p:sp>
      <p:pic>
        <p:nvPicPr>
          <p:cNvPr id="15" name="Google Shape;15;p19" descr="C:\Users\Admin\Desktop\New folder (3)\PPT\AcroLogoTransparant.png"/>
          <p:cNvPicPr preferRelativeResize="0"/>
          <p:nvPr/>
        </p:nvPicPr>
        <p:blipFill rotWithShape="1">
          <a:blip r:embed="rId16"/>
          <a:srcRect/>
          <a:stretch>
            <a:fill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Survey of Existing Systems</a:t>
            </a:r>
          </a:p>
        </p:txBody>
      </p:sp>
      <p:sp>
        <p:nvSpPr>
          <p:cNvPr id="182" name="Google Shape;182;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2300"/>
              <a:buNone/>
            </a:pPr>
            <a:r>
              <a:rPr lang="en-US" sz="1800" dirty="0"/>
              <a:t>The existing system for rental storage facilities for farmers typically involves a network of storage facilities operators and real estate companies who offer a variety of storage options for farmers. Some key elements of the existing system include:</a:t>
            </a:r>
          </a:p>
          <a:p>
            <a:pPr marL="0" lvl="0" indent="0" algn="just" rtl="0">
              <a:lnSpc>
                <a:spcPct val="100000"/>
              </a:lnSpc>
              <a:spcBef>
                <a:spcPts val="0"/>
              </a:spcBef>
              <a:spcAft>
                <a:spcPts val="0"/>
              </a:spcAft>
              <a:buSzPts val="2300"/>
              <a:buNone/>
            </a:pPr>
            <a:endParaRPr lang="en-US" sz="1800" dirty="0"/>
          </a:p>
          <a:p>
            <a:pPr marL="285750" indent="-285750">
              <a:lnSpc>
                <a:spcPct val="100000"/>
              </a:lnSpc>
              <a:spcBef>
                <a:spcPts val="0"/>
              </a:spcBef>
              <a:buSzPts val="2300"/>
            </a:pPr>
            <a:r>
              <a:rPr lang="en-US" sz="1800" dirty="0"/>
              <a:t>Storage units: Rentable storage facilities typically include a range of unit sizes and types, including outdoor storage yards, indoor storage units, and climate-controlled units.</a:t>
            </a:r>
          </a:p>
          <a:p>
            <a:pPr marL="285750" indent="-285750">
              <a:lnSpc>
                <a:spcPct val="100000"/>
              </a:lnSpc>
              <a:spcBef>
                <a:spcPts val="0"/>
              </a:spcBef>
              <a:buSzPts val="2300"/>
            </a:pPr>
            <a:r>
              <a:rPr lang="en-US" sz="1800" dirty="0"/>
              <a:t>Rental agreements: Storage facilities typically have clear and concise rental agreements, which outline the terms of the rental, including the rental period, rental fee, and any restrictions or limitations on unit access.</a:t>
            </a:r>
          </a:p>
          <a:p>
            <a:pPr marL="285750" indent="-285750">
              <a:lnSpc>
                <a:spcPct val="100000"/>
              </a:lnSpc>
              <a:spcBef>
                <a:spcPts val="0"/>
              </a:spcBef>
              <a:buSzPts val="2300"/>
            </a:pPr>
            <a:r>
              <a:rPr lang="en-US" sz="1800" dirty="0"/>
              <a:t>Security: Most rental storage facilities have security measures in place, including gated access, surveillance cameras, and secure locks, to protect stored items from theft or damage.</a:t>
            </a:r>
          </a:p>
          <a:p>
            <a:pPr marL="285750" indent="-285750">
              <a:lnSpc>
                <a:spcPct val="100000"/>
              </a:lnSpc>
              <a:spcBef>
                <a:spcPts val="0"/>
              </a:spcBef>
              <a:buSzPts val="2300"/>
            </a:pPr>
            <a:r>
              <a:rPr lang="en-US" sz="1800" dirty="0"/>
              <a:t>Convenient location: Rental storage facilities are typically located in convenient locations, close to major roads and highways, making it easy for farmers to access their stored items.</a:t>
            </a:r>
          </a:p>
          <a:p>
            <a:pPr marL="285750" indent="-285750">
              <a:lnSpc>
                <a:spcPct val="100000"/>
              </a:lnSpc>
              <a:spcBef>
                <a:spcPts val="0"/>
              </a:spcBef>
              <a:buSzPts val="2300"/>
            </a:pPr>
            <a:r>
              <a:rPr lang="en-US" sz="1800" dirty="0"/>
              <a:t>Customer support: Storage facilities typically have customer support teams available to answer any questions or concerns that farmers may have during the rental period.</a:t>
            </a:r>
            <a:endParaRPr sz="1800" dirty="0"/>
          </a:p>
        </p:txBody>
      </p:sp>
      <p:sp>
        <p:nvSpPr>
          <p:cNvPr id="183" name="Google Shape;183;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84" name="Google Shape;184;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185" name="Google Shape;185;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extLst>
      <p:ext uri="{BB962C8B-B14F-4D97-AF65-F5344CB8AC3E}">
        <p14:creationId xmlns:p14="http://schemas.microsoft.com/office/powerpoint/2010/main" val="3121432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Objectives</a:t>
            </a:r>
          </a:p>
        </p:txBody>
      </p:sp>
      <p:sp>
        <p:nvSpPr>
          <p:cNvPr id="191" name="Google Shape;191;p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SzPct val="100000"/>
              <a:buChar char="❖"/>
            </a:pPr>
            <a:r>
              <a:rPr lang="en-US" sz="2500" dirty="0"/>
              <a:t>Our goal is to develop a website that farmers can use to rent equipment and also check availability of storage centers for crops.</a:t>
            </a:r>
          </a:p>
          <a:p>
            <a:pPr marL="228600" lvl="0" indent="-228600" algn="just" rtl="0">
              <a:lnSpc>
                <a:spcPct val="100000"/>
              </a:lnSpc>
              <a:spcBef>
                <a:spcPts val="0"/>
              </a:spcBef>
              <a:spcAft>
                <a:spcPts val="0"/>
              </a:spcAft>
              <a:buSzPct val="100000"/>
              <a:buChar char="❖"/>
            </a:pPr>
            <a:r>
              <a:rPr lang="en-US" sz="2500" dirty="0"/>
              <a:t>It reduces the cost of visiting hubs to check availability storage centers and rental equipment.</a:t>
            </a:r>
          </a:p>
          <a:p>
            <a:pPr marL="228600" lvl="0" indent="-228600" algn="just" rtl="0">
              <a:lnSpc>
                <a:spcPct val="100000"/>
              </a:lnSpc>
              <a:spcBef>
                <a:spcPts val="0"/>
              </a:spcBef>
              <a:spcAft>
                <a:spcPts val="0"/>
              </a:spcAft>
              <a:buSzPct val="100000"/>
              <a:buChar char="❖"/>
            </a:pPr>
            <a:r>
              <a:rPr lang="en-US" sz="2500" dirty="0"/>
              <a:t>We also allow them to book equipment and storage  centers in advance.</a:t>
            </a:r>
          </a:p>
          <a:p>
            <a:pPr marL="228600" lvl="0" indent="-228600" algn="just" rtl="0">
              <a:lnSpc>
                <a:spcPct val="100000"/>
              </a:lnSpc>
              <a:spcBef>
                <a:spcPts val="0"/>
              </a:spcBef>
              <a:spcAft>
                <a:spcPts val="0"/>
              </a:spcAft>
              <a:buSzPct val="100000"/>
              <a:buChar char="❖"/>
            </a:pPr>
            <a:r>
              <a:rPr lang="en-US" sz="2500" dirty="0"/>
              <a:t>It also helps us to get an overview of the equipment that is rented.</a:t>
            </a:r>
          </a:p>
          <a:p>
            <a:pPr marL="228600" lvl="0" indent="-228600" algn="just" rtl="0">
              <a:lnSpc>
                <a:spcPct val="100000"/>
              </a:lnSpc>
              <a:spcBef>
                <a:spcPts val="0"/>
              </a:spcBef>
              <a:spcAft>
                <a:spcPts val="0"/>
              </a:spcAft>
              <a:buSzPct val="100000"/>
              <a:buChar char="❖"/>
            </a:pPr>
            <a:r>
              <a:rPr lang="en-US" sz="2500" dirty="0"/>
              <a:t>We also aim to ensure better equipment availability and equipment health monitoring which could also help in providing better support to farmers.</a:t>
            </a:r>
          </a:p>
        </p:txBody>
      </p:sp>
      <p:sp>
        <p:nvSpPr>
          <p:cNvPr id="192" name="Google Shape;19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93" name="Google Shape;193;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lang="en-US"/>
          </a:p>
        </p:txBody>
      </p:sp>
      <p:sp>
        <p:nvSpPr>
          <p:cNvPr id="194" name="Google Shape;194;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Requirement Analysis</a:t>
            </a:r>
          </a:p>
        </p:txBody>
      </p:sp>
      <p:sp>
        <p:nvSpPr>
          <p:cNvPr id="200" name="Google Shape;200;p10"/>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630"/>
              </a:spcBef>
              <a:spcAft>
                <a:spcPts val="0"/>
              </a:spcAft>
              <a:buSzPts val="2300"/>
              <a:buNone/>
            </a:pPr>
            <a:r>
              <a:rPr sz="2300" dirty="0">
                <a:sym typeface="+mn-ea"/>
              </a:rPr>
              <a:t>The requirement of the resources for designing and developing the E-Commerce website are as</a:t>
            </a:r>
            <a:r>
              <a:rPr lang="en-US" sz="2300" dirty="0">
                <a:sym typeface="+mn-ea"/>
              </a:rPr>
              <a:t> </a:t>
            </a:r>
            <a:r>
              <a:rPr sz="2300" dirty="0">
                <a:sym typeface="+mn-ea"/>
              </a:rPr>
              <a:t>follows:</a:t>
            </a:r>
            <a:endParaRPr lang="en-US" sz="2300" dirty="0"/>
          </a:p>
          <a:p>
            <a:pPr marL="228600" lvl="0" indent="-241300" algn="just" rtl="0">
              <a:lnSpc>
                <a:spcPct val="90000"/>
              </a:lnSpc>
              <a:spcBef>
                <a:spcPts val="0"/>
              </a:spcBef>
              <a:spcAft>
                <a:spcPts val="0"/>
              </a:spcAft>
              <a:buSzPts val="2300"/>
              <a:buChar char="❖"/>
            </a:pPr>
            <a:r>
              <a:rPr lang="en-US" sz="2300" dirty="0"/>
              <a:t>Windows computer or Linux </a:t>
            </a:r>
            <a:endParaRPr sz="2300" dirty="0"/>
          </a:p>
          <a:p>
            <a:pPr marL="228600" lvl="0" indent="-241300" algn="just" rtl="0">
              <a:lnSpc>
                <a:spcPct val="90000"/>
              </a:lnSpc>
              <a:spcBef>
                <a:spcPts val="630"/>
              </a:spcBef>
              <a:spcAft>
                <a:spcPts val="0"/>
              </a:spcAft>
              <a:buSzPts val="2300"/>
              <a:buChar char="❖"/>
            </a:pPr>
            <a:r>
              <a:rPr lang="en-US" sz="2300" dirty="0"/>
              <a:t>Python Version 3.6 or above </a:t>
            </a:r>
            <a:endParaRPr sz="2300" dirty="0"/>
          </a:p>
          <a:p>
            <a:pPr marL="228600" lvl="0" indent="-241300" algn="just" rtl="0">
              <a:lnSpc>
                <a:spcPct val="90000"/>
              </a:lnSpc>
              <a:spcBef>
                <a:spcPts val="630"/>
              </a:spcBef>
              <a:spcAft>
                <a:spcPts val="0"/>
              </a:spcAft>
              <a:buSzPts val="2300"/>
              <a:buChar char="❖"/>
            </a:pPr>
            <a:r>
              <a:rPr lang="en-US" sz="2300" dirty="0"/>
              <a:t>Python Installed Windows Operating system or Linux OS Machine</a:t>
            </a:r>
            <a:endParaRPr sz="2300" dirty="0"/>
          </a:p>
          <a:p>
            <a:pPr marL="228600" lvl="0" indent="-241300" algn="just" rtl="0">
              <a:lnSpc>
                <a:spcPct val="90000"/>
              </a:lnSpc>
              <a:spcBef>
                <a:spcPts val="630"/>
              </a:spcBef>
              <a:spcAft>
                <a:spcPts val="0"/>
              </a:spcAft>
              <a:buSzPts val="2300"/>
              <a:buChar char="❖"/>
            </a:pPr>
            <a:r>
              <a:rPr sz="2300" dirty="0"/>
              <a:t>HTML</a:t>
            </a:r>
          </a:p>
          <a:p>
            <a:pPr marL="228600" lvl="0" indent="-241300" algn="just" rtl="0">
              <a:lnSpc>
                <a:spcPct val="90000"/>
              </a:lnSpc>
              <a:spcBef>
                <a:spcPts val="630"/>
              </a:spcBef>
              <a:spcAft>
                <a:spcPts val="0"/>
              </a:spcAft>
              <a:buSzPts val="2300"/>
              <a:buChar char="❖"/>
            </a:pPr>
            <a:r>
              <a:rPr sz="2300" dirty="0"/>
              <a:t>CSS</a:t>
            </a:r>
          </a:p>
          <a:p>
            <a:pPr marL="228600" lvl="0" indent="-241300" algn="just" rtl="0">
              <a:lnSpc>
                <a:spcPct val="90000"/>
              </a:lnSpc>
              <a:spcBef>
                <a:spcPts val="630"/>
              </a:spcBef>
              <a:spcAft>
                <a:spcPts val="0"/>
              </a:spcAft>
              <a:buSzPts val="2300"/>
              <a:buChar char="❖"/>
            </a:pPr>
            <a:r>
              <a:rPr sz="2300" dirty="0" err="1"/>
              <a:t>Javascript</a:t>
            </a:r>
            <a:endParaRPr sz="2300" dirty="0"/>
          </a:p>
          <a:p>
            <a:pPr marL="228600" lvl="0" indent="-241300" algn="just" rtl="0">
              <a:lnSpc>
                <a:spcPct val="90000"/>
              </a:lnSpc>
              <a:spcBef>
                <a:spcPts val="630"/>
              </a:spcBef>
              <a:spcAft>
                <a:spcPts val="0"/>
              </a:spcAft>
              <a:buSzPts val="2300"/>
              <a:buChar char="❖"/>
            </a:pPr>
            <a:r>
              <a:rPr sz="2300" dirty="0"/>
              <a:t>ReactJS</a:t>
            </a:r>
          </a:p>
          <a:p>
            <a:pPr marL="228600" lvl="0" indent="-241300" algn="just" rtl="0">
              <a:lnSpc>
                <a:spcPct val="90000"/>
              </a:lnSpc>
              <a:spcBef>
                <a:spcPts val="630"/>
              </a:spcBef>
              <a:spcAft>
                <a:spcPts val="0"/>
              </a:spcAft>
              <a:buSzPts val="2300"/>
              <a:buChar char="❖"/>
            </a:pPr>
            <a:r>
              <a:rPr sz="2300" dirty="0"/>
              <a:t>NodeJS</a:t>
            </a:r>
          </a:p>
          <a:p>
            <a:pPr marL="228600" lvl="0" indent="-241300" algn="just" rtl="0">
              <a:lnSpc>
                <a:spcPct val="90000"/>
              </a:lnSpc>
              <a:spcBef>
                <a:spcPts val="630"/>
              </a:spcBef>
              <a:spcAft>
                <a:spcPts val="0"/>
              </a:spcAft>
              <a:buSzPts val="2300"/>
              <a:buChar char="❖"/>
            </a:pPr>
            <a:r>
              <a:rPr sz="2300" dirty="0" err="1"/>
              <a:t>ExpressJS</a:t>
            </a:r>
            <a:endParaRPr sz="2300" dirty="0"/>
          </a:p>
          <a:p>
            <a:pPr marL="228600" lvl="0" indent="-241300" algn="just" rtl="0">
              <a:lnSpc>
                <a:spcPct val="90000"/>
              </a:lnSpc>
              <a:spcBef>
                <a:spcPts val="630"/>
              </a:spcBef>
              <a:spcAft>
                <a:spcPts val="0"/>
              </a:spcAft>
              <a:buSzPts val="2300"/>
              <a:buChar char="❖"/>
            </a:pPr>
            <a:r>
              <a:rPr sz="2300" dirty="0"/>
              <a:t>MongoDB</a:t>
            </a:r>
          </a:p>
          <a:p>
            <a:pPr marL="228600" lvl="0" indent="-241300" algn="just" rtl="0">
              <a:lnSpc>
                <a:spcPct val="90000"/>
              </a:lnSpc>
              <a:spcBef>
                <a:spcPts val="630"/>
              </a:spcBef>
              <a:spcAft>
                <a:spcPts val="0"/>
              </a:spcAft>
              <a:buSzPts val="2300"/>
              <a:buChar char="❖"/>
            </a:pPr>
            <a:endParaRPr sz="2300" dirty="0"/>
          </a:p>
          <a:p>
            <a:pPr marL="228600" lvl="0" indent="-241300" algn="just" rtl="0">
              <a:lnSpc>
                <a:spcPct val="90000"/>
              </a:lnSpc>
              <a:spcBef>
                <a:spcPts val="630"/>
              </a:spcBef>
              <a:spcAft>
                <a:spcPts val="0"/>
              </a:spcAft>
              <a:buSzPts val="2300"/>
              <a:buChar char="❖"/>
            </a:pPr>
            <a:endParaRPr sz="2300" dirty="0"/>
          </a:p>
          <a:p>
            <a:pPr marL="0" marR="0" lvl="0" indent="0" algn="just" rtl="0">
              <a:lnSpc>
                <a:spcPct val="90000"/>
              </a:lnSpc>
              <a:spcBef>
                <a:spcPts val="0"/>
              </a:spcBef>
              <a:spcAft>
                <a:spcPts val="0"/>
              </a:spcAft>
              <a:buSzPts val="2100"/>
              <a:buNone/>
            </a:pPr>
            <a:endParaRPr sz="2300" dirty="0"/>
          </a:p>
          <a:p>
            <a:pPr marL="0" marR="0" lvl="0" indent="0" algn="just" rtl="0">
              <a:lnSpc>
                <a:spcPct val="90000"/>
              </a:lnSpc>
              <a:spcBef>
                <a:spcPts val="0"/>
              </a:spcBef>
              <a:spcAft>
                <a:spcPts val="0"/>
              </a:spcAft>
              <a:buSzPts val="2100"/>
              <a:buNone/>
            </a:pPr>
            <a:endParaRPr sz="2300" dirty="0"/>
          </a:p>
        </p:txBody>
      </p:sp>
      <p:sp>
        <p:nvSpPr>
          <p:cNvPr id="201" name="Google Shape;201;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202" name="Google Shape;202;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lang="en-US"/>
          </a:p>
        </p:txBody>
      </p:sp>
      <p:sp>
        <p:nvSpPr>
          <p:cNvPr id="203" name="Google Shape;20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2"/>
          <p:cNvSpPr txBox="1">
            <a:spLocks noGrp="1"/>
          </p:cNvSpPr>
          <p:nvPr>
            <p:ph type="title"/>
          </p:nvPr>
        </p:nvSpPr>
        <p:spPr>
          <a:xfrm>
            <a:off x="-3392988" y="61081"/>
            <a:ext cx="11874322" cy="1300766"/>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None/>
            </a:pPr>
            <a:r>
              <a:rPr lang="en-US" sz="4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Quattrocento Sans" panose="020B0502050000020003"/>
              </a:rPr>
              <a:t>USE CASE DIAGRAM</a:t>
            </a:r>
          </a:p>
        </p:txBody>
      </p:sp>
      <p:sp>
        <p:nvSpPr>
          <p:cNvPr id="217" name="Google Shape;217;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218" name="Google Shape;21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
        <p:nvSpPr>
          <p:cNvPr id="219" name="Google Shape;219;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lang="en-US"/>
          </a:p>
        </p:txBody>
      </p:sp>
      <p:sp>
        <p:nvSpPr>
          <p:cNvPr id="221" name="Google Shape;221;p12"/>
          <p:cNvSpPr txBox="1"/>
          <p:nvPr/>
        </p:nvSpPr>
        <p:spPr>
          <a:xfrm>
            <a:off x="2720345" y="5973114"/>
            <a:ext cx="6742723"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Quattrocento Sans" panose="020B0502050000020003"/>
              </a:rPr>
              <a:t>USE CASE DIAGRAM</a:t>
            </a:r>
            <a:endParaRPr sz="20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Quattrocento Sans" panose="020B0502050000020003"/>
            </a:endParaRPr>
          </a:p>
        </p:txBody>
      </p:sp>
      <p:pic>
        <p:nvPicPr>
          <p:cNvPr id="1026" name="Picture 2" descr="Use Case Diagram for the Tea Farming Information System | Download  Scientific Diagram">
            <a:extLst>
              <a:ext uri="{FF2B5EF4-FFF2-40B4-BE49-F238E27FC236}">
                <a16:creationId xmlns:a16="http://schemas.microsoft.com/office/drawing/2014/main" id="{CA15BAA2-75CD-9F38-EA69-738307722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933" y="1459230"/>
            <a:ext cx="7332134" cy="4355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Solution Proposed</a:t>
            </a:r>
          </a:p>
        </p:txBody>
      </p:sp>
      <p:sp>
        <p:nvSpPr>
          <p:cNvPr id="227" name="Google Shape;227;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228" name="Google Shape;228;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
        <p:nvSpPr>
          <p:cNvPr id="229" name="Google Shape;229;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lang="en-US"/>
          </a:p>
        </p:txBody>
      </p:sp>
      <p:sp>
        <p:nvSpPr>
          <p:cNvPr id="230" name="Google Shape;230;p1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SzPts val="2000"/>
              <a:buFont typeface="Quattrocento Sans" panose="020B0502050000020003"/>
              <a:buNone/>
            </a:pPr>
            <a:r>
              <a:rPr lang="en-US" sz="2400" dirty="0"/>
              <a:t>The aim of the proposed system is to develop a website for the farmers in order to help them in several domains. Our website will perform the following functions:</a:t>
            </a:r>
          </a:p>
          <a:p>
            <a:pPr marL="342900" marR="0" lvl="0" indent="-342900" algn="just" rtl="0">
              <a:lnSpc>
                <a:spcPct val="90000"/>
              </a:lnSpc>
              <a:spcBef>
                <a:spcPts val="0"/>
              </a:spcBef>
              <a:spcAft>
                <a:spcPts val="0"/>
              </a:spcAft>
              <a:buSzPts val="2000"/>
              <a:buFont typeface="Quattrocento Sans" panose="020B0502050000020003"/>
              <a:buAutoNum type="arabicPeriod"/>
            </a:pPr>
            <a:endParaRPr lang="en-US" sz="2400" dirty="0"/>
          </a:p>
          <a:p>
            <a:pPr marL="342900" marR="0" lvl="0" indent="-342900" algn="just" rtl="0">
              <a:lnSpc>
                <a:spcPct val="90000"/>
              </a:lnSpc>
              <a:spcBef>
                <a:spcPts val="0"/>
              </a:spcBef>
              <a:spcAft>
                <a:spcPts val="0"/>
              </a:spcAft>
              <a:buSzPts val="2000"/>
              <a:buFont typeface="Quattrocento Sans" panose="020B0502050000020003"/>
              <a:buAutoNum type="arabicPeriod"/>
            </a:pPr>
            <a:r>
              <a:rPr lang="en-US" sz="2400" dirty="0"/>
              <a:t>A website that farmers can use to rent equipment and also check its availability.</a:t>
            </a:r>
          </a:p>
          <a:p>
            <a:pPr marL="342900" marR="0" lvl="0" indent="-342900" algn="just" rtl="0">
              <a:lnSpc>
                <a:spcPct val="90000"/>
              </a:lnSpc>
              <a:spcBef>
                <a:spcPts val="0"/>
              </a:spcBef>
              <a:spcAft>
                <a:spcPts val="0"/>
              </a:spcAft>
              <a:buSzPts val="2000"/>
              <a:buFont typeface="Quattrocento Sans" panose="020B0502050000020003"/>
              <a:buAutoNum type="arabicPeriod"/>
            </a:pPr>
            <a:r>
              <a:rPr lang="en-US" sz="2400" dirty="0"/>
              <a:t>Farmers can check the price and temperature for storing final goods in the warehouse and can book it. They can also check the rate of crops currently running in the market and can sell it using our website.</a:t>
            </a:r>
          </a:p>
          <a:p>
            <a:pPr marL="342900" marR="0" lvl="0" indent="-342900" algn="just" rtl="0">
              <a:lnSpc>
                <a:spcPct val="90000"/>
              </a:lnSpc>
              <a:spcBef>
                <a:spcPts val="0"/>
              </a:spcBef>
              <a:spcAft>
                <a:spcPts val="0"/>
              </a:spcAft>
              <a:buSzPts val="2000"/>
              <a:buFont typeface="Quattrocento Sans" panose="020B0502050000020003"/>
              <a:buAutoNum type="arabicPeriod"/>
            </a:pPr>
            <a:r>
              <a:rPr lang="en-US" sz="2400" dirty="0"/>
              <a:t>It may be possible that the user is not literate enough so in order to make it interactive we will add an audio based assistant.</a:t>
            </a:r>
          </a:p>
          <a:p>
            <a:pPr marL="342900" marR="0" lvl="0" indent="-342900" algn="just" rtl="0">
              <a:lnSpc>
                <a:spcPct val="90000"/>
              </a:lnSpc>
              <a:spcBef>
                <a:spcPts val="0"/>
              </a:spcBef>
              <a:spcAft>
                <a:spcPts val="0"/>
              </a:spcAft>
              <a:buSzPts val="2000"/>
              <a:buFont typeface="Quattrocento Sans" panose="020B0502050000020003"/>
              <a:buAutoNum type="arabicPeriod"/>
            </a:pPr>
            <a:r>
              <a:rPr lang="en-US" sz="2400" dirty="0"/>
              <a:t>Our website will recommend what to sow with what in order to increase productivity and fertility.</a:t>
            </a:r>
          </a:p>
          <a:p>
            <a:pPr marL="342900" marR="0" lvl="0" indent="-342900" algn="just" rtl="0">
              <a:lnSpc>
                <a:spcPct val="90000"/>
              </a:lnSpc>
              <a:spcBef>
                <a:spcPts val="0"/>
              </a:spcBef>
              <a:spcAft>
                <a:spcPts val="0"/>
              </a:spcAft>
              <a:buSzPts val="2000"/>
              <a:buFont typeface="Quattrocento Sans" panose="020B0502050000020003"/>
              <a:buAutoNum type="arabicPeriod"/>
            </a:pPr>
            <a:r>
              <a:rPr lang="en-US" sz="2400" dirty="0"/>
              <a:t>A recommendation system for </a:t>
            </a:r>
            <a:r>
              <a:rPr lang="en-US" sz="2400" dirty="0" err="1"/>
              <a:t>pesticides,crops</a:t>
            </a:r>
            <a:r>
              <a:rPr lang="en-US" sz="2400" dirty="0"/>
              <a:t> and fertilizers.</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The Outcome Discussion</a:t>
            </a:r>
          </a:p>
        </p:txBody>
      </p:sp>
      <p:sp>
        <p:nvSpPr>
          <p:cNvPr id="236" name="Google Shape;236;p1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R="628650" algn="just" rtl="0" fontAlgn="base">
              <a:spcBef>
                <a:spcPts val="0"/>
              </a:spcBef>
              <a:spcAft>
                <a:spcPts val="0"/>
              </a:spcAft>
              <a:buFont typeface="Wingdings" panose="05000000000000000000" pitchFamily="2" charset="2"/>
              <a:buChar char="v"/>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Farmers who are not financially able to purchase equipment can take it on rent using our website.</a:t>
            </a:r>
          </a:p>
          <a:p>
            <a:pPr marR="628650" algn="just" rtl="0" fontAlgn="base">
              <a:spcBef>
                <a:spcPts val="0"/>
              </a:spcBef>
              <a:spcAft>
                <a:spcPts val="0"/>
              </a:spcAft>
              <a:buFont typeface="Wingdings" panose="05000000000000000000" pitchFamily="2" charset="2"/>
              <a:buChar char="v"/>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Farmers will be able to get the information of vacant warehouses according to the quantity of the material and the temperature needed to store the crops which will lower the searching process and efforts.</a:t>
            </a:r>
          </a:p>
          <a:p>
            <a:pPr marR="628650" algn="just" rtl="0" fontAlgn="base">
              <a:spcBef>
                <a:spcPts val="0"/>
              </a:spcBef>
              <a:spcAft>
                <a:spcPts val="0"/>
              </a:spcAft>
              <a:buFont typeface="Wingdings" panose="05000000000000000000" pitchFamily="2" charset="2"/>
              <a:buChar char="v"/>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owner of the warehouse is providing a better selling price than the marketplace, then the farmers will have the option to sell it to the owner itself. Overall the farmer can analyze the future circumstances.</a:t>
            </a:r>
          </a:p>
          <a:p>
            <a:pPr marR="628650" algn="just" rtl="0" fontAlgn="base">
              <a:spcBef>
                <a:spcPts val="0"/>
              </a:spcBef>
              <a:spcAft>
                <a:spcPts val="0"/>
              </a:spcAft>
              <a:buFont typeface="Wingdings" panose="05000000000000000000" pitchFamily="2" charset="2"/>
              <a:buChar char="v"/>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Audio based assistant will direct the farmer.</a:t>
            </a:r>
          </a:p>
          <a:p>
            <a:pPr marR="628650" algn="just" rtl="0" fontAlgn="base">
              <a:spcBef>
                <a:spcPts val="0"/>
              </a:spcBef>
              <a:spcAft>
                <a:spcPts val="0"/>
              </a:spcAft>
              <a:buFont typeface="Wingdings" panose="05000000000000000000" pitchFamily="2" charset="2"/>
              <a:buChar char="v"/>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Half vacant farm lands can lead to soil erosion and decrease in productivity and fertility. In order to increase it, our website will recommend what to sow to avoid such problems.</a:t>
            </a:r>
          </a:p>
          <a:p>
            <a:pPr marR="628650" algn="just" rtl="0" fontAlgn="base">
              <a:spcBef>
                <a:spcPts val="0"/>
              </a:spcBef>
              <a:spcAft>
                <a:spcPts val="0"/>
              </a:spcAft>
              <a:buFont typeface="Wingdings" panose="05000000000000000000" pitchFamily="2" charset="2"/>
              <a:buChar char="v"/>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will include recommendation system in following domain:</a:t>
            </a:r>
          </a:p>
          <a:p>
            <a:pPr marL="914400" marR="628650"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Which pesticide will go with what crop and in how much quantity. Recommending pesticides with its price.</a:t>
            </a:r>
          </a:p>
          <a:p>
            <a:pPr marL="914400" marR="628650"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Recommendation of appropriate crop according to the region, soil and season.</a:t>
            </a:r>
          </a:p>
          <a:p>
            <a:pPr marL="914400" marR="628650"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there is any shortage of urea then the site will recommend its availability zone. </a:t>
            </a:r>
          </a:p>
          <a:p>
            <a:pPr marL="0" lvl="0" indent="0" algn="just" rtl="0">
              <a:lnSpc>
                <a:spcPct val="90000"/>
              </a:lnSpc>
              <a:spcBef>
                <a:spcPts val="0"/>
              </a:spcBef>
              <a:spcAft>
                <a:spcPts val="0"/>
              </a:spcAft>
              <a:buSzPts val="210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237" name="Google Shape;237;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238" name="Google Shape;238;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lang="en-US"/>
          </a:p>
        </p:txBody>
      </p:sp>
      <p:sp>
        <p:nvSpPr>
          <p:cNvPr id="239" name="Google Shape;239;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Conclusion and Limitation</a:t>
            </a:r>
          </a:p>
        </p:txBody>
      </p:sp>
      <p:sp>
        <p:nvSpPr>
          <p:cNvPr id="245" name="Google Shape;245;p1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2100"/>
              <a:buNone/>
            </a:pPr>
            <a:r>
              <a:rPr lang="en-US" sz="1600" b="1" dirty="0">
                <a:latin typeface="Calibri" panose="020F0502020204030204" pitchFamily="34" charset="0"/>
                <a:ea typeface="Calibri" panose="020F0502020204030204" pitchFamily="34" charset="0"/>
                <a:cs typeface="Calibri" panose="020F0502020204030204" pitchFamily="34" charset="0"/>
              </a:rPr>
              <a:t>Limitations</a:t>
            </a:r>
            <a:r>
              <a:rPr lang="en-US" sz="1600" dirty="0">
                <a:latin typeface="Calibri" panose="020F0502020204030204" pitchFamily="34" charset="0"/>
                <a:ea typeface="Calibri" panose="020F0502020204030204" pitchFamily="34" charset="0"/>
                <a:cs typeface="Calibri" panose="020F0502020204030204" pitchFamily="34" charset="0"/>
              </a:rPr>
              <a:t> :</a:t>
            </a:r>
          </a:p>
          <a:p>
            <a:pPr marL="342900">
              <a:spcBef>
                <a:spcPts val="0"/>
              </a:spcBef>
              <a:buSzPts val="2100"/>
            </a:pPr>
            <a:r>
              <a:rPr lang="en-US" sz="1600" dirty="0">
                <a:latin typeface="Calibri" panose="020F0502020204030204" pitchFamily="34" charset="0"/>
                <a:ea typeface="Calibri" panose="020F0502020204030204" pitchFamily="34" charset="0"/>
                <a:cs typeface="Calibri" panose="020F0502020204030204" pitchFamily="34" charset="0"/>
              </a:rPr>
              <a:t>There should be a proper network area to access the internet.</a:t>
            </a:r>
          </a:p>
          <a:p>
            <a:pPr marL="342900">
              <a:spcBef>
                <a:spcPts val="0"/>
              </a:spcBef>
              <a:buSzPts val="2100"/>
            </a:pPr>
            <a:r>
              <a:rPr lang="en-US" sz="1600" dirty="0">
                <a:latin typeface="Calibri" panose="020F0502020204030204" pitchFamily="34" charset="0"/>
                <a:ea typeface="Calibri" panose="020F0502020204030204" pitchFamily="34" charset="0"/>
                <a:cs typeface="Calibri" panose="020F0502020204030204" pitchFamily="34" charset="0"/>
              </a:rPr>
              <a:t>Farmers should at least know how to use mobile phones.</a:t>
            </a:r>
          </a:p>
          <a:p>
            <a:pPr marL="342900">
              <a:spcBef>
                <a:spcPts val="0"/>
              </a:spcBef>
              <a:buSzPts val="2100"/>
            </a:pPr>
            <a:r>
              <a:rPr lang="en-US" sz="1600" dirty="0">
                <a:latin typeface="Calibri" panose="020F0502020204030204" pitchFamily="34" charset="0"/>
                <a:ea typeface="Calibri" panose="020F0502020204030204" pitchFamily="34" charset="0"/>
                <a:cs typeface="Calibri" panose="020F0502020204030204" pitchFamily="34" charset="0"/>
              </a:rPr>
              <a:t>Farmers should be educated.</a:t>
            </a:r>
          </a:p>
          <a:p>
            <a:pPr marL="342900">
              <a:spcBef>
                <a:spcPts val="0"/>
              </a:spcBef>
              <a:buSzPts val="2100"/>
            </a:pPr>
            <a:r>
              <a:rPr lang="en-US" sz="1600" dirty="0">
                <a:latin typeface="Calibri" panose="020F0502020204030204" pitchFamily="34" charset="0"/>
                <a:ea typeface="Calibri" panose="020F0502020204030204" pitchFamily="34" charset="0"/>
                <a:cs typeface="Calibri" panose="020F0502020204030204" pitchFamily="34" charset="0"/>
              </a:rPr>
              <a:t>It would be tough for us to find some rental equipment.</a:t>
            </a:r>
          </a:p>
          <a:p>
            <a:pPr marL="342900">
              <a:spcBef>
                <a:spcPts val="0"/>
              </a:spcBef>
              <a:buSzPts val="2100"/>
            </a:pPr>
            <a:r>
              <a:rPr lang="en-US" sz="1600" dirty="0">
                <a:latin typeface="Calibri" panose="020F0502020204030204" pitchFamily="34" charset="0"/>
                <a:ea typeface="Calibri" panose="020F0502020204030204" pitchFamily="34" charset="0"/>
                <a:cs typeface="Calibri" panose="020F0502020204030204" pitchFamily="34" charset="0"/>
              </a:rPr>
              <a:t>Equipment cost may be higher for some farmers. </a:t>
            </a:r>
          </a:p>
          <a:p>
            <a:pPr marL="342900">
              <a:spcBef>
                <a:spcPts val="0"/>
              </a:spcBef>
              <a:buSzPts val="2100"/>
            </a:pPr>
            <a:r>
              <a:rPr lang="en-US" sz="1600" dirty="0">
                <a:latin typeface="Calibri" panose="020F0502020204030204" pitchFamily="34" charset="0"/>
                <a:ea typeface="Calibri" panose="020F0502020204030204" pitchFamily="34" charset="0"/>
                <a:cs typeface="Calibri" panose="020F0502020204030204" pitchFamily="34" charset="0"/>
              </a:rPr>
              <a:t>Storage areas may be region specific; warehouses are not mentioned for all regions.</a:t>
            </a:r>
          </a:p>
          <a:p>
            <a:pPr marL="114300" marR="628650" indent="0" algn="just" rtl="0">
              <a:spcBef>
                <a:spcPts val="1000"/>
              </a:spcBef>
              <a:spcAft>
                <a:spcPts val="0"/>
              </a:spcAft>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14300" marR="628650" indent="0" algn="just" rtl="0">
              <a:spcBef>
                <a:spcPts val="1000"/>
              </a:spcBef>
              <a:spcAft>
                <a:spcPts val="0"/>
              </a:spcAft>
              <a:buNone/>
            </a:pP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conclusion, the rental equipment and storage facilities for farmers project is a promising initiative that has the potential to bring significant benefits to farmers, suppliers, and the agriculture industry as a whole. By providing farmers with increased access to equipment and storage facilities, as well as improved efficiency and cost savings, the project will help farmers to grow and succeed in their operations. Additionally, by improving supplier management and enhancing the customer experience, the project will help to drive increased adoption and usage of the system over time. While the project may face challenges and limitations, including time and budget constraints, user adoption, and market conditions, careful planning and management will be key to ensuring its success. Overall, the rental equipment and storage facilities for farmers project has the potential to make a meaningful impact on the agriculture industry, and is a valuable opportunity to support and strengthen the industry for years to come. The proper documentation of complete mission is also supplied so that any-you can recognize the project and may do the vital Adjustments if required. This application may be advanced in many methods and may be extended to guide multiple devices. Inclusion of crops and fertilizers to the list. In Recommendation  system this website will suggest cost, storage information , fertilizers and pesticides according to farmers needs by using machine learning it pop up the website. In additional to all of that there would be auto guided audio system to make our website more interactive to easily help farmers to understand and guide.</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600" dirty="0">
                <a:latin typeface="Calibri" panose="020F0502020204030204" pitchFamily="34" charset="0"/>
                <a:ea typeface="Calibri" panose="020F0502020204030204" pitchFamily="34" charset="0"/>
                <a:cs typeface="Calibri" panose="020F0502020204030204" pitchFamily="34" charset="0"/>
              </a:rPr>
            </a:b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246" name="Google Shape;246;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247" name="Google Shape;247;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lang="en-US"/>
          </a:p>
        </p:txBody>
      </p:sp>
      <p:sp>
        <p:nvSpPr>
          <p:cNvPr id="248" name="Google Shape;248;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838200" y="2405576"/>
            <a:ext cx="10515600" cy="186014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7200"/>
              <a:buFont typeface="Calibri" panose="020F0502020204030204"/>
              <a:buNone/>
            </a:pPr>
            <a:r>
              <a:rPr lang="en-US"/>
              <a:t>E-Krishi</a:t>
            </a:r>
          </a:p>
        </p:txBody>
      </p:sp>
      <p:sp>
        <p:nvSpPr>
          <p:cNvPr id="121"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Autofit/>
          </a:bodyPr>
          <a:lstStyle/>
          <a:p>
            <a:pPr marL="0" lvl="0" indent="0" algn="r" rtl="0">
              <a:lnSpc>
                <a:spcPct val="150000"/>
              </a:lnSpc>
              <a:spcBef>
                <a:spcPts val="0"/>
              </a:spcBef>
              <a:spcAft>
                <a:spcPts val="0"/>
              </a:spcAft>
              <a:buSzPct val="100000"/>
              <a:buNone/>
            </a:pPr>
            <a:r>
              <a:rPr lang="en-US" sz="2400" dirty="0">
                <a:latin typeface="Times New Roman" panose="02020603050405020304" pitchFamily="18" charset="0"/>
                <a:cs typeface="Times New Roman" panose="02020603050405020304" pitchFamily="18" charset="0"/>
              </a:rPr>
              <a:t>Submitted to: Prof. Priyanka </a:t>
            </a:r>
            <a:r>
              <a:rPr lang="en-US" sz="2400" dirty="0" err="1">
                <a:latin typeface="Times New Roman" panose="02020603050405020304" pitchFamily="18" charset="0"/>
                <a:cs typeface="Times New Roman" panose="02020603050405020304" pitchFamily="18" charset="0"/>
              </a:rPr>
              <a:t>Jangde</a:t>
            </a:r>
            <a:r>
              <a:rPr lang="en-US" sz="2400" dirty="0">
                <a:latin typeface="Times New Roman" panose="02020603050405020304" pitchFamily="18" charset="0"/>
                <a:cs typeface="Times New Roman" panose="02020603050405020304" pitchFamily="18" charset="0"/>
              </a:rPr>
              <a:t>  </a:t>
            </a:r>
          </a:p>
          <a:p>
            <a:pPr marL="0" lvl="0" indent="0" algn="r" rtl="0">
              <a:lnSpc>
                <a:spcPct val="150000"/>
              </a:lnSpc>
              <a:spcBef>
                <a:spcPts val="600"/>
              </a:spcBef>
              <a:spcAft>
                <a:spcPts val="0"/>
              </a:spcAft>
              <a:buSzPct val="100000"/>
              <a:buNone/>
            </a:pPr>
            <a:r>
              <a:rPr lang="en-US" sz="2400"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838200" y="2402238"/>
            <a:ext cx="4802945"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000" dirty="0">
                <a:latin typeface="Calibri" panose="020F0502020204030204"/>
                <a:ea typeface="Calibri" panose="020F0502020204030204"/>
                <a:cs typeface="Calibri" panose="020F0502020204030204"/>
                <a:sym typeface="Calibri" panose="020F0502020204030204"/>
              </a:rPr>
              <a:t>Supervised by:</a:t>
            </a:r>
            <a:br>
              <a:rPr lang="en-US" sz="3000" dirty="0">
                <a:latin typeface="Calibri" panose="020F0502020204030204"/>
                <a:ea typeface="Calibri" panose="020F0502020204030204"/>
                <a:cs typeface="Calibri" panose="020F0502020204030204"/>
                <a:sym typeface="Calibri" panose="020F0502020204030204"/>
              </a:rPr>
            </a:br>
            <a:r>
              <a:rPr lang="en-US" sz="3000" dirty="0">
                <a:latin typeface="Calibri" panose="020F0502020204030204"/>
                <a:ea typeface="Calibri" panose="020F0502020204030204"/>
                <a:cs typeface="Calibri" panose="020F0502020204030204"/>
                <a:sym typeface="Calibri" panose="020F0502020204030204"/>
              </a:rPr>
              <a:t>Prof. Priyanka </a:t>
            </a:r>
            <a:r>
              <a:rPr lang="en-US" sz="3000" dirty="0" err="1">
                <a:latin typeface="Calibri" panose="020F0502020204030204"/>
                <a:ea typeface="Calibri" panose="020F0502020204030204"/>
                <a:cs typeface="Calibri" panose="020F0502020204030204"/>
                <a:sym typeface="Calibri" panose="020F0502020204030204"/>
              </a:rPr>
              <a:t>Jangde</a:t>
            </a:r>
            <a:r>
              <a:rPr lang="en-US" sz="3000" dirty="0">
                <a:latin typeface="Calibri" panose="020F0502020204030204"/>
                <a:ea typeface="Calibri" panose="020F0502020204030204"/>
                <a:cs typeface="Calibri" panose="020F0502020204030204"/>
                <a:sym typeface="Calibri" panose="020F0502020204030204"/>
              </a:rPr>
              <a:t>  </a:t>
            </a:r>
            <a:endParaRPr sz="3000" dirty="0">
              <a:latin typeface="Calibri" panose="020F0502020204030204"/>
              <a:ea typeface="Calibri" panose="020F0502020204030204"/>
              <a:cs typeface="Calibri" panose="020F0502020204030204"/>
              <a:sym typeface="Calibri" panose="020F0502020204030204"/>
            </a:endParaRPr>
          </a:p>
        </p:txBody>
      </p:sp>
      <p:sp>
        <p:nvSpPr>
          <p:cNvPr id="127" name="Google Shape;127;p3"/>
          <p:cNvSpPr txBox="1">
            <a:spLocks noGrp="1"/>
          </p:cNvSpPr>
          <p:nvPr>
            <p:ph type="body" idx="1"/>
          </p:nvPr>
        </p:nvSpPr>
        <p:spPr>
          <a:xfrm>
            <a:off x="6323308" y="2025748"/>
            <a:ext cx="5269424" cy="2563717"/>
          </a:xfrm>
          <a:prstGeom prst="rect">
            <a:avLst/>
          </a:prstGeom>
          <a:noFill/>
          <a:ln>
            <a:noFill/>
          </a:ln>
        </p:spPr>
        <p:txBody>
          <a:bodyPr spcFirstLastPara="1" wrap="square" lIns="91425" tIns="45700" rIns="91425" bIns="45700" anchor="ctr" anchorCtr="0">
            <a:normAutofit fontScale="55000" lnSpcReduction="20000"/>
          </a:bodyPr>
          <a:lstStyle/>
          <a:p>
            <a:pPr marL="0" lvl="0" indent="0" algn="l" rtl="0">
              <a:lnSpc>
                <a:spcPct val="120000"/>
              </a:lnSpc>
              <a:spcBef>
                <a:spcPts val="0"/>
              </a:spcBef>
              <a:spcAft>
                <a:spcPts val="0"/>
              </a:spcAft>
              <a:buSzPct val="100000"/>
              <a:buNone/>
            </a:pPr>
            <a:r>
              <a:rPr lang="en-US" dirty="0"/>
              <a:t>Team Members</a:t>
            </a:r>
          </a:p>
          <a:p>
            <a:pPr marL="0" lvl="0" indent="0" algn="l" rtl="0">
              <a:lnSpc>
                <a:spcPct val="120000"/>
              </a:lnSpc>
              <a:spcBef>
                <a:spcPts val="0"/>
              </a:spcBef>
              <a:spcAft>
                <a:spcPts val="0"/>
              </a:spcAft>
              <a:buSzPct val="100000"/>
              <a:buNone/>
            </a:pPr>
            <a:r>
              <a:rPr lang="en-US" dirty="0"/>
              <a:t>1. </a:t>
            </a:r>
            <a:r>
              <a:rPr lang="en-US" dirty="0">
                <a:sym typeface="+mn-ea"/>
              </a:rPr>
              <a:t>Aanya Chourasiya (0827CS201003)</a:t>
            </a:r>
            <a:endParaRPr lang="en-US" dirty="0"/>
          </a:p>
          <a:p>
            <a:pPr marL="0" lvl="0" indent="0" algn="l" rtl="0">
              <a:lnSpc>
                <a:spcPct val="120000"/>
              </a:lnSpc>
              <a:spcBef>
                <a:spcPts val="0"/>
              </a:spcBef>
              <a:spcAft>
                <a:spcPts val="0"/>
              </a:spcAft>
              <a:buSzPct val="100000"/>
              <a:buNone/>
            </a:pPr>
            <a:r>
              <a:rPr lang="en-US" dirty="0"/>
              <a:t>2. </a:t>
            </a:r>
            <a:r>
              <a:rPr lang="en-US" dirty="0" err="1"/>
              <a:t>Aayushi</a:t>
            </a:r>
            <a:r>
              <a:rPr lang="en-US" dirty="0"/>
              <a:t> Jain (0827CS201007)</a:t>
            </a:r>
          </a:p>
          <a:p>
            <a:pPr marL="0" lvl="0" indent="0" algn="l" rtl="0">
              <a:lnSpc>
                <a:spcPct val="120000"/>
              </a:lnSpc>
              <a:spcBef>
                <a:spcPts val="0"/>
              </a:spcBef>
              <a:spcAft>
                <a:spcPts val="0"/>
              </a:spcAft>
              <a:buSzPct val="100000"/>
              <a:buNone/>
            </a:pPr>
            <a:r>
              <a:rPr lang="en-US" dirty="0"/>
              <a:t>3. Abhay </a:t>
            </a:r>
            <a:r>
              <a:rPr lang="en-US" dirty="0" err="1"/>
              <a:t>Gour</a:t>
            </a:r>
            <a:r>
              <a:rPr lang="en-US" dirty="0"/>
              <a:t> (0827CS201009)</a:t>
            </a:r>
          </a:p>
          <a:p>
            <a:pPr marL="0" lvl="0" indent="0" algn="l" rtl="0">
              <a:lnSpc>
                <a:spcPct val="120000"/>
              </a:lnSpc>
              <a:spcBef>
                <a:spcPts val="0"/>
              </a:spcBef>
              <a:spcAft>
                <a:spcPts val="0"/>
              </a:spcAft>
              <a:buSzPct val="100000"/>
              <a:buNone/>
            </a:pPr>
            <a:r>
              <a:rPr lang="en-US" dirty="0"/>
              <a:t>4. Ankur Nagar (0827CS201035)</a:t>
            </a:r>
          </a:p>
        </p:txBody>
      </p:sp>
      <p:sp>
        <p:nvSpPr>
          <p:cNvPr id="128" name="Google Shape;128;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29" name="Google Shape;129;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
        <p:nvSpPr>
          <p:cNvPr id="130" name="Google Shape;130;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400"/>
              <a:buFont typeface="Calibri" panose="020F0502020204030204"/>
              <a:buNone/>
            </a:pPr>
            <a:r>
              <a:rPr lang="en-US"/>
              <a:t>Acknowledgment</a:t>
            </a:r>
          </a:p>
        </p:txBody>
      </p:sp>
      <p:sp>
        <p:nvSpPr>
          <p:cNvPr id="136" name="Google Shape;136;p16"/>
          <p:cNvSpPr txBox="1">
            <a:spLocks noGrp="1"/>
          </p:cNvSpPr>
          <p:nvPr>
            <p:ph type="body" idx="1"/>
          </p:nvPr>
        </p:nvSpPr>
        <p:spPr>
          <a:xfrm>
            <a:off x="182009" y="2323793"/>
            <a:ext cx="11846859" cy="511284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3200"/>
              <a:buNone/>
            </a:pPr>
            <a:r>
              <a:rPr lang="en-US"/>
              <a:t>We would like to extend our heartfelt gratitude to our Computer Science and Engineering department for providing us with this great opportunity to work on this project.</a:t>
            </a:r>
          </a:p>
          <a:p>
            <a:pPr marL="0" lvl="0" indent="0" algn="ctr" rtl="0">
              <a:lnSpc>
                <a:spcPct val="90000"/>
              </a:lnSpc>
              <a:spcBef>
                <a:spcPts val="960"/>
              </a:spcBef>
              <a:spcAft>
                <a:spcPts val="0"/>
              </a:spcAft>
              <a:buSzPts val="3200"/>
              <a:buNone/>
            </a:pPr>
            <a:r>
              <a:rPr lang="en-US"/>
              <a:t>We would also like to express our sincere gratitude to </a:t>
            </a:r>
            <a:r>
              <a:rPr lang="en-US" b="1"/>
              <a:t>Prof. Priyanka Jandge</a:t>
            </a:r>
            <a:r>
              <a:rPr lang="en-US"/>
              <a:t> for her valuable guidance and kind supervision throughout the course of this project.</a:t>
            </a:r>
          </a:p>
        </p:txBody>
      </p:sp>
      <p:sp>
        <p:nvSpPr>
          <p:cNvPr id="137" name="Google Shape;137;p1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38" name="Google Shape;138;p1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sp>
        <p:nvSpPr>
          <p:cNvPr id="139" name="Google Shape;139;p1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Project Presentation Outline</a:t>
            </a:r>
          </a:p>
        </p:txBody>
      </p:sp>
      <p:sp>
        <p:nvSpPr>
          <p:cNvPr id="145" name="Google Shape;145;p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SzPct val="100000"/>
              <a:buFont typeface="Calibri" panose="020F0502020204030204"/>
              <a:buChar char="❖"/>
            </a:pPr>
            <a:r>
              <a:rPr lang="en-US" dirty="0"/>
              <a:t>Abstract</a:t>
            </a:r>
          </a:p>
          <a:p>
            <a:pPr marL="228600" lvl="0" indent="-228600" algn="just" rtl="0">
              <a:lnSpc>
                <a:spcPct val="90000"/>
              </a:lnSpc>
              <a:spcBef>
                <a:spcPts val="890"/>
              </a:spcBef>
              <a:spcAft>
                <a:spcPts val="0"/>
              </a:spcAft>
              <a:buSzPct val="100000"/>
              <a:buFont typeface="Calibri" panose="020F0502020204030204"/>
              <a:buChar char="❖"/>
            </a:pPr>
            <a:r>
              <a:rPr lang="en-US" dirty="0"/>
              <a:t>Introduction</a:t>
            </a:r>
          </a:p>
          <a:p>
            <a:pPr marL="228600" lvl="0" indent="-228600" algn="just" rtl="0">
              <a:lnSpc>
                <a:spcPct val="90000"/>
              </a:lnSpc>
              <a:spcBef>
                <a:spcPts val="890"/>
              </a:spcBef>
              <a:spcAft>
                <a:spcPts val="0"/>
              </a:spcAft>
              <a:buSzPct val="100000"/>
              <a:buFont typeface="Calibri" panose="020F0502020204030204"/>
              <a:buChar char="❖"/>
            </a:pPr>
            <a:r>
              <a:rPr lang="en-US" dirty="0"/>
              <a:t>Problem Statement</a:t>
            </a:r>
          </a:p>
          <a:p>
            <a:pPr marL="228600" lvl="0" indent="-228600" algn="just" rtl="0">
              <a:lnSpc>
                <a:spcPct val="90000"/>
              </a:lnSpc>
              <a:spcBef>
                <a:spcPts val="890"/>
              </a:spcBef>
              <a:spcAft>
                <a:spcPts val="0"/>
              </a:spcAft>
              <a:buSzPct val="100000"/>
              <a:buFont typeface="Calibri" panose="020F0502020204030204"/>
              <a:buChar char="❖"/>
            </a:pPr>
            <a:r>
              <a:rPr lang="en-US" dirty="0"/>
              <a:t>Survey of Existing Systems</a:t>
            </a:r>
          </a:p>
          <a:p>
            <a:pPr marL="228600" lvl="0" indent="-228600" algn="just" rtl="0">
              <a:lnSpc>
                <a:spcPct val="90000"/>
              </a:lnSpc>
              <a:spcBef>
                <a:spcPts val="890"/>
              </a:spcBef>
              <a:spcAft>
                <a:spcPts val="0"/>
              </a:spcAft>
              <a:buSzPct val="100000"/>
              <a:buFont typeface="Calibri" panose="020F0502020204030204"/>
              <a:buChar char="❖"/>
            </a:pPr>
            <a:r>
              <a:rPr lang="en-US" dirty="0"/>
              <a:t>Project Objectives</a:t>
            </a:r>
          </a:p>
          <a:p>
            <a:pPr marL="228600" lvl="0" indent="-228600" algn="just" rtl="0">
              <a:lnSpc>
                <a:spcPct val="90000"/>
              </a:lnSpc>
              <a:spcBef>
                <a:spcPts val="890"/>
              </a:spcBef>
              <a:spcAft>
                <a:spcPts val="0"/>
              </a:spcAft>
              <a:buSzPct val="100000"/>
              <a:buFont typeface="Calibri" panose="020F0502020204030204"/>
              <a:buChar char="❖"/>
            </a:pPr>
            <a:r>
              <a:rPr lang="en-US" dirty="0"/>
              <a:t>Requirement Analysis</a:t>
            </a:r>
          </a:p>
          <a:p>
            <a:pPr marL="228600" lvl="0" indent="-228600" algn="just" rtl="0">
              <a:lnSpc>
                <a:spcPct val="90000"/>
              </a:lnSpc>
              <a:spcBef>
                <a:spcPts val="890"/>
              </a:spcBef>
              <a:spcAft>
                <a:spcPts val="0"/>
              </a:spcAft>
              <a:buSzPct val="100000"/>
              <a:buFont typeface="Calibri" panose="020F0502020204030204"/>
              <a:buChar char="❖"/>
            </a:pPr>
            <a:r>
              <a:rPr lang="en-US" dirty="0"/>
              <a:t>Use case Diagram</a:t>
            </a:r>
          </a:p>
          <a:p>
            <a:pPr marL="228600" lvl="0" indent="-228600" algn="just" rtl="0">
              <a:lnSpc>
                <a:spcPct val="90000"/>
              </a:lnSpc>
              <a:spcBef>
                <a:spcPts val="890"/>
              </a:spcBef>
              <a:spcAft>
                <a:spcPts val="0"/>
              </a:spcAft>
              <a:buSzPct val="100000"/>
              <a:buFont typeface="Calibri" panose="020F0502020204030204"/>
              <a:buChar char="❖"/>
            </a:pPr>
            <a:r>
              <a:rPr lang="en-US" dirty="0"/>
              <a:t>Solution Proposed</a:t>
            </a:r>
          </a:p>
          <a:p>
            <a:pPr marL="228600" lvl="0" indent="-228600" algn="just" rtl="0">
              <a:lnSpc>
                <a:spcPct val="90000"/>
              </a:lnSpc>
              <a:spcBef>
                <a:spcPts val="890"/>
              </a:spcBef>
              <a:spcAft>
                <a:spcPts val="0"/>
              </a:spcAft>
              <a:buSzPct val="100000"/>
              <a:buFont typeface="Calibri" panose="020F0502020204030204"/>
              <a:buChar char="❖"/>
            </a:pPr>
            <a:r>
              <a:rPr lang="en-US" dirty="0"/>
              <a:t>The Outcome  Discussion</a:t>
            </a:r>
          </a:p>
          <a:p>
            <a:pPr marL="228600" lvl="0" indent="-228600" algn="just" rtl="0">
              <a:lnSpc>
                <a:spcPct val="90000"/>
              </a:lnSpc>
              <a:spcBef>
                <a:spcPts val="890"/>
              </a:spcBef>
              <a:spcAft>
                <a:spcPts val="0"/>
              </a:spcAft>
              <a:buSzPct val="100000"/>
              <a:buFont typeface="Calibri" panose="020F0502020204030204"/>
              <a:buChar char="❖"/>
            </a:pPr>
            <a:r>
              <a:rPr lang="en-US" dirty="0"/>
              <a:t>Conclusion and Limitations</a:t>
            </a:r>
          </a:p>
          <a:p>
            <a:pPr marL="228600" lvl="0" indent="-228600" algn="just" rtl="0">
              <a:lnSpc>
                <a:spcPct val="90000"/>
              </a:lnSpc>
              <a:spcBef>
                <a:spcPts val="890"/>
              </a:spcBef>
              <a:spcAft>
                <a:spcPts val="0"/>
              </a:spcAft>
              <a:buSzPct val="100000"/>
              <a:buNone/>
            </a:pPr>
            <a:endParaRPr lang="en-US" dirty="0"/>
          </a:p>
        </p:txBody>
      </p:sp>
      <p:sp>
        <p:nvSpPr>
          <p:cNvPr id="146" name="Google Shape;146;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31 January 2023</a:t>
            </a:r>
          </a:p>
        </p:txBody>
      </p:sp>
      <p:sp>
        <p:nvSpPr>
          <p:cNvPr id="147" name="Google Shape;147;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lang="en-US"/>
          </a:p>
        </p:txBody>
      </p:sp>
      <p:sp>
        <p:nvSpPr>
          <p:cNvPr id="148" name="Google Shape;148;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Introduction </a:t>
            </a:r>
          </a:p>
        </p:txBody>
      </p:sp>
      <p:sp>
        <p:nvSpPr>
          <p:cNvPr id="154" name="Google Shape;154;p5"/>
          <p:cNvSpPr txBox="1">
            <a:spLocks noGrp="1"/>
          </p:cNvSpPr>
          <p:nvPr>
            <p:ph type="body" idx="1"/>
          </p:nvPr>
        </p:nvSpPr>
        <p:spPr>
          <a:xfrm>
            <a:off x="172572" y="1418447"/>
            <a:ext cx="5187080"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ct val="100000"/>
              <a:buNone/>
            </a:pPr>
            <a:endParaRPr/>
          </a:p>
          <a:p>
            <a:pPr marL="0" lvl="0" indent="0" algn="l" rtl="0">
              <a:lnSpc>
                <a:spcPct val="100000"/>
              </a:lnSpc>
              <a:spcBef>
                <a:spcPts val="700"/>
              </a:spcBef>
              <a:spcAft>
                <a:spcPts val="0"/>
              </a:spcAft>
              <a:buSzPct val="100000"/>
              <a:buNone/>
            </a:pPr>
            <a:endParaRPr lang="en-US" sz="3000"/>
          </a:p>
        </p:txBody>
      </p:sp>
      <p:sp>
        <p:nvSpPr>
          <p:cNvPr id="155" name="Google Shape;155;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56" name="Google Shape;156;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lang="en-US"/>
          </a:p>
        </p:txBody>
      </p:sp>
      <p:sp>
        <p:nvSpPr>
          <p:cNvPr id="157" name="Google Shape;157;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
        <p:nvSpPr>
          <p:cNvPr id="2" name="TextBox 1">
            <a:extLst>
              <a:ext uri="{FF2B5EF4-FFF2-40B4-BE49-F238E27FC236}">
                <a16:creationId xmlns:a16="http://schemas.microsoft.com/office/drawing/2014/main" id="{22736CDF-CF61-0BAC-8EE5-C38F04789005}"/>
              </a:ext>
            </a:extLst>
          </p:cNvPr>
          <p:cNvSpPr txBox="1"/>
          <p:nvPr/>
        </p:nvSpPr>
        <p:spPr>
          <a:xfrm>
            <a:off x="1" y="1418447"/>
            <a:ext cx="11715758" cy="5632311"/>
          </a:xfrm>
          <a:prstGeom prst="rect">
            <a:avLst/>
          </a:prstGeom>
          <a:noFill/>
        </p:spPr>
        <p:txBody>
          <a:bodyPr wrap="square" rtlCol="0">
            <a:spAutoFit/>
          </a:bodyPr>
          <a:lstStyle/>
          <a:p>
            <a:pPr marL="457200" marR="685800" algn="just" rtl="0">
              <a:spcBef>
                <a:spcPts val="0"/>
              </a:spcBef>
              <a:spcAft>
                <a:spcPts val="0"/>
              </a:spcAft>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Agriculture still forms the backbone of the Indian economy and there is always a need to support and improve it. As a part of which some of Indian NGOs are with an initiative of supporting the farmers by facilitating them with the modern agricultural equipment on rental basis . At present, farmers need to travel to a place to borrow all the essential needs, which is a tiresome and not a cost effective work. Therefore, </a:t>
            </a:r>
            <a:r>
              <a:rPr lang="en-US" sz="2400" dirty="0">
                <a:latin typeface="Calibri" panose="020F0502020204030204" pitchFamily="34" charset="0"/>
                <a:ea typeface="Calibri" panose="020F0502020204030204" pitchFamily="34" charset="0"/>
                <a:cs typeface="Calibri" panose="020F0502020204030204" pitchFamily="34" charset="0"/>
              </a:rPr>
              <a:t>w</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 aim at developing a Website that farmers can use to get their equipment on rent and also check the availability and renting.</a:t>
            </a:r>
          </a:p>
          <a:p>
            <a:pPr marL="457200" marR="685800" algn="just" rtl="0">
              <a:spcBef>
                <a:spcPts val="0"/>
              </a:spcBef>
              <a:spcAft>
                <a:spcPts val="0"/>
              </a:spcAft>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Conservation of biodiversity in terms of grain storage nowadays is essential due to cultural heritage and health of the state. Post-harvest losses account for about 10 per cent of the total food grains due to unscientific storage, insects, rodents, microorganisms etc. After reviewing academic and technical literature it was found that traditional approaches are also significantly important for grain storage in India. </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p>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Abstract</a:t>
            </a:r>
          </a:p>
        </p:txBody>
      </p:sp>
      <p:sp>
        <p:nvSpPr>
          <p:cNvPr id="164" name="Google Shape;164;p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Autofit/>
          </a:bodyPr>
          <a:lstStyle/>
          <a:p>
            <a:pPr marL="114300" marR="685800" indent="0" algn="just" rtl="0">
              <a:spcBef>
                <a:spcPts val="0"/>
              </a:spcBef>
              <a:spcAft>
                <a:spcPts val="0"/>
              </a:spcAft>
              <a:buNone/>
            </a:pP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marR="685800" indent="0" algn="just" rtl="0">
              <a:spcBef>
                <a:spcPts val="0"/>
              </a:spcBef>
              <a:spcAft>
                <a:spcPts val="0"/>
              </a:spcAft>
              <a:buNone/>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presentation is about digitizing the process of renting agricultural equipment to farmers and providing them with an efficient crop storage system. Our goal is to develop a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w</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ebsite that farmers can use to get their rental equipment and also check availability and rental storage centers. We also enable them to reserve the equipment in advance. It also helps us to get an overview of the equipment that is being rented.</a:t>
            </a:r>
          </a:p>
          <a:p>
            <a:pPr marL="114300" marR="685800" indent="0" algn="just" rtl="0">
              <a:spcBef>
                <a:spcPts val="0"/>
              </a:spcBef>
              <a:spcAft>
                <a:spcPts val="0"/>
              </a:spcAft>
              <a:buNone/>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marR="685800" indent="0" algn="just" rtl="0">
              <a:spcBef>
                <a:spcPts val="0"/>
              </a:spcBef>
              <a:spcAft>
                <a:spcPts val="0"/>
              </a:spcAft>
              <a:buNone/>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web-based agricultural equipment and storage rental system is very user-friendly. This website contains complete and up-to-date device and storage information. Users can access the website by entering their username and password. Users can access this website at any time. We primarily design this website for disadvantaged farmers. As a result, they cannot purchase all types of devices and some of them even don’t have an efficient storage facility for harvest. As a result, we strive to provide efficient rental equipment and storage services.</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65" name="Google Shape;165;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66" name="Google Shape;166;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lang="en-US"/>
          </a:p>
        </p:txBody>
      </p:sp>
      <p:sp>
        <p:nvSpPr>
          <p:cNvPr id="167" name="Google Shape;167;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The Problem Statement</a:t>
            </a:r>
          </a:p>
        </p:txBody>
      </p:sp>
      <p:sp>
        <p:nvSpPr>
          <p:cNvPr id="173" name="Google Shape;173;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114300" indent="0" algn="l">
              <a:buNone/>
            </a:pPr>
            <a:r>
              <a:rPr lang="en-US" sz="1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problems we are addressing are :</a:t>
            </a:r>
          </a:p>
          <a:p>
            <a:pPr algn="l"/>
            <a:r>
              <a:rPr lang="en-US" sz="1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Most of the farmers are not that much capable enough to buy equipment for farming. Due to which they have to do that work manually which will consume lot of time and effort. And if there is any facility to rent it they first need to search for it which is not an easy task. So, in order to resolve these problems we are developing a renting system.</a:t>
            </a:r>
          </a:p>
          <a:p>
            <a:pPr algn="l"/>
            <a:r>
              <a:rPr lang="en-US" sz="1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After the crop has been grown, the next important task is to store it in appropriate place, in appropriate weather with minimal cost. Since farmers have to search for warehouse by their own, there can be chances that they won't find the warehouse or successfully found it but with higher rent. Our website will solve this problem along with it, using our website farmers will get up-to-date information about the price of crops in market place.</a:t>
            </a:r>
          </a:p>
          <a:p>
            <a:pPr algn="l"/>
            <a:r>
              <a:rPr lang="en-US" sz="1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India till now is not a fully literate country. What if farmers won't be able to use the website due to their absence of technical knowledge. Hence, our approach will be towards maintaining a audio based assistant which will guide the farmers throughout.</a:t>
            </a:r>
          </a:p>
          <a:p>
            <a:pPr algn="l"/>
            <a:r>
              <a:rPr lang="en-US" sz="1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Pesticides are needed to protect the crops from pests; fertilizers are needed to increase the fertility of the crop. Big-big companies make these materials, where some company costs higher and some lower. So in order to resolve it we will make a recommendation for pesticides, fertilizer and crops which will recommend the pesticides, fertilizer and crops with lower cost quantity needed and how to use that.</a:t>
            </a:r>
          </a:p>
          <a:p>
            <a:pPr marL="0" lvl="0" indent="0" algn="just" rtl="0">
              <a:lnSpc>
                <a:spcPct val="90000"/>
              </a:lnSpc>
              <a:spcBef>
                <a:spcPts val="585"/>
              </a:spcBef>
              <a:spcAft>
                <a:spcPts val="0"/>
              </a:spcAft>
              <a:buSzPct val="100000"/>
              <a:buNone/>
            </a:pP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174" name="Google Shape;174;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75" name="Google Shape;175;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lang="en-US"/>
          </a:p>
        </p:txBody>
      </p:sp>
      <p:sp>
        <p:nvSpPr>
          <p:cNvPr id="176" name="Google Shape;176;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Survey of Existing Systems</a:t>
            </a:r>
          </a:p>
        </p:txBody>
      </p:sp>
      <p:sp>
        <p:nvSpPr>
          <p:cNvPr id="182" name="Google Shape;182;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2300"/>
              <a:buNone/>
            </a:pPr>
            <a:r>
              <a:rPr lang="en-US" sz="1800" dirty="0"/>
              <a:t>The existing system for rental equipment for farmers typically involves a network of rental equipment companies and dealers who offer a variety of farming equipment for rent. Some key elements of the existing system include:</a:t>
            </a:r>
          </a:p>
          <a:p>
            <a:pPr marL="0" lvl="0" indent="0" algn="just" rtl="0">
              <a:lnSpc>
                <a:spcPct val="100000"/>
              </a:lnSpc>
              <a:spcBef>
                <a:spcPts val="0"/>
              </a:spcBef>
              <a:spcAft>
                <a:spcPts val="0"/>
              </a:spcAft>
              <a:buSzPts val="2300"/>
              <a:buNone/>
            </a:pPr>
            <a:endParaRPr lang="en-US" sz="1800" dirty="0"/>
          </a:p>
          <a:p>
            <a:pPr marL="285750" indent="-285750">
              <a:lnSpc>
                <a:spcPct val="100000"/>
              </a:lnSpc>
              <a:spcBef>
                <a:spcPts val="0"/>
              </a:spcBef>
              <a:buSzPts val="2300"/>
            </a:pPr>
            <a:r>
              <a:rPr lang="en-US" sz="1800" dirty="0"/>
              <a:t>Equipment inventory: Rental companies maintain a wide range of farming equipment, including tractors, planting equipment, harvesting equipment, and livestock equipment, among others.</a:t>
            </a:r>
          </a:p>
          <a:p>
            <a:pPr marL="285750" indent="-285750">
              <a:lnSpc>
                <a:spcPct val="100000"/>
              </a:lnSpc>
              <a:spcBef>
                <a:spcPts val="0"/>
              </a:spcBef>
              <a:buSzPts val="2300"/>
            </a:pPr>
            <a:r>
              <a:rPr lang="en-US" sz="1800" dirty="0"/>
              <a:t>Rental agreements: Rental companies typically have clear and concise rental agreements, which outline the terms of the rental, including the rental period, rental fee, and any restrictions or limitations on equipment use.</a:t>
            </a:r>
          </a:p>
          <a:p>
            <a:pPr marL="285750" indent="-285750">
              <a:lnSpc>
                <a:spcPct val="100000"/>
              </a:lnSpc>
              <a:spcBef>
                <a:spcPts val="0"/>
              </a:spcBef>
              <a:buSzPts val="2300"/>
            </a:pPr>
            <a:r>
              <a:rPr lang="en-US" sz="1800" dirty="0"/>
              <a:t>Delivery and pickup: Rental companies typically offer delivery and pickup services for rented equipment, making it easy for farmers to obtain the equipment they need.</a:t>
            </a:r>
          </a:p>
          <a:p>
            <a:pPr marL="285750" indent="-285750">
              <a:lnSpc>
                <a:spcPct val="100000"/>
              </a:lnSpc>
              <a:spcBef>
                <a:spcPts val="0"/>
              </a:spcBef>
              <a:buSzPts val="2300"/>
            </a:pPr>
            <a:r>
              <a:rPr lang="en-US" sz="1800" dirty="0"/>
              <a:t>Maintenance and repair: Rental companies typically handle all necessary maintenance and repair work for the equipment they rent out, ensuring that it is in good working condition at all times.</a:t>
            </a:r>
          </a:p>
          <a:p>
            <a:pPr marL="285750" indent="-285750">
              <a:lnSpc>
                <a:spcPct val="100000"/>
              </a:lnSpc>
              <a:spcBef>
                <a:spcPts val="0"/>
              </a:spcBef>
              <a:buSzPts val="2300"/>
            </a:pPr>
            <a:r>
              <a:rPr lang="en-US" sz="1800" dirty="0"/>
              <a:t>Insurance: Rental companies typically provide insurance for the equipment they rent out, providing farmers with peace of mind in the event of any damage or loss.</a:t>
            </a:r>
          </a:p>
          <a:p>
            <a:pPr marL="285750" indent="-285750">
              <a:lnSpc>
                <a:spcPct val="100000"/>
              </a:lnSpc>
              <a:spcBef>
                <a:spcPts val="0"/>
              </a:spcBef>
              <a:buSzPts val="2300"/>
            </a:pPr>
            <a:r>
              <a:rPr lang="en-US" sz="1800" dirty="0"/>
              <a:t>Customer support: Rental companies typically have customer support teams available to answer any questions or concerns that farmers may have during the rental period.</a:t>
            </a:r>
            <a:endParaRPr sz="1800" dirty="0"/>
          </a:p>
        </p:txBody>
      </p:sp>
      <p:sp>
        <p:nvSpPr>
          <p:cNvPr id="183" name="Google Shape;183;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31 January 2023</a:t>
            </a:r>
          </a:p>
        </p:txBody>
      </p:sp>
      <p:sp>
        <p:nvSpPr>
          <p:cNvPr id="184" name="Google Shape;184;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lang="en-US"/>
          </a:p>
        </p:txBody>
      </p:sp>
      <p:sp>
        <p:nvSpPr>
          <p:cNvPr id="185" name="Google Shape;185;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2146</Words>
  <Application>Microsoft Office PowerPoint</Application>
  <PresentationFormat>Widescreen</PresentationFormat>
  <Paragraphs>150</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Quattrocento Sans</vt:lpstr>
      <vt:lpstr>Droid Sans Mono</vt:lpstr>
      <vt:lpstr>Arial</vt:lpstr>
      <vt:lpstr>Arial Black</vt:lpstr>
      <vt:lpstr>Noto Sans Symbols</vt:lpstr>
      <vt:lpstr>Times New Roman</vt:lpstr>
      <vt:lpstr>Wingdings</vt:lpstr>
      <vt:lpstr>Courier New</vt:lpstr>
      <vt:lpstr>Calibri</vt:lpstr>
      <vt:lpstr>WelcomeDoc</vt:lpstr>
      <vt:lpstr>PowerPoint Presentation</vt:lpstr>
      <vt:lpstr>E-Krishi</vt:lpstr>
      <vt:lpstr>Supervised by: Prof. Priyanka Jangde  </vt:lpstr>
      <vt:lpstr>Acknowledgment</vt:lpstr>
      <vt:lpstr>Project Presentation Outline</vt:lpstr>
      <vt:lpstr>Introduction </vt:lpstr>
      <vt:lpstr>Abstract</vt:lpstr>
      <vt:lpstr>The Problem Statement</vt:lpstr>
      <vt:lpstr>Survey of Existing Systems</vt:lpstr>
      <vt:lpstr>Survey of Existing Systems</vt:lpstr>
      <vt:lpstr>Objectives</vt:lpstr>
      <vt:lpstr>Requirement Analysis</vt:lpstr>
      <vt:lpstr>USE CASE DIAGRAM</vt:lpstr>
      <vt:lpstr>Solution Proposed</vt:lpstr>
      <vt:lpstr>The Outcome Discussion</vt:lpstr>
      <vt:lpstr>Conclusion and 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Asit Joshi</cp:lastModifiedBy>
  <cp:revision>2</cp:revision>
  <dcterms:created xsi:type="dcterms:W3CDTF">2023-01-30T11:18:47Z</dcterms:created>
  <dcterms:modified xsi:type="dcterms:W3CDTF">2023-01-31T08:29:06Z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ICV">
    <vt:lpwstr>074808A48E914259B4F9CF0B2423120E</vt:lpwstr>
  </property>
  <property fmtid="{D5CDD505-2E9C-101B-9397-08002B2CF9AE}" pid="4" name="KSOProductBuildVer">
    <vt:lpwstr>1033-11.2.0.11440</vt:lpwstr>
  </property>
</Properties>
</file>