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63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9" autoAdjust="0"/>
    <p:restoredTop sz="99296" autoAdjust="0"/>
  </p:normalViewPr>
  <p:slideViewPr>
    <p:cSldViewPr>
      <p:cViewPr>
        <p:scale>
          <a:sx n="33" d="100"/>
          <a:sy n="33" d="100"/>
        </p:scale>
        <p:origin x="888" y="19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143683" y="1206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rgbClr val="FFF7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rgbClr val="DACD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=""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1870" y="980984"/>
              <a:ext cx="12996667" cy="153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en-US" altLang="zh-CN" sz="36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[</a:t>
              </a:r>
              <a:r>
                <a:rPr lang="en-US" altLang="zh-CN" sz="48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Implementation of an SDR-based GNSS Receiver for GPS Location</a:t>
              </a:r>
              <a:r>
                <a:rPr lang="en-US" altLang="zh-CN" sz="36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]</a:t>
              </a:r>
            </a:p>
          </p:txBody>
        </p:sp>
        <p:sp>
          <p:nvSpPr>
            <p:cNvPr id="3" name="Text Box 18">
              <a:extLst>
                <a:ext uri="{FF2B5EF4-FFF2-40B4-BE49-F238E27FC236}">
                  <a16:creationId xmlns=""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=""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1445" y="3759777"/>
              <a:ext cx="27241501" cy="474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&lt;&lt; </a:t>
              </a:r>
              <a:r>
                <a:rPr lang="en-US" altLang="zh-CN" sz="4500" baseline="0" dirty="0" err="1" smtClean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Nagarjuna.T</a:t>
              </a:r>
              <a:r>
                <a:rPr lang="en-US" altLang="zh-CN" sz="4500" baseline="0" dirty="0" smtClean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&gt;&gt;</a:t>
              </a:r>
              <a:endParaRPr lang="en-US" altLang="zh-CN" sz="4500" baseline="0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B6A3E1D-AD94-7507-6722-766540D98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785" y="513691"/>
              <a:ext cx="4169868" cy="1845973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=""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=""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5"/>
              <a:ext cx="9857616" cy="20458999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=""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1059018" y="4573309"/>
              <a:ext cx="10515597" cy="20469547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=""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31074838"/>
              <a:ext cx="20678015" cy="4964917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=""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5448656"/>
              <a:ext cx="20678015" cy="5305839"/>
            </a:xfrm>
            <a:prstGeom prst="roundRect">
              <a:avLst>
                <a:gd name="adj" fmla="val 2490"/>
              </a:avLst>
            </a:prstGeom>
            <a:solidFill>
              <a:srgbClr val="DAC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=""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759992F-D3CE-1ADE-F378-14B9B5E09BDA}"/>
                </a:ext>
              </a:extLst>
            </p:cNvPr>
            <p:cNvSpPr txBox="1"/>
            <p:nvPr/>
          </p:nvSpPr>
          <p:spPr>
            <a:xfrm>
              <a:off x="286195" y="4455405"/>
              <a:ext cx="3934090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Abstract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B129213C-12E3-8A3D-5B9C-C09F806E2CC1}"/>
                </a:ext>
              </a:extLst>
            </p:cNvPr>
            <p:cNvSpPr txBox="1"/>
            <p:nvPr/>
          </p:nvSpPr>
          <p:spPr>
            <a:xfrm>
              <a:off x="348508" y="18037321"/>
              <a:ext cx="5461752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Background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D9DA8B80-CF38-1A06-449C-222B1F26F8FE}"/>
                </a:ext>
              </a:extLst>
            </p:cNvPr>
            <p:cNvSpPr txBox="1"/>
            <p:nvPr/>
          </p:nvSpPr>
          <p:spPr>
            <a:xfrm>
              <a:off x="11046578" y="4507362"/>
              <a:ext cx="3922869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Methods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5607" y="4551119"/>
              <a:ext cx="8186857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Expected Outcome</a:t>
              </a:r>
            </a:p>
            <a:p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1004499" y="25419279"/>
              <a:ext cx="8686993" cy="2092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Impact on Society</a:t>
              </a:r>
            </a:p>
            <a:p>
              <a:endParaRPr lang="en-IN" sz="6500" b="1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1037038" y="31160539"/>
              <a:ext cx="871584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dirty="0">
                  <a:latin typeface="Poppins" panose="00000500000000000000" pitchFamily="2" charset="0"/>
                  <a:cs typeface="Poppins" panose="00000500000000000000" pitchFamily="2" charset="0"/>
                </a:rPr>
                <a:t>Future Perspectives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A972737-0112-D5F2-F6B2-E40D2CFCB1EA}"/>
              </a:ext>
            </a:extLst>
          </p:cNvPr>
          <p:cNvSpPr txBox="1"/>
          <p:nvPr/>
        </p:nvSpPr>
        <p:spPr>
          <a:xfrm>
            <a:off x="11175123" y="5618182"/>
            <a:ext cx="9322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B412C119-3668-82FF-BE7B-25EECC898EC5}"/>
              </a:ext>
            </a:extLst>
          </p:cNvPr>
          <p:cNvSpPr txBox="1"/>
          <p:nvPr/>
        </p:nvSpPr>
        <p:spPr>
          <a:xfrm>
            <a:off x="342523" y="5362014"/>
            <a:ext cx="9967333" cy="1092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Global Navigation Satellite System (GNSS) software-defined radio (SDR) receivers offer a flexible and cost-effective way to capture satellite data and determine user positions. However, real-time raw data recording is challenging due to high data transmission speeds. This paper presents a method using the USRP N321 RF front end kit for efficient real-time GPS data capture. By implementing a novel data control queue thread method, the approach prevents data overflow and underflow issues, achieving accuracy comparable to U-</a:t>
            </a:r>
            <a:r>
              <a:rPr lang="en-US" sz="4400" dirty="0" err="1"/>
              <a:t>blox</a:t>
            </a:r>
            <a:r>
              <a:rPr lang="en-US" sz="4400" dirty="0"/>
              <a:t> GPS receivers. This method is ideal for precision and reliability in advanced GNSS applications.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7F50C4-CD93-7B3E-4BCF-A7D1A7AF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8600" y="320343"/>
            <a:ext cx="5128674" cy="22387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8728" y="2881059"/>
            <a:ext cx="316333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Poppins" panose="00000500000000000000" pitchFamily="2" charset="0"/>
                <a:cs typeface="Poppins" panose="00000500000000000000" pitchFamily="2" charset="0"/>
              </a:rPr>
              <a:t>K.GOUISYA</a:t>
            </a:r>
            <a:r>
              <a:rPr lang="en-US" sz="32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 </a:t>
            </a:r>
            <a:r>
              <a:rPr lang="en-US" sz="3200" b="1" dirty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[</a:t>
            </a:r>
            <a:r>
              <a:rPr lang="en-US" sz="32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BU21EECE0100467]      </a:t>
            </a:r>
            <a:r>
              <a:rPr lang="en-US" sz="36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M.AKASH</a:t>
            </a:r>
            <a:r>
              <a:rPr lang="en-US" sz="32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 [BU21EECE0100206]      </a:t>
            </a:r>
            <a:r>
              <a:rPr lang="en-US" sz="36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S.SOWMYA</a:t>
            </a:r>
            <a:r>
              <a:rPr lang="en-US" sz="3200" b="1" dirty="0" smtClean="0">
                <a:latin typeface="Poppins" panose="00000500000000000000" pitchFamily="2" charset="0"/>
                <a:ea typeface="SimSun" pitchFamily="2" charset="-122"/>
                <a:cs typeface="Poppins" panose="00000500000000000000" pitchFamily="2" charset="0"/>
              </a:rPr>
              <a:t> [BU21EECE0100398] </a:t>
            </a:r>
            <a:endParaRPr lang="en-US" sz="3200" b="1" dirty="0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0B7CEF0-1536-F402-6A74-15883118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7383" y="569413"/>
            <a:ext cx="4541217" cy="1959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E3EA6B8-2312-2D8D-0D17-8EAB69225C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09" b="93950" l="3113" r="94553">
                        <a14:foregroundMark x1="3113" y1="14947" x2="3113" y2="14947"/>
                        <a14:foregroundMark x1="14008" y1="16726" x2="14008" y2="16726"/>
                        <a14:foregroundMark x1="22179" y1="21352" x2="22179" y2="21352"/>
                        <a14:foregroundMark x1="30350" y1="19929" x2="30350" y2="19929"/>
                        <a14:foregroundMark x1="32879" y1="39146" x2="32879" y2="39146"/>
                        <a14:foregroundMark x1="9339" y1="44840" x2="9339" y2="44840"/>
                        <a14:foregroundMark x1="42996" y1="39858" x2="42996" y2="39858"/>
                        <a14:foregroundMark x1="53696" y1="39858" x2="53696" y2="39858"/>
                        <a14:foregroundMark x1="63035" y1="41993" x2="63035" y2="41993"/>
                        <a14:foregroundMark x1="75875" y1="40925" x2="75875" y2="40925"/>
                        <a14:foregroundMark x1="80545" y1="35587" x2="80545" y2="35587"/>
                        <a14:foregroundMark x1="94553" y1="44128" x2="94553" y2="44128"/>
                        <a14:foregroundMark x1="8171" y1="56940" x2="8171" y2="56940"/>
                        <a14:foregroundMark x1="13619" y1="58363" x2="13619" y2="58363"/>
                        <a14:foregroundMark x1="21206" y1="57651" x2="21206" y2="57651"/>
                        <a14:foregroundMark x1="28016" y1="59786" x2="28016" y2="59786"/>
                        <a14:foregroundMark x1="36770" y1="61210" x2="36770" y2="61210"/>
                        <a14:foregroundMark x1="8171" y1="87544" x2="8171" y2="87544"/>
                        <a14:foregroundMark x1="14981" y1="87544" x2="14981" y2="87544"/>
                        <a14:foregroundMark x1="21984" y1="87544" x2="21984" y2="87544"/>
                        <a14:foregroundMark x1="32296" y1="88256" x2="32296" y2="88256"/>
                        <a14:foregroundMark x1="43580" y1="91103" x2="43580" y2="91103"/>
                        <a14:foregroundMark x1="52918" y1="88256" x2="52918" y2="88256"/>
                        <a14:foregroundMark x1="63230" y1="93950" x2="63230" y2="93950"/>
                        <a14:foregroundMark x1="71595" y1="90391" x2="71595" y2="90391"/>
                        <a14:foregroundMark x1="81907" y1="92171" x2="81907" y2="92171"/>
                        <a14:foregroundMark x1="14008" y1="37722" x2="14008" y2="37722"/>
                        <a14:foregroundMark x1="23346" y1="40569" x2="23346" y2="40569"/>
                        <a14:backgroundMark x1="6420" y1="39146" x2="6420" y2="39146"/>
                        <a14:backgroundMark x1="7004" y1="39146" x2="7004" y2="39146"/>
                        <a14:backgroundMark x1="7004" y1="40925" x2="7004" y2="40925"/>
                        <a14:backgroundMark x1="6420" y1="41993" x2="6420" y2="41993"/>
                        <a14:backgroundMark x1="5837" y1="38078" x2="5837" y2="38078"/>
                        <a14:backgroundMark x1="6226" y1="41281" x2="6226" y2="41281"/>
                        <a14:backgroundMark x1="6615" y1="84698" x2="6615" y2="84698"/>
                        <a14:backgroundMark x1="46109" y1="88256" x2="46109" y2="88256"/>
                        <a14:backgroundMark x1="73346" y1="86121" x2="73346" y2="86121"/>
                        <a14:backgroundMark x1="45525" y1="38078" x2="45525" y2="38078"/>
                        <a14:backgroundMark x1="34436" y1="39858" x2="34436" y2="39858"/>
                        <a14:backgroundMark x1="25875" y1="37722" x2="25875" y2="37722"/>
                        <a14:backgroundMark x1="29183" y1="63345" x2="29183" y2="63345"/>
                        <a14:backgroundMark x1="20428" y1="38434" x2="20428" y2="38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0684" y="267476"/>
            <a:ext cx="3865337" cy="211315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1175122" y="11839858"/>
            <a:ext cx="94777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0312" y="5909126"/>
            <a:ext cx="9592595" cy="49985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17" y="11356788"/>
            <a:ext cx="9507393" cy="6407135"/>
          </a:xfrm>
          <a:prstGeom prst="rect">
            <a:avLst/>
          </a:prstGeom>
        </p:spPr>
      </p:pic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1598826" y="18180116"/>
            <a:ext cx="829774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USRP-N321 Antennas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Equipped with RX and TX antennas for both signal reception and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 Interface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Controls and monitors the USRP-N321 operations via a connected laptop.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Well-Organized Setup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Proper power, connectivity, and clear labeling ensure optimal functionality and easy management. </a:t>
            </a:r>
          </a:p>
        </p:txBody>
      </p:sp>
      <p:sp>
        <p:nvSpPr>
          <p:cNvPr id="38" name="TextBox 37"/>
          <p:cNvSpPr txBox="1"/>
          <p:nvPr/>
        </p:nvSpPr>
        <p:spPr>
          <a:xfrm flipV="1">
            <a:off x="944881" y="19653671"/>
            <a:ext cx="2951440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492191" y="19310837"/>
            <a:ext cx="9947209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GNSS and GPS: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Establishes the context of the global navigation systems, with GPS being the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Software-Defined Radio (SDR):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Introduces SDR technology, which is central to our topic.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SDR in GNSS Receivers: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Explains how SDR is applied within GNSS receivers, making it relevant to our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the advantages of using SDR in GNSS receivers, which justifies the choice of this approach in our topic.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52" y="27829833"/>
            <a:ext cx="8969674" cy="7210777"/>
          </a:xfrm>
          <a:prstGeom prst="rect">
            <a:avLst/>
          </a:prstGeom>
        </p:spPr>
      </p:pic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1598826" y="32418541"/>
            <a:ext cx="1933837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 and Multi-Constellation Support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SDR enables easy updates and adaptability to multiple satellite systems for improved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SDR advancements will boost signal processing and reliability in challenging environments.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1253643" y="26935139"/>
            <a:ext cx="1960130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Navigation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SDR-based GNSS enhances GPS accuracy, benefiting transportation and emergency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to Emerging Technologies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supports </a:t>
            </a:r>
            <a:r>
              <a:rPr kumimoji="0" 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autonomous vehicles, and smart cities, driving societal efficiency.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379290" y="17341850"/>
            <a:ext cx="6213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79292" y="5972124"/>
            <a:ext cx="4903398" cy="493554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438246" y="5928804"/>
            <a:ext cx="5124496" cy="49788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65094" y="11839858"/>
            <a:ext cx="5042189" cy="518164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562840" y="11839858"/>
            <a:ext cx="4999902" cy="5096192"/>
          </a:xfrm>
          <a:prstGeom prst="rect">
            <a:avLst/>
          </a:prstGeom>
        </p:spPr>
      </p:pic>
      <p:sp>
        <p:nvSpPr>
          <p:cNvPr id="50" name="Rectangle 1"/>
          <p:cNvSpPr>
            <a:spLocks noChangeArrowheads="1"/>
          </p:cNvSpPr>
          <p:nvPr/>
        </p:nvSpPr>
        <p:spPr bwMode="auto">
          <a:xfrm>
            <a:off x="21632080" y="18375933"/>
            <a:ext cx="9305119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</a:t>
            </a:r>
            <a:r>
              <a:rPr lang="en-US" sz="2800" dirty="0" smtClean="0">
                <a:latin typeface="Arial" panose="020B0604020202020204" pitchFamily="34" charset="0"/>
              </a:rPr>
              <a:t>USRP N321 RF front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using software-defined radio (SDR) for precise satellite data capture and position determination.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end kit for real-time GPS data acquisition.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a novel data control queue thread method to manage high data transmission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data overflow and underflow, ensuring stable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accuracy comparable to U-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blox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GPS receivers.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SDR’s flexibility and adaptability for multi-constellation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GPS accuracy, benefiting sectors like transportation,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smart cities. </a:t>
            </a:r>
          </a:p>
        </p:txBody>
      </p:sp>
    </p:spTree>
    <p:extLst>
      <p:ext uri="{BB962C8B-B14F-4D97-AF65-F5344CB8AC3E}">
        <p14:creationId xmlns:p14="http://schemas.microsoft.com/office/powerpoint/2010/main" val="85348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6669</TotalTime>
  <Words>445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ＭＳ Ｐゴシック</vt:lpstr>
      <vt:lpstr>宋体</vt:lpstr>
      <vt:lpstr>宋体</vt:lpstr>
      <vt:lpstr>Arial</vt:lpstr>
      <vt:lpstr>Calibri</vt:lpstr>
      <vt:lpstr>Calibri Light</vt:lpstr>
      <vt:lpstr>Poppins</vt:lpstr>
      <vt:lpstr>等线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SOWMYA</cp:lastModifiedBy>
  <cp:revision>215</cp:revision>
  <cp:lastPrinted>2013-08-04T02:58:23Z</cp:lastPrinted>
  <dcterms:created xsi:type="dcterms:W3CDTF">2011-10-21T15:46:33Z</dcterms:created>
  <dcterms:modified xsi:type="dcterms:W3CDTF">2024-10-21T06:02:00Z</dcterms:modified>
</cp:coreProperties>
</file>