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9" r:id="rId4"/>
    <p:sldId id="292" r:id="rId5"/>
    <p:sldId id="294" r:id="rId6"/>
    <p:sldId id="296" r:id="rId7"/>
    <p:sldId id="297" r:id="rId8"/>
    <p:sldId id="298" r:id="rId9"/>
    <p:sldId id="308" r:id="rId10"/>
    <p:sldId id="309" r:id="rId11"/>
    <p:sldId id="310" r:id="rId12"/>
    <p:sldId id="305" r:id="rId13"/>
    <p:sldId id="314" r:id="rId14"/>
    <p:sldId id="311" r:id="rId15"/>
    <p:sldId id="312" r:id="rId16"/>
    <p:sldId id="307" r:id="rId17"/>
    <p:sldId id="313" r:id="rId18"/>
    <p:sldId id="304" r:id="rId19"/>
    <p:sldId id="266" r:id="rId20"/>
  </p:sldIdLst>
  <p:sldSz cx="12192000" cy="6858000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zBJLxcvjvx6joxQV1xTs+4JF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C13AC-C4EB-4B75-A16E-F28B5C2F6171}">
  <a:tblStyle styleId="{487C13AC-C4EB-4B75-A16E-F28B5C2F6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600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4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55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5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91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22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17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xmlns="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xmlns="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xmlns="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oogle Shape;111;p76">
            <a:extLst>
              <a:ext uri="{FF2B5EF4-FFF2-40B4-BE49-F238E27FC236}">
                <a16:creationId xmlns:a16="http://schemas.microsoft.com/office/drawing/2014/main" xmlns="" id="{28B1863E-FEC0-1850-DEEC-798DDCBBF47B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12;p76">
            <a:extLst>
              <a:ext uri="{FF2B5EF4-FFF2-40B4-BE49-F238E27FC236}">
                <a16:creationId xmlns:a16="http://schemas.microsoft.com/office/drawing/2014/main" xmlns="" id="{17E3BD69-F425-10D3-474C-86ECFE2A4F0F}"/>
              </a:ext>
            </a:extLst>
          </p:cNvPr>
          <p:cNvGrpSpPr/>
          <p:nvPr userDrawn="1"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4" name="Google Shape;113;p76">
              <a:extLst>
                <a:ext uri="{FF2B5EF4-FFF2-40B4-BE49-F238E27FC236}">
                  <a16:creationId xmlns:a16="http://schemas.microsoft.com/office/drawing/2014/main" xmlns="" id="{14FEC19D-E791-0250-9E87-5AA9896BF4A1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4;p76">
                <a:extLst>
                  <a:ext uri="{FF2B5EF4-FFF2-40B4-BE49-F238E27FC236}">
                    <a16:creationId xmlns:a16="http://schemas.microsoft.com/office/drawing/2014/main" xmlns="" id="{B6BFFDC3-06AC-5703-18E9-A57519E04846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5;p76">
                <a:extLst>
                  <a:ext uri="{FF2B5EF4-FFF2-40B4-BE49-F238E27FC236}">
                    <a16:creationId xmlns:a16="http://schemas.microsoft.com/office/drawing/2014/main" xmlns="" id="{D650CC1D-4942-5654-E087-1C070702087B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16;p76">
              <a:extLst>
                <a:ext uri="{FF2B5EF4-FFF2-40B4-BE49-F238E27FC236}">
                  <a16:creationId xmlns:a16="http://schemas.microsoft.com/office/drawing/2014/main" xmlns="" id="{48321EEF-DE7D-28B5-6E9D-BC407D829594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6" name="Google Shape;117;p76">
                <a:extLst>
                  <a:ext uri="{FF2B5EF4-FFF2-40B4-BE49-F238E27FC236}">
                    <a16:creationId xmlns:a16="http://schemas.microsoft.com/office/drawing/2014/main" xmlns="" id="{74AAC7DD-6A02-D8D6-D1CB-5BBCDAC1774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18;p76">
                <a:extLst>
                  <a:ext uri="{FF2B5EF4-FFF2-40B4-BE49-F238E27FC236}">
                    <a16:creationId xmlns:a16="http://schemas.microsoft.com/office/drawing/2014/main" xmlns="" id="{91DD3646-1FFE-8816-7209-ACCFCCC1BC1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Picture 14" descr="A logo with text overlay&#10;&#10;Description automatically generated">
            <a:extLst>
              <a:ext uri="{FF2B5EF4-FFF2-40B4-BE49-F238E27FC236}">
                <a16:creationId xmlns:a16="http://schemas.microsoft.com/office/drawing/2014/main" xmlns="" id="{52139B2A-ECE2-1B1E-7C02-2BF0D3F2D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xmlns="" id="{9C92DD54-17A7-636B-3D4B-C20DD0F68A2F}"/>
              </a:ext>
            </a:extLst>
          </p:cNvPr>
          <p:cNvSpPr txBox="1"/>
          <p:nvPr userDrawn="1"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amgantt.com/" TargetMode="External"/><Relationship Id="rId5" Type="http://schemas.openxmlformats.org/officeDocument/2006/relationships/hyperlink" Target="https://www.officetimeline.com/gantt-chart/how-to-make/exce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nss-sdr/gnss-sdr" TargetMode="External"/><Relationship Id="rId7" Type="http://schemas.openxmlformats.org/officeDocument/2006/relationships/hyperlink" Target="https://www.ettus.com/all-products/usrp-n32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radio.org/" TargetMode="External"/><Relationship Id="rId5" Type="http://schemas.openxmlformats.org/officeDocument/2006/relationships/hyperlink" Target="https://github.com/yimingc/gnss_sdr" TargetMode="External"/><Relationship Id="rId4" Type="http://schemas.openxmlformats.org/officeDocument/2006/relationships/hyperlink" Target="https://github.com/taroz/GNSS-SDRLI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40394" y="0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2021-2025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Minor Project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XX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538143" y="314915"/>
            <a:ext cx="4960541" cy="988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of an SDR-based GNSS Receiver for GPS Location</a:t>
            </a: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xmlns="" id="{9D6E9948-A142-7B28-3C91-30F0929BCAEC}"/>
              </a:ext>
            </a:extLst>
          </p:cNvPr>
          <p:cNvSpPr/>
          <p:nvPr/>
        </p:nvSpPr>
        <p:spPr>
          <a:xfrm>
            <a:off x="66260" y="5253329"/>
            <a:ext cx="292694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         &gt;  Khateeb Gousiya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(BU21EECE0100467)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&gt;  Sana Sowmya</a:t>
            </a:r>
          </a:p>
          <a:p>
            <a:pPr algn="ctr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(BU21EECE0100398)</a:t>
            </a:r>
            <a:endParaRPr lang="en-US" b="1" dirty="0">
              <a:solidFill>
                <a:schemeClr val="dk1"/>
              </a:solidFill>
            </a:endParaRPr>
          </a:p>
          <a:p>
            <a:pPr algn="ctr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&gt; 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Mavilla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Akash (BU21EECE0100206)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xmlns="" id="{17A4430A-651A-8136-68E4-294987EE07F8}"/>
              </a:ext>
            </a:extLst>
          </p:cNvPr>
          <p:cNvSpPr/>
          <p:nvPr/>
        </p:nvSpPr>
        <p:spPr>
          <a:xfrm>
            <a:off x="9156700" y="5295901"/>
            <a:ext cx="30353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Dr. Nagarjuna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Telagam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Asst. Professor</a:t>
            </a:r>
          </a:p>
          <a:p>
            <a:pPr algn="ctr">
              <a:buSzPts val="1400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Department o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f EECE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rademark Registration of GITAM DEEMED TO BE UNIVERSITY™ in ...">
            <a:extLst>
              <a:ext uri="{FF2B5EF4-FFF2-40B4-BE49-F238E27FC236}">
                <a16:creationId xmlns:a16="http://schemas.microsoft.com/office/drawing/2014/main" xmlns="" id="{A409A4D4-CDFA-0710-688A-F32BDA20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93" y="1628466"/>
            <a:ext cx="2510443" cy="12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Demonstration</a:t>
            </a:r>
            <a:r>
              <a:rPr lang="en-US" sz="2400" b="1" dirty="0">
                <a:latin typeface="Montserrat"/>
                <a:sym typeface="Montserrat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Setup</a:t>
            </a:r>
            <a:r>
              <a:rPr lang="en-US" sz="2400" b="1" dirty="0">
                <a:latin typeface="Montserrat"/>
                <a:sym typeface="Montserrat"/>
              </a:rPr>
              <a:t>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1DCD2FE-F6D8-3416-49EA-CE0660F5B1E7}"/>
              </a:ext>
            </a:extLst>
          </p:cNvPr>
          <p:cNvSpPr txBox="1"/>
          <p:nvPr/>
        </p:nvSpPr>
        <p:spPr>
          <a:xfrm>
            <a:off x="562643" y="741623"/>
            <a:ext cx="11063440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 &gt; P/N : 66800-40                                                             &gt;RX : Receiver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&gt;S/N : 188220700                                                           &gt;TX : Transmit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79" y="1241349"/>
            <a:ext cx="4767875" cy="3575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6" y="1314501"/>
            <a:ext cx="3613607" cy="35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404702" y="73971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USRP</a:t>
            </a:r>
            <a:r>
              <a:rPr lang="en-US" sz="2400" b="1" dirty="0">
                <a:latin typeface="Montserrat"/>
                <a:sym typeface="Montserrat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N321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2" y="1114698"/>
            <a:ext cx="4459906" cy="36724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7840" y="1396654"/>
            <a:ext cx="56692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I/O Ports</a:t>
            </a:r>
            <a:r>
              <a:rPr lang="en-US" dirty="0"/>
              <a:t>: The USRP N321 is equipped with a variety of input and output ports, including TX/RX and RX-only ports, which allow for flexible signal transmission and reception across multiple channels.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High-Performance RF Capabilities</a:t>
            </a:r>
            <a:r>
              <a:rPr lang="en-US" dirty="0"/>
              <a:t>: The device supports a wide range of RF frequencies and bandwidths, making it suitable for various applications in communication systems, including research and development.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The modular layout of the USRP N321 allows for easy integration and scalability, providing adaptability for different experimental setups and requirements.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Note</a:t>
            </a:r>
            <a:r>
              <a:rPr lang="en-US" dirty="0"/>
              <a:t>: This device will be utilized in further projects, where its advanced features will be crucial for implementing and testing new communication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6468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4E66510-0D22-B54A-A2ED-65FF9A14D1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94540965-F413-72E6-53AF-567D44673BF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77A6E5D2-D133-7218-C0EC-DF76655038F0}"/>
              </a:ext>
            </a:extLst>
          </p:cNvPr>
          <p:cNvSpPr txBox="1"/>
          <p:nvPr/>
        </p:nvSpPr>
        <p:spPr>
          <a:xfrm>
            <a:off x="275303" y="1110952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Precise Positioning: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Used in surveying, agriculture, and construction for high-accuracy GPS with RTK.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Navigation in Challenging Environments: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Optimized for weak signal areas like urban canyons or indoors.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Resilience Against Spoofing/Jamming: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Advanced techniques to mitigate GPS spoofing and jamming attacks.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xmlns="" id="{9D693CA0-3E2D-DAC4-8D50-B24F61A269CC}"/>
              </a:ext>
            </a:extLst>
          </p:cNvPr>
          <p:cNvSpPr txBox="1"/>
          <p:nvPr/>
        </p:nvSpPr>
        <p:spPr>
          <a:xfrm>
            <a:off x="6154995" y="1110859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Signal Acquisition and Tracking Test: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Verify the receiver’s ability to acquire and continuously track GPS satellite signals in various signal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Position Accuracy Test: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Measure the accuracy of the calculated GPS position under different environmental conditions, including open skies and urban canyons.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Multipath Error Test: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Evaluate how well the receiver mitigates multipath errors in environments with reflective surfaces, like buildings or water.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Doppler Shift Handling Test: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Test the receiver’s ability to handle Doppler shifts caused by relative motion between the GPS satellites and the receiver.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6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30249AD-4D6E-3434-BDEF-2200E6587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F69037-36A7-80AB-CECA-77B37F08078E}"/>
              </a:ext>
            </a:extLst>
          </p:cNvPr>
          <p:cNvSpPr txBox="1"/>
          <p:nvPr/>
        </p:nvSpPr>
        <p:spPr>
          <a:xfrm>
            <a:off x="3158835" y="216131"/>
            <a:ext cx="72154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5F9DBF51-E115-AF53-D73F-77755521084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139" b="1139"/>
          <a:stretch>
            <a:fillRect/>
          </a:stretch>
        </p:blipFill>
        <p:spPr>
          <a:xfrm>
            <a:off x="346074" y="1270000"/>
            <a:ext cx="5180965" cy="394208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BBB487-9B51-4A8C-1999-189D1AF07D4E}"/>
              </a:ext>
            </a:extLst>
          </p:cNvPr>
          <p:cNvSpPr txBox="1"/>
          <p:nvPr/>
        </p:nvSpPr>
        <p:spPr>
          <a:xfrm>
            <a:off x="6365240" y="1270000"/>
            <a:ext cx="51809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provides a 2D representation of GNSS (Global Navigation Satellite System) positioning, showing the relative positions of satellites and a receiver. Here's a brief explanation:</a:t>
            </a:r>
          </a:p>
          <a:p>
            <a:endParaRPr lang="en-US" b="1" dirty="0"/>
          </a:p>
          <a:p>
            <a:r>
              <a:rPr lang="en-US" b="1" dirty="0"/>
              <a:t>Blue Circles (Satellites):</a:t>
            </a:r>
            <a:r>
              <a:rPr lang="en-US" dirty="0"/>
              <a:t> The blue circles represent the positions of the GNSS satellites in the X-Y plane, with their coordinates measured in meters. These are the satellites involved in positioning the receiver.</a:t>
            </a:r>
          </a:p>
          <a:p>
            <a:endParaRPr lang="en-US" b="1" dirty="0"/>
          </a:p>
          <a:p>
            <a:r>
              <a:rPr lang="en-US" b="1" dirty="0"/>
              <a:t>Red Circle (Receiver):</a:t>
            </a:r>
            <a:r>
              <a:rPr lang="en-US" dirty="0"/>
              <a:t> The red circle shows the estimated position of the receiver (e.g., a GPS device) in the X-Y plane, calculated based on signals received from the satellites.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2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148234-7BE8-F9A9-7672-FAD8A5A8F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CF96D72-B715-9097-C80D-A0D58D074E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D8C7E4F-7AC1-F2A1-D5EB-CF606CAD4A9E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6287EA32-19E0-E268-63A7-8788F831B096}"/>
              </a:ext>
            </a:extLst>
          </p:cNvPr>
          <p:cNvSpPr txBox="1"/>
          <p:nvPr/>
        </p:nvSpPr>
        <p:spPr>
          <a:xfrm>
            <a:off x="78658" y="4657888"/>
            <a:ext cx="2438100" cy="13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25C62D-2659-459A-11CB-3A23BA82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" y="1478280"/>
            <a:ext cx="4366259" cy="3184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E00EB9-A9B7-23E0-A93D-D6E11F21F021}"/>
              </a:ext>
            </a:extLst>
          </p:cNvPr>
          <p:cNvSpPr txBox="1"/>
          <p:nvPr/>
        </p:nvSpPr>
        <p:spPr>
          <a:xfrm>
            <a:off x="5737861" y="1478280"/>
            <a:ext cx="5047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2D graph, titled "Advanced GNSS Positioning," shows the satellite and receiver positions in an X-Y plane. Here are two key points:</a:t>
            </a:r>
          </a:p>
          <a:p>
            <a:endParaRPr lang="en-US" dirty="0"/>
          </a:p>
          <a:p>
            <a:r>
              <a:rPr lang="en-US" b="1" dirty="0"/>
              <a:t>Positions of Satellites and Receiver</a:t>
            </a:r>
            <a:r>
              <a:rPr lang="en-US" dirty="0"/>
              <a:t>: The blue circles represent the positions of satellites, and the red circle marks the position of the receiver. The X-axis (in meters) ranges from approximately 1.0 to 2.4 × 10710^7107, while the Y-axis (in meters) ranges from 0 to 14 × 10610^6106. The satellites are scattered across the plane, and the receiver is positioned at X ≈ 1.8 × 10710^7107, Y ≈ 4 × 10610^6106.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GNSS Visualization</a:t>
            </a:r>
            <a:r>
              <a:rPr lang="en-US" dirty="0"/>
              <a:t>: This graph simplifies the spatial relationship between the satellites and receiver into two dimensions, where the distances and positions are analyzed for GNSS-related positioning purposes.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3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708C51-38DD-4BA5-A129-D0A028A7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DE8CA77-78E0-0F84-2F33-E83D15AA86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1C7D2FD8-3681-0501-BEFA-98259FC67D46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3113847A-8855-EC4F-9007-2939B531A051}"/>
              </a:ext>
            </a:extLst>
          </p:cNvPr>
          <p:cNvSpPr txBox="1"/>
          <p:nvPr/>
        </p:nvSpPr>
        <p:spPr>
          <a:xfrm>
            <a:off x="78658" y="4657888"/>
            <a:ext cx="2438100" cy="13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85F231-23B5-2AB0-A826-1025F3CB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1" y="1147503"/>
            <a:ext cx="4386522" cy="3510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BEDB98-3F29-D399-A83A-95E1B44A51F1}"/>
              </a:ext>
            </a:extLst>
          </p:cNvPr>
          <p:cNvSpPr txBox="1"/>
          <p:nvPr/>
        </p:nvSpPr>
        <p:spPr>
          <a:xfrm>
            <a:off x="5877098" y="1338349"/>
            <a:ext cx="5203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represents satellite positions and an estimated receiver position in 3D space. Here's a brief explanation:</a:t>
            </a:r>
          </a:p>
          <a:p>
            <a:endParaRPr lang="en-US" dirty="0"/>
          </a:p>
          <a:p>
            <a:r>
              <a:rPr lang="en-US" b="1" dirty="0"/>
              <a:t>Red Dots (Satellites):</a:t>
            </a:r>
            <a:r>
              <a:rPr lang="en-US" dirty="0"/>
              <a:t> The red dots indicate the positions of multiple satellites in space, with their respective coordinates along the X, Y, and Z axes measured in meters.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Blue Dot (Estimated Position):</a:t>
            </a:r>
            <a:r>
              <a:rPr lang="en-US" dirty="0"/>
              <a:t> The blue dot shows the estimated position of the receiver (likely a GPS receiver), which is determined based on the satellite signals, also plotted in the X, Y, and Z coordinates.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97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D505AB1-1701-7493-2502-CE3A345026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6D34E0A6-CC5F-BD7F-862A-A092D54FE34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3D6294E2-FE44-CE92-2E8C-0F3C1D2E2896}"/>
              </a:ext>
            </a:extLst>
          </p:cNvPr>
          <p:cNvSpPr txBox="1"/>
          <p:nvPr/>
        </p:nvSpPr>
        <p:spPr>
          <a:xfrm>
            <a:off x="78658" y="4657888"/>
            <a:ext cx="2438100" cy="13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91FA29-B10F-5D86-BAB8-E716F341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2" y="1182347"/>
            <a:ext cx="4712731" cy="3406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409F23-708E-EF41-028D-A79C3011E7ED}"/>
              </a:ext>
            </a:extLst>
          </p:cNvPr>
          <p:cNvSpPr txBox="1"/>
          <p:nvPr/>
        </p:nvSpPr>
        <p:spPr>
          <a:xfrm>
            <a:off x="8204662" y="42810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84849F60-0A5F-9757-FBD0-75A514D5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7DA61F-033C-D118-E880-2D778D146014}"/>
              </a:ext>
            </a:extLst>
          </p:cNvPr>
          <p:cNvSpPr txBox="1"/>
          <p:nvPr/>
        </p:nvSpPr>
        <p:spPr>
          <a:xfrm>
            <a:off x="5397500" y="974321"/>
            <a:ext cx="578273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graph represents the positions of satellites and a receiver in a 3D coordinate system in meters (X, Y, Z axes). Here are three key points:</a:t>
            </a:r>
          </a:p>
          <a:p>
            <a:endParaRPr lang="en-US" dirty="0"/>
          </a:p>
          <a:p>
            <a:r>
              <a:rPr lang="en-US" b="1" dirty="0"/>
              <a:t>Satellite and Receiver Positions</a:t>
            </a:r>
            <a:r>
              <a:rPr lang="en-US" dirty="0"/>
              <a:t>: The blue circles represent the satellites, while the red circle marks the receiver. The coordinates of both are shown in a 3D space, typically used in GNSS</a:t>
            </a:r>
            <a:r>
              <a:rPr lang="en-IN" dirty="0"/>
              <a:t> (Global Navigation Satellite System) applications.</a:t>
            </a:r>
          </a:p>
          <a:p>
            <a:endParaRPr lang="en-IN" dirty="0"/>
          </a:p>
          <a:p>
            <a:r>
              <a:rPr lang="en-US" b="1" dirty="0"/>
              <a:t>Spatial Relationships</a:t>
            </a:r>
            <a:r>
              <a:rPr lang="en-US" dirty="0"/>
              <a:t>: The satellites and receiver are positioned in different locations in</a:t>
            </a:r>
            <a:r>
              <a:rPr lang="en-IN" dirty="0"/>
              <a:t> </a:t>
            </a:r>
            <a:r>
              <a:rPr lang="en-US" dirty="0"/>
              <a:t>space. </a:t>
            </a:r>
          </a:p>
          <a:p>
            <a:r>
              <a:rPr lang="en-US" dirty="0"/>
              <a:t>The receiver is slightly isolated compared to the grouping of satellites, indicating it is</a:t>
            </a:r>
            <a:r>
              <a:rPr lang="en-IN" dirty="0"/>
              <a:t> </a:t>
            </a:r>
            <a:r>
              <a:rPr lang="en-US" dirty="0"/>
              <a:t>calculating its position based on the satellite data</a:t>
            </a:r>
            <a:r>
              <a:rPr lang="en-IN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826C8B59-784C-028B-CA91-166D9634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6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xmlns="" id="{2A9F6613-C326-3062-6B74-8448A267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6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xmlns="" id="{B50921BF-E900-1091-A218-8CB6DD34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6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6039D95-5576-497B-0334-584E1E4B47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07408F49-0513-5BFD-46E4-47FCE3E2145D}"/>
              </a:ext>
            </a:extLst>
          </p:cNvPr>
          <p:cNvSpPr txBox="1"/>
          <p:nvPr/>
        </p:nvSpPr>
        <p:spPr>
          <a:xfrm>
            <a:off x="1000124" y="232275"/>
            <a:ext cx="9606916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D2FB19E8-10AA-631C-C3A5-02DE0CE038C5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MATLAB Simulation: Developed and tested MATLAB codes for accurate distance calculations, improving real-time location tracking.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Algorithm Optimization: Enhanced signal processing algorithms for better precision in GPS coordinate determination.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SDR Integration: Initiated integration of MATLAB simulations with the Software Defined Radio (SDR) for effective communication between software and hardware.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Collection: Conducted tests with collected GPS signals to validate distance calculations and system functionality.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Team Collaboration: Promoted effective teamwork, sharing insights and troubleshooting challenges during development.</a:t>
            </a: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xmlns="" id="{E3EFBA84-35DC-85A4-40BD-3C58422E90A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Key contributions by K. Gousiya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Developed and tested MATLAB codes focused on distance calculation algorithms, contributing to the precision of the GNSS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Assisted in data analysis and validation of distance outputs against expected GPS values.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contributions by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M. Akash: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Collaborated in optimizing the signal processing algorithms in MATLAB to improve overall accuracy and efficiency of the receiver.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Took the lead in integrating MATLAB outputs with the SDR hardware for effective signal transmission and reception.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contributions by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Sana Sowmya: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Conducted initial tests using real GPS signals and analyzed the performance of the receiver, ensuring the robustness of the distance calculations.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Documented the testing procedures and results, providing valuable feedback for future iterations of the project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5BFFAFD-5848-5586-758D-52DEB259B1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B289C1A6-E79F-B08F-502E-F09217357F5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AE4663D5-C82B-A5B1-F13B-7408CF813FDF}"/>
              </a:ext>
            </a:extLst>
          </p:cNvPr>
          <p:cNvSpPr txBox="1"/>
          <p:nvPr/>
        </p:nvSpPr>
        <p:spPr>
          <a:xfrm>
            <a:off x="432619" y="88996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project utilizes the USRP N321 as the RF front-end in a software-defined radio (SDR) system for precise satellite data capture and position determination.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USRP N321's flexibility allows it to handle signals from multiple satellite constellations, such as GPS and GLONASS, making it ideal for real-time GPS data acquisition using an end kit connected to a computing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This setup ensures instant location updates, essential for applications like transportation and IoT.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Multi-Constellation Support: Expand the receiver to support additional constellations like GLONASS, Galileo,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BeiDou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This will enhance accuracy and reliability, especially in urban environments.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Real-Time Kinematic (RTK) Positioning: Implement RTK technology for centimeter-level accuracy, suitable for precision applications such as agriculture, surveying, and drone navigation.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Integration with 5G and IoT: Leverage the SDR platform for GNSS positioning in 5G and IoT applications, enhancing location services for smart cities and autonomous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Advanced Signal Processing: Incorporate algorithms for multi-path mitigation and interference detection to improve performance in challenging environments like urban canyons.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Edge Computing Integration: Explore integration with edge computing for real-time data processing, reducing latency for applications in fleet management and autonomous navigation.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xmlns="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80C5FE84-A4F7-9B31-B0D9-70C0F0AE2C47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214F0F0-0070-3598-A718-7B19F2871B93}"/>
              </a:ext>
            </a:extLst>
          </p:cNvPr>
          <p:cNvGrpSpPr/>
          <p:nvPr/>
        </p:nvGrpSpPr>
        <p:grpSpPr>
          <a:xfrm>
            <a:off x="550606" y="762414"/>
            <a:ext cx="10965118" cy="305674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xmlns="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xmlns="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xmlns="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xmlns="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100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A25B51E-0316-3A04-0D09-C9B5A893FEEF}"/>
              </a:ext>
            </a:extLst>
          </p:cNvPr>
          <p:cNvGrpSpPr/>
          <p:nvPr/>
        </p:nvGrpSpPr>
        <p:grpSpPr>
          <a:xfrm>
            <a:off x="905784" y="1270748"/>
            <a:ext cx="10609940" cy="941509"/>
            <a:chOff x="905784" y="1270748"/>
            <a:chExt cx="10609940" cy="941509"/>
          </a:xfrm>
        </p:grpSpPr>
        <p:sp>
          <p:nvSpPr>
            <p:cNvPr id="4" name="Google Shape;120;p76">
              <a:extLst>
                <a:ext uri="{FF2B5EF4-FFF2-40B4-BE49-F238E27FC236}">
                  <a16:creationId xmlns:a16="http://schemas.microsoft.com/office/drawing/2014/main" xmlns="" id="{3AD7F3A5-9B93-6163-9D85-A08E588D2811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xmlns="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xmlns="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BU21EECE0100467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xmlns="" id="{24798C12-632D-B1A2-C441-76E8952EACEA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Khateeb Gousiya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61F5C13-96AD-11F8-724A-587975F3FBAF}"/>
              </a:ext>
            </a:extLst>
          </p:cNvPr>
          <p:cNvGrpSpPr/>
          <p:nvPr/>
        </p:nvGrpSpPr>
        <p:grpSpPr>
          <a:xfrm>
            <a:off x="905784" y="2414917"/>
            <a:ext cx="10609940" cy="941509"/>
            <a:chOff x="905784" y="1270748"/>
            <a:chExt cx="10609940" cy="941509"/>
          </a:xfrm>
        </p:grpSpPr>
        <p:sp>
          <p:nvSpPr>
            <p:cNvPr id="18" name="Google Shape;120;p76">
              <a:extLst>
                <a:ext uri="{FF2B5EF4-FFF2-40B4-BE49-F238E27FC236}">
                  <a16:creationId xmlns:a16="http://schemas.microsoft.com/office/drawing/2014/main" xmlns="" id="{6CA962F3-D447-C626-9C8B-C981ADBCA2B9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20;p76">
              <a:extLst>
                <a:ext uri="{FF2B5EF4-FFF2-40B4-BE49-F238E27FC236}">
                  <a16:creationId xmlns:a16="http://schemas.microsoft.com/office/drawing/2014/main" xmlns="" id="{453EAC09-D32E-7EED-F68B-2E1E43446A9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0;p76">
              <a:extLst>
                <a:ext uri="{FF2B5EF4-FFF2-40B4-BE49-F238E27FC236}">
                  <a16:creationId xmlns:a16="http://schemas.microsoft.com/office/drawing/2014/main" xmlns="" id="{BB107C69-9B8B-7B95-CD41-FC6D1BDA3C8A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BU21EECE0100398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0;p76">
              <a:extLst>
                <a:ext uri="{FF2B5EF4-FFF2-40B4-BE49-F238E27FC236}">
                  <a16:creationId xmlns:a16="http://schemas.microsoft.com/office/drawing/2014/main" xmlns="" id="{DE56DF2B-5335-AE58-398A-10B30B744F1E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Sana Sowmya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7DCE4E5-0271-1BA1-0E5E-99E9BFDC0095}"/>
              </a:ext>
            </a:extLst>
          </p:cNvPr>
          <p:cNvGrpSpPr/>
          <p:nvPr/>
        </p:nvGrpSpPr>
        <p:grpSpPr>
          <a:xfrm>
            <a:off x="905784" y="3501575"/>
            <a:ext cx="10609940" cy="941509"/>
            <a:chOff x="905784" y="1270748"/>
            <a:chExt cx="10609940" cy="941509"/>
          </a:xfrm>
        </p:grpSpPr>
        <p:sp>
          <p:nvSpPr>
            <p:cNvPr id="23" name="Google Shape;120;p76">
              <a:extLst>
                <a:ext uri="{FF2B5EF4-FFF2-40B4-BE49-F238E27FC236}">
                  <a16:creationId xmlns:a16="http://schemas.microsoft.com/office/drawing/2014/main" xmlns="" id="{71E47BAB-A39F-C1CD-E15C-652105F1F1DE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20;p76">
              <a:extLst>
                <a:ext uri="{FF2B5EF4-FFF2-40B4-BE49-F238E27FC236}">
                  <a16:creationId xmlns:a16="http://schemas.microsoft.com/office/drawing/2014/main" xmlns="" id="{3D317F98-521D-0A8B-87B6-C44AAC328168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</a:t>
              </a: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(REG)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0;p76">
              <a:extLst>
                <a:ext uri="{FF2B5EF4-FFF2-40B4-BE49-F238E27FC236}">
                  <a16:creationId xmlns:a16="http://schemas.microsoft.com/office/drawing/2014/main" xmlns="" id="{D386AA56-F2F5-56F4-0B77-077184791E12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BU21EECE0100206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20;p76">
              <a:extLst>
                <a:ext uri="{FF2B5EF4-FFF2-40B4-BE49-F238E27FC236}">
                  <a16:creationId xmlns:a16="http://schemas.microsoft.com/office/drawing/2014/main" xmlns="" id="{49905DAB-27F0-0BFC-C243-04C498A04B7C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Mavilla</a:t>
              </a: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 Akash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xmlns="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6" y="3441688"/>
            <a:ext cx="1262854" cy="1061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6" y="2297519"/>
            <a:ext cx="1262854" cy="10842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5" y="1185486"/>
            <a:ext cx="1262855" cy="1044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xmlns="" id="{CD36C4A8-2052-7C84-C39A-3CBDF0046C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xmlns="" id="{C57379A0-1397-F4C2-2A88-69D07BFBDBCC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xmlns="" id="{53AE2AB2-2208-8436-C088-F8E1EE56ACDD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xmlns="" id="{126353FF-E161-736B-FDA4-930AD7B6100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xmlns="" id="{D7A00F2C-490F-D555-A227-E7BC946DE9E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xmlns="" id="{740B92F7-BB3E-7287-0CA2-E608AD95E6D9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xmlns="" id="{F2686511-1B84-2C77-7126-3491538F7EAA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xmlns="" id="{09541A36-FA09-469A-29B5-F0C693E6FDD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xmlns="" id="{237F7F33-9CF1-F18A-D2EB-579E4AE1E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xmlns="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xmlns="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9365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-&gt;To Develop an Software Defined Radio-Based GNSS receiver using USRP N321  and to acquire and process signal from multiple GNSS (Global Navigation Satellite System) constellation in real-time.</a:t>
            </a:r>
          </a:p>
          <a:p>
            <a:pPr lvl="1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A9AEFFB-1A20-899A-F8E0-29DEDB267EF4}"/>
              </a:ext>
            </a:extLst>
          </p:cNvPr>
          <p:cNvSpPr txBox="1"/>
          <p:nvPr/>
        </p:nvSpPr>
        <p:spPr>
          <a:xfrm>
            <a:off x="1014942" y="3860497"/>
            <a:ext cx="99431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1. Design GNSS receiver blocks in GNU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2. Integration with USRP N321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3. Acquire real time signal from 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xmlns="" id="{C9C7A79F-811B-6199-83C6-B29E508A22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xmlns="" id="{2D4D71B1-EC66-081D-BAA7-214A29E75269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xmlns="" id="{BAFB5DD6-4298-304F-878C-BC4BE1EC6DD8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xmlns="" id="{AA99B7F1-1675-F441-E2D8-E7375E2D1EE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xmlns="" id="{5A4D25FF-FA9C-2AD4-9DA1-897800CF922A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xmlns="" id="{9676A32D-2B57-5621-6126-CE4ABC5FD99A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xmlns="" id="{DB96273B-31D4-A9D0-4276-255D63471453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xmlns="" id="{39E9C00A-18BB-CBD9-2D23-0250EF391173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xmlns="" id="{BCC37FA9-3380-3972-8974-283955F0D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C6ECFB60-4922-9557-3C5E-7FA842E8B16A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Resources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https://www.officetimeline.com/gantt-chart/how-to-make/excel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https://www.teamgantt.com/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85665-E89D-28BB-8495-407CC8D7B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963" y="1809749"/>
            <a:ext cx="11797990" cy="3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Literature</a:t>
            </a:r>
            <a:r>
              <a:rPr lang="en-US" sz="2400" b="1" dirty="0">
                <a:latin typeface="Montserrat"/>
                <a:sym typeface="Montserrat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Survey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Kaplan, E. D., &amp; Hegarty, C. (Eds.). (2017).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Understanding GPS/GNSS: principles and applications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Artech house.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Pany, Thomas, et al. "GNSS Software-Defined Radio: History, Current Developments, and Standardization Efforts." NAVIGATION: Journal of the Institute of Navigation 71.1 (2024).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Samigulin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Shamil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Nailevich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"Efficient GNSS Signal Acquisition Method for GNSS/GNSS-R Software-Defined Receivers." (2023).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hlinkClick r:id="rId3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https://github.com/gnss-sdr/gnss-sdr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https://github.com/taroz/GNSS-SDRLIB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https://github.com/yimingc/gnss_sdr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https://www.gnuradio.org/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https://www.ettus.com/all-products/usrp-n321/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6844D3-0B34-E440-8562-0EBBCE6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88D7664-2954-2DEE-0F36-EE6CFF106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7C1DD96F-B851-93EE-E9EF-03723BCBDA7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Analysis</a:t>
            </a:r>
            <a:r>
              <a:rPr lang="en-US" sz="2400" b="1" dirty="0">
                <a:latin typeface="Montserrat"/>
                <a:sym typeface="Montserrat"/>
              </a:rPr>
              <a:t> -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SWOT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oogle Shape;488;p10">
            <a:extLst>
              <a:ext uri="{FF2B5EF4-FFF2-40B4-BE49-F238E27FC236}">
                <a16:creationId xmlns:a16="http://schemas.microsoft.com/office/drawing/2014/main" xmlns="" id="{269C34FF-CDA4-B8DA-6F30-CF6FDF5266E1}"/>
              </a:ext>
            </a:extLst>
          </p:cNvPr>
          <p:cNvGrpSpPr/>
          <p:nvPr/>
        </p:nvGrpSpPr>
        <p:grpSpPr>
          <a:xfrm>
            <a:off x="213106" y="1087852"/>
            <a:ext cx="6735756" cy="2820173"/>
            <a:chOff x="928691" y="421011"/>
            <a:chExt cx="2812894" cy="2115183"/>
          </a:xfrm>
        </p:grpSpPr>
        <p:sp>
          <p:nvSpPr>
            <p:cNvPr id="6" name="Google Shape;489;p10">
              <a:extLst>
                <a:ext uri="{FF2B5EF4-FFF2-40B4-BE49-F238E27FC236}">
                  <a16:creationId xmlns:a16="http://schemas.microsoft.com/office/drawing/2014/main" xmlns="" id="{F9A37DA5-F2CD-1F6B-42EC-AAC693394F99}"/>
                </a:ext>
              </a:extLst>
            </p:cNvPr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490;p10">
              <a:extLst>
                <a:ext uri="{FF2B5EF4-FFF2-40B4-BE49-F238E27FC236}">
                  <a16:creationId xmlns:a16="http://schemas.microsoft.com/office/drawing/2014/main" xmlns="" id="{3842D460-7852-7143-8294-DAE6FB2A59E6}"/>
                </a:ext>
              </a:extLst>
            </p:cNvPr>
            <p:cNvGrpSpPr/>
            <p:nvPr/>
          </p:nvGrpSpPr>
          <p:grpSpPr>
            <a:xfrm>
              <a:off x="928691" y="421011"/>
              <a:ext cx="1901510" cy="2115183"/>
              <a:chOff x="928691" y="421011"/>
              <a:chExt cx="1901510" cy="2115183"/>
            </a:xfrm>
          </p:grpSpPr>
          <p:sp>
            <p:nvSpPr>
              <p:cNvPr id="8" name="Google Shape;491;p10">
                <a:extLst>
                  <a:ext uri="{FF2B5EF4-FFF2-40B4-BE49-F238E27FC236}">
                    <a16:creationId xmlns:a16="http://schemas.microsoft.com/office/drawing/2014/main" xmlns="" id="{E5FE54F9-1A63-D277-24B9-BD4404A327F6}"/>
                  </a:ext>
                </a:extLst>
              </p:cNvPr>
              <p:cNvSpPr txBox="1"/>
              <p:nvPr/>
            </p:nvSpPr>
            <p:spPr>
              <a:xfrm>
                <a:off x="945601" y="953584"/>
                <a:ext cx="1884600" cy="1582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S1. </a:t>
                </a:r>
                <a:r>
                  <a:rPr lang="en-IN" sz="1600" dirty="0"/>
                  <a:t>Flexibility in Signal Processing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S2. </a:t>
                </a:r>
                <a:r>
                  <a:rPr lang="en-IN" sz="1600" dirty="0"/>
                  <a:t>Real-Time Processing Capabilities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S3. </a:t>
                </a:r>
                <a:r>
                  <a:rPr lang="en-IN" sz="1600" dirty="0"/>
                  <a:t>Open-Source Software Support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492;p10">
                <a:extLst>
                  <a:ext uri="{FF2B5EF4-FFF2-40B4-BE49-F238E27FC236}">
                    <a16:creationId xmlns:a16="http://schemas.microsoft.com/office/drawing/2014/main" xmlns="" id="{E4482AD6-2715-CF44-0AD5-5E77FB24E6FD}"/>
                  </a:ext>
                </a:extLst>
              </p:cNvPr>
              <p:cNvSpPr txBox="1"/>
              <p:nvPr/>
            </p:nvSpPr>
            <p:spPr>
              <a:xfrm>
                <a:off x="928691" y="42101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2267" b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" name="Google Shape;483;p10">
            <a:extLst>
              <a:ext uri="{FF2B5EF4-FFF2-40B4-BE49-F238E27FC236}">
                <a16:creationId xmlns:a16="http://schemas.microsoft.com/office/drawing/2014/main" xmlns="" id="{A77B6CF2-86FF-F242-427B-686D0329AF30}"/>
              </a:ext>
            </a:extLst>
          </p:cNvPr>
          <p:cNvGrpSpPr/>
          <p:nvPr/>
        </p:nvGrpSpPr>
        <p:grpSpPr>
          <a:xfrm>
            <a:off x="6918064" y="990976"/>
            <a:ext cx="5273936" cy="2265836"/>
            <a:chOff x="5188548" y="1062506"/>
            <a:chExt cx="3955451" cy="1194747"/>
          </a:xfrm>
        </p:grpSpPr>
        <p:sp>
          <p:nvSpPr>
            <p:cNvPr id="11" name="Google Shape;484;p10">
              <a:extLst>
                <a:ext uri="{FF2B5EF4-FFF2-40B4-BE49-F238E27FC236}">
                  <a16:creationId xmlns:a16="http://schemas.microsoft.com/office/drawing/2014/main" xmlns="" id="{6800CA5A-EB54-7A93-DB12-7831175802B6}"/>
                </a:ext>
              </a:extLst>
            </p:cNvPr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485;p10">
              <a:extLst>
                <a:ext uri="{FF2B5EF4-FFF2-40B4-BE49-F238E27FC236}">
                  <a16:creationId xmlns:a16="http://schemas.microsoft.com/office/drawing/2014/main" xmlns="" id="{3A1B4FA6-53DA-BECD-B941-81C8CB1EFA80}"/>
                </a:ext>
              </a:extLst>
            </p:cNvPr>
            <p:cNvGrpSpPr/>
            <p:nvPr/>
          </p:nvGrpSpPr>
          <p:grpSpPr>
            <a:xfrm>
              <a:off x="6267501" y="1062506"/>
              <a:ext cx="2876498" cy="1194747"/>
              <a:chOff x="6267501" y="1062506"/>
              <a:chExt cx="2876498" cy="1194747"/>
            </a:xfrm>
          </p:grpSpPr>
          <p:sp>
            <p:nvSpPr>
              <p:cNvPr id="13" name="Google Shape;486;p10">
                <a:extLst>
                  <a:ext uri="{FF2B5EF4-FFF2-40B4-BE49-F238E27FC236}">
                    <a16:creationId xmlns:a16="http://schemas.microsoft.com/office/drawing/2014/main" xmlns="" id="{972EB651-2134-7EAB-B40B-35978B6FCF59}"/>
                  </a:ext>
                </a:extLst>
              </p:cNvPr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267" b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" name="Google Shape;487;p10">
                <a:extLst>
                  <a:ext uri="{FF2B5EF4-FFF2-40B4-BE49-F238E27FC236}">
                    <a16:creationId xmlns:a16="http://schemas.microsoft.com/office/drawing/2014/main" xmlns="" id="{C0ADCA5D-65F3-914E-8EA9-6F13EA0D1DE6}"/>
                  </a:ext>
                </a:extLst>
              </p:cNvPr>
              <p:cNvSpPr txBox="1"/>
              <p:nvPr/>
            </p:nvSpPr>
            <p:spPr>
              <a:xfrm>
                <a:off x="6267501" y="1411722"/>
                <a:ext cx="2876498" cy="845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lang="en-IN" sz="1600" dirty="0"/>
                  <a:t>Complexity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lang="en-IN" sz="1600" dirty="0"/>
                  <a:t>High Learning Curve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W3. </a:t>
                </a:r>
                <a:r>
                  <a:rPr lang="en-IN" sz="1600" dirty="0"/>
                  <a:t>Cost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W4. </a:t>
                </a:r>
                <a:r>
                  <a:rPr lang="en-IN" sz="1600" dirty="0"/>
                  <a:t>Latency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oogle Shape;493;p10">
            <a:extLst>
              <a:ext uri="{FF2B5EF4-FFF2-40B4-BE49-F238E27FC236}">
                <a16:creationId xmlns:a16="http://schemas.microsoft.com/office/drawing/2014/main" xmlns="" id="{851F0995-F55B-90A8-117C-17925C68C4C1}"/>
              </a:ext>
            </a:extLst>
          </p:cNvPr>
          <p:cNvGrpSpPr/>
          <p:nvPr/>
        </p:nvGrpSpPr>
        <p:grpSpPr>
          <a:xfrm>
            <a:off x="7146965" y="3874140"/>
            <a:ext cx="4833875" cy="1829819"/>
            <a:chOff x="5188548" y="2952300"/>
            <a:chExt cx="3670368" cy="1372398"/>
          </a:xfrm>
        </p:grpSpPr>
        <p:sp>
          <p:nvSpPr>
            <p:cNvPr id="16" name="Google Shape;494;p10">
              <a:extLst>
                <a:ext uri="{FF2B5EF4-FFF2-40B4-BE49-F238E27FC236}">
                  <a16:creationId xmlns:a16="http://schemas.microsoft.com/office/drawing/2014/main" xmlns="" id="{B778ABFC-F572-C69A-D4CA-CCE0E3C52B75}"/>
                </a:ext>
              </a:extLst>
            </p:cNvPr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495;p10">
              <a:extLst>
                <a:ext uri="{FF2B5EF4-FFF2-40B4-BE49-F238E27FC236}">
                  <a16:creationId xmlns:a16="http://schemas.microsoft.com/office/drawing/2014/main" xmlns="" id="{5EAB7177-C39F-1239-7629-99522C12A496}"/>
                </a:ext>
              </a:extLst>
            </p:cNvPr>
            <p:cNvGrpSpPr/>
            <p:nvPr/>
          </p:nvGrpSpPr>
          <p:grpSpPr>
            <a:xfrm>
              <a:off x="6340416" y="2952300"/>
              <a:ext cx="2518500" cy="1372398"/>
              <a:chOff x="6340416" y="2952300"/>
              <a:chExt cx="2518500" cy="1372398"/>
            </a:xfrm>
          </p:grpSpPr>
          <p:sp>
            <p:nvSpPr>
              <p:cNvPr id="18" name="Google Shape;496;p10">
                <a:extLst>
                  <a:ext uri="{FF2B5EF4-FFF2-40B4-BE49-F238E27FC236}">
                    <a16:creationId xmlns:a16="http://schemas.microsoft.com/office/drawing/2014/main" xmlns="" id="{5212DB45-A20F-41FD-6D1A-C0A3D72DE187}"/>
                  </a:ext>
                </a:extLst>
              </p:cNvPr>
              <p:cNvSpPr txBox="1"/>
              <p:nvPr/>
            </p:nvSpPr>
            <p:spPr>
              <a:xfrm>
                <a:off x="6524669" y="29523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267" b="1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497;p10">
                <a:extLst>
                  <a:ext uri="{FF2B5EF4-FFF2-40B4-BE49-F238E27FC236}">
                    <a16:creationId xmlns:a16="http://schemas.microsoft.com/office/drawing/2014/main" xmlns="" id="{B04B8B1B-38AA-9E17-833E-007F20119B83}"/>
                  </a:ext>
                </a:extLst>
              </p:cNvPr>
              <p:cNvSpPr txBox="1"/>
              <p:nvPr/>
            </p:nvSpPr>
            <p:spPr>
              <a:xfrm>
                <a:off x="6340416" y="3298998"/>
                <a:ext cx="25185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T1. </a:t>
                </a:r>
                <a:r>
                  <a:rPr lang="en-US" sz="1600" dirty="0"/>
                  <a:t>Competition from Dedicated GNSS Hardware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T2. </a:t>
                </a:r>
                <a:r>
                  <a:rPr lang="en-US" sz="1600" dirty="0"/>
                  <a:t>Vulnerability to RF Interference and Spoofing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" name="Google Shape;498;p10">
            <a:extLst>
              <a:ext uri="{FF2B5EF4-FFF2-40B4-BE49-F238E27FC236}">
                <a16:creationId xmlns:a16="http://schemas.microsoft.com/office/drawing/2014/main" xmlns="" id="{0CBBCAA6-6560-FA17-7D57-8348284DB434}"/>
              </a:ext>
            </a:extLst>
          </p:cNvPr>
          <p:cNvGrpSpPr/>
          <p:nvPr/>
        </p:nvGrpSpPr>
        <p:grpSpPr>
          <a:xfrm>
            <a:off x="213100" y="4498051"/>
            <a:ext cx="6132114" cy="2109240"/>
            <a:chOff x="892757" y="3168878"/>
            <a:chExt cx="4599200" cy="1581969"/>
          </a:xfrm>
        </p:grpSpPr>
        <p:sp>
          <p:nvSpPr>
            <p:cNvPr id="21" name="Google Shape;499;p10">
              <a:extLst>
                <a:ext uri="{FF2B5EF4-FFF2-40B4-BE49-F238E27FC236}">
                  <a16:creationId xmlns:a16="http://schemas.microsoft.com/office/drawing/2014/main" xmlns="" id="{FCCD4B41-5E74-FF67-70B0-F0BC132EC36D}"/>
                </a:ext>
              </a:extLst>
            </p:cNvPr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500;p10">
              <a:extLst>
                <a:ext uri="{FF2B5EF4-FFF2-40B4-BE49-F238E27FC236}">
                  <a16:creationId xmlns:a16="http://schemas.microsoft.com/office/drawing/2014/main" xmlns="" id="{17FE35FF-8B7E-E9E7-8527-E09AB60643CC}"/>
                </a:ext>
              </a:extLst>
            </p:cNvPr>
            <p:cNvGrpSpPr/>
            <p:nvPr/>
          </p:nvGrpSpPr>
          <p:grpSpPr>
            <a:xfrm>
              <a:off x="892757" y="3168878"/>
              <a:ext cx="3731700" cy="1581969"/>
              <a:chOff x="892757" y="3168878"/>
              <a:chExt cx="3731700" cy="1581969"/>
            </a:xfrm>
          </p:grpSpPr>
          <p:sp>
            <p:nvSpPr>
              <p:cNvPr id="23" name="Google Shape;501;p10">
                <a:extLst>
                  <a:ext uri="{FF2B5EF4-FFF2-40B4-BE49-F238E27FC236}">
                    <a16:creationId xmlns:a16="http://schemas.microsoft.com/office/drawing/2014/main" xmlns="" id="{03503BC4-C7F7-58DD-2A9E-CB57CF9F3C02}"/>
                  </a:ext>
                </a:extLst>
              </p:cNvPr>
              <p:cNvSpPr txBox="1"/>
              <p:nvPr/>
            </p:nvSpPr>
            <p:spPr>
              <a:xfrm>
                <a:off x="1648349" y="316887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2267" b="1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" name="Google Shape;502;p10">
                <a:extLst>
                  <a:ext uri="{FF2B5EF4-FFF2-40B4-BE49-F238E27FC236}">
                    <a16:creationId xmlns:a16="http://schemas.microsoft.com/office/drawing/2014/main" xmlns="" id="{AC7A30F9-F59B-EFB5-7884-DDBA25372777}"/>
                  </a:ext>
                </a:extLst>
              </p:cNvPr>
              <p:cNvSpPr txBox="1"/>
              <p:nvPr/>
            </p:nvSpPr>
            <p:spPr>
              <a:xfrm>
                <a:off x="892757" y="3725147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O1. </a:t>
                </a:r>
                <a:r>
                  <a:rPr lang="en-IN" sz="1600" dirty="0"/>
                  <a:t>Multi-Constellation GNSS Support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02. </a:t>
                </a:r>
                <a:r>
                  <a:rPr lang="en-IN" sz="1600" dirty="0"/>
                  <a:t>Advanced Research and Innovation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O3. </a:t>
                </a:r>
                <a:r>
                  <a:rPr lang="en-IN" sz="1600" dirty="0"/>
                  <a:t>Custom Applications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just"/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04.</a:t>
                </a:r>
                <a:r>
                  <a:rPr lang="en-IN" dirty="0"/>
                  <a:t> </a:t>
                </a:r>
                <a:r>
                  <a:rPr lang="en-IN" sz="1600" dirty="0"/>
                  <a:t>Integration with Other Technologies</a:t>
                </a:r>
                <a:endParaRPr sz="1600"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" name="Google Shape;503;p10">
            <a:extLst>
              <a:ext uri="{FF2B5EF4-FFF2-40B4-BE49-F238E27FC236}">
                <a16:creationId xmlns:a16="http://schemas.microsoft.com/office/drawing/2014/main" xmlns="" id="{4972E0CD-3D20-E3B7-45A5-FDFA71288317}"/>
              </a:ext>
            </a:extLst>
          </p:cNvPr>
          <p:cNvGrpSpPr/>
          <p:nvPr/>
        </p:nvGrpSpPr>
        <p:grpSpPr>
          <a:xfrm>
            <a:off x="4564098" y="1912734"/>
            <a:ext cx="3978569" cy="3824127"/>
            <a:chOff x="4685401" y="2674734"/>
            <a:chExt cx="3978569" cy="3824127"/>
          </a:xfrm>
        </p:grpSpPr>
        <p:grpSp>
          <p:nvGrpSpPr>
            <p:cNvPr id="26" name="Google Shape;504;p10">
              <a:extLst>
                <a:ext uri="{FF2B5EF4-FFF2-40B4-BE49-F238E27FC236}">
                  <a16:creationId xmlns:a16="http://schemas.microsoft.com/office/drawing/2014/main" xmlns="" id="{026A2EC5-65AC-8A88-3D39-466E52370192}"/>
                </a:ext>
              </a:extLst>
            </p:cNvPr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31" name="Google Shape;505;p10">
                <a:extLst>
                  <a:ext uri="{FF2B5EF4-FFF2-40B4-BE49-F238E27FC236}">
                    <a16:creationId xmlns:a16="http://schemas.microsoft.com/office/drawing/2014/main" xmlns="" id="{73B99A81-7B7C-C20D-0E1A-1AA8D8B99488}"/>
                  </a:ext>
                </a:extLst>
              </p:cNvPr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506;p10">
                <a:extLst>
                  <a:ext uri="{FF2B5EF4-FFF2-40B4-BE49-F238E27FC236}">
                    <a16:creationId xmlns:a16="http://schemas.microsoft.com/office/drawing/2014/main" xmlns="" id="{31E54862-E10E-F1D1-D2F7-D73D1EAD9A00}"/>
                  </a:ext>
                </a:extLst>
              </p:cNvPr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82" name="Google Shape;507;p10">
                  <a:extLst>
                    <a:ext uri="{FF2B5EF4-FFF2-40B4-BE49-F238E27FC236}">
                      <a16:creationId xmlns:a16="http://schemas.microsoft.com/office/drawing/2014/main" xmlns="" id="{BEC790A4-3ADE-CC0A-E162-5C3BAAD843D1}"/>
                    </a:ext>
                  </a:extLst>
                </p:cNvPr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08;p10">
                  <a:extLst>
                    <a:ext uri="{FF2B5EF4-FFF2-40B4-BE49-F238E27FC236}">
                      <a16:creationId xmlns:a16="http://schemas.microsoft.com/office/drawing/2014/main" xmlns="" id="{8B5D94CB-EF68-7A6E-554A-F2A35E8DD195}"/>
                    </a:ext>
                  </a:extLst>
                </p:cNvPr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09;p10">
                  <a:extLst>
                    <a:ext uri="{FF2B5EF4-FFF2-40B4-BE49-F238E27FC236}">
                      <a16:creationId xmlns:a16="http://schemas.microsoft.com/office/drawing/2014/main" xmlns="" id="{2C878170-B72E-B26D-212C-B2B28A9BF03D}"/>
                    </a:ext>
                  </a:extLst>
                </p:cNvPr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10;p10">
                  <a:extLst>
                    <a:ext uri="{FF2B5EF4-FFF2-40B4-BE49-F238E27FC236}">
                      <a16:creationId xmlns:a16="http://schemas.microsoft.com/office/drawing/2014/main" xmlns="" id="{B62E25CC-96F0-262F-2911-786EE2A87D57}"/>
                    </a:ext>
                  </a:extLst>
                </p:cNvPr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11;p10">
                <a:extLst>
                  <a:ext uri="{FF2B5EF4-FFF2-40B4-BE49-F238E27FC236}">
                    <a16:creationId xmlns:a16="http://schemas.microsoft.com/office/drawing/2014/main" xmlns="" id="{17A3F4B7-E997-5B46-9ADA-B5DAFFDF8139}"/>
                  </a:ext>
                </a:extLst>
              </p:cNvPr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80" name="Google Shape;512;p10">
                  <a:extLst>
                    <a:ext uri="{FF2B5EF4-FFF2-40B4-BE49-F238E27FC236}">
                      <a16:creationId xmlns:a16="http://schemas.microsoft.com/office/drawing/2014/main" xmlns="" id="{23F642BA-E685-EB4C-377E-63AD1D02A545}"/>
                    </a:ext>
                  </a:extLst>
                </p:cNvPr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13;p10">
                  <a:extLst>
                    <a:ext uri="{FF2B5EF4-FFF2-40B4-BE49-F238E27FC236}">
                      <a16:creationId xmlns:a16="http://schemas.microsoft.com/office/drawing/2014/main" xmlns="" id="{8229A34C-B825-FE55-DA8D-ED4BB8E07CAA}"/>
                    </a:ext>
                  </a:extLst>
                </p:cNvPr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Google Shape;514;p10">
                <a:extLst>
                  <a:ext uri="{FF2B5EF4-FFF2-40B4-BE49-F238E27FC236}">
                    <a16:creationId xmlns:a16="http://schemas.microsoft.com/office/drawing/2014/main" xmlns="" id="{E93C84C9-B2E5-0244-B60D-F89263B3C129}"/>
                  </a:ext>
                </a:extLst>
              </p:cNvPr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515;p10">
                <a:extLst>
                  <a:ext uri="{FF2B5EF4-FFF2-40B4-BE49-F238E27FC236}">
                    <a16:creationId xmlns:a16="http://schemas.microsoft.com/office/drawing/2014/main" xmlns="" id="{AEDE9906-9079-400F-3410-74864268F26E}"/>
                  </a:ext>
                </a:extLst>
              </p:cNvPr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78" name="Google Shape;516;p10">
                  <a:extLst>
                    <a:ext uri="{FF2B5EF4-FFF2-40B4-BE49-F238E27FC236}">
                      <a16:creationId xmlns:a16="http://schemas.microsoft.com/office/drawing/2014/main" xmlns="" id="{9CB45FF1-FF7C-4C65-8271-865B62500B5C}"/>
                    </a:ext>
                  </a:extLst>
                </p:cNvPr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17;p10">
                  <a:extLst>
                    <a:ext uri="{FF2B5EF4-FFF2-40B4-BE49-F238E27FC236}">
                      <a16:creationId xmlns:a16="http://schemas.microsoft.com/office/drawing/2014/main" xmlns="" id="{FDCE14C5-C9FA-E25E-97D5-D0B17FD5BA2C}"/>
                    </a:ext>
                  </a:extLst>
                </p:cNvPr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18;p10">
                <a:extLst>
                  <a:ext uri="{FF2B5EF4-FFF2-40B4-BE49-F238E27FC236}">
                    <a16:creationId xmlns:a16="http://schemas.microsoft.com/office/drawing/2014/main" xmlns="" id="{A1F41112-4174-D668-33E0-3D54375E72C9}"/>
                  </a:ext>
                </a:extLst>
              </p:cNvPr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76" name="Google Shape;519;p10">
                  <a:extLst>
                    <a:ext uri="{FF2B5EF4-FFF2-40B4-BE49-F238E27FC236}">
                      <a16:creationId xmlns:a16="http://schemas.microsoft.com/office/drawing/2014/main" xmlns="" id="{546705E9-9872-A012-BB6D-79BEC1B07440}"/>
                    </a:ext>
                  </a:extLst>
                </p:cNvPr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20;p10">
                  <a:extLst>
                    <a:ext uri="{FF2B5EF4-FFF2-40B4-BE49-F238E27FC236}">
                      <a16:creationId xmlns:a16="http://schemas.microsoft.com/office/drawing/2014/main" xmlns="" id="{9F669839-7012-B07E-1F13-6999C217C554}"/>
                    </a:ext>
                  </a:extLst>
                </p:cNvPr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21;p10">
                <a:extLst>
                  <a:ext uri="{FF2B5EF4-FFF2-40B4-BE49-F238E27FC236}">
                    <a16:creationId xmlns:a16="http://schemas.microsoft.com/office/drawing/2014/main" xmlns="" id="{71C768E3-E526-3388-286C-4F28AE351250}"/>
                  </a:ext>
                </a:extLst>
              </p:cNvPr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74" name="Google Shape;522;p10">
                  <a:extLst>
                    <a:ext uri="{FF2B5EF4-FFF2-40B4-BE49-F238E27FC236}">
                      <a16:creationId xmlns:a16="http://schemas.microsoft.com/office/drawing/2014/main" xmlns="" id="{E4C48DC3-98AF-BF51-FD75-55D257A1EA7B}"/>
                    </a:ext>
                  </a:extLst>
                </p:cNvPr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23;p10">
                  <a:extLst>
                    <a:ext uri="{FF2B5EF4-FFF2-40B4-BE49-F238E27FC236}">
                      <a16:creationId xmlns:a16="http://schemas.microsoft.com/office/drawing/2014/main" xmlns="" id="{263CEA43-8760-EC17-F148-8812B35E26BD}"/>
                    </a:ext>
                  </a:extLst>
                </p:cNvPr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24;p10">
                <a:extLst>
                  <a:ext uri="{FF2B5EF4-FFF2-40B4-BE49-F238E27FC236}">
                    <a16:creationId xmlns:a16="http://schemas.microsoft.com/office/drawing/2014/main" xmlns="" id="{8375B08C-F136-2EE2-E675-4AFBAC128A45}"/>
                  </a:ext>
                </a:extLst>
              </p:cNvPr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72" name="Google Shape;525;p10">
                  <a:extLst>
                    <a:ext uri="{FF2B5EF4-FFF2-40B4-BE49-F238E27FC236}">
                      <a16:creationId xmlns:a16="http://schemas.microsoft.com/office/drawing/2014/main" xmlns="" id="{FF5FA9F7-F8F8-A9A9-6A3F-433CBF3E25C6}"/>
                    </a:ext>
                  </a:extLst>
                </p:cNvPr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26;p10">
                  <a:extLst>
                    <a:ext uri="{FF2B5EF4-FFF2-40B4-BE49-F238E27FC236}">
                      <a16:creationId xmlns:a16="http://schemas.microsoft.com/office/drawing/2014/main" xmlns="" id="{05804F4B-CA75-B2D7-35CE-0F1C21524CAA}"/>
                    </a:ext>
                  </a:extLst>
                </p:cNvPr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27;p10">
                <a:extLst>
                  <a:ext uri="{FF2B5EF4-FFF2-40B4-BE49-F238E27FC236}">
                    <a16:creationId xmlns:a16="http://schemas.microsoft.com/office/drawing/2014/main" xmlns="" id="{09903864-6FB2-098D-3529-C7BE86B2DF14}"/>
                  </a:ext>
                </a:extLst>
              </p:cNvPr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61" name="Google Shape;528;p10">
                  <a:extLst>
                    <a:ext uri="{FF2B5EF4-FFF2-40B4-BE49-F238E27FC236}">
                      <a16:creationId xmlns:a16="http://schemas.microsoft.com/office/drawing/2014/main" xmlns="" id="{E95707DA-5BEB-CAD2-289D-782B1520F661}"/>
                    </a:ext>
                  </a:extLst>
                </p:cNvPr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529;p10">
                  <a:extLst>
                    <a:ext uri="{FF2B5EF4-FFF2-40B4-BE49-F238E27FC236}">
                      <a16:creationId xmlns:a16="http://schemas.microsoft.com/office/drawing/2014/main" xmlns="" id="{D53976F6-66E9-5081-5C7F-52D847EEB8B0}"/>
                    </a:ext>
                  </a:extLst>
                </p:cNvPr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30;p10">
                  <a:extLst>
                    <a:ext uri="{FF2B5EF4-FFF2-40B4-BE49-F238E27FC236}">
                      <a16:creationId xmlns:a16="http://schemas.microsoft.com/office/drawing/2014/main" xmlns="" id="{C590379B-D2B9-88F5-955C-E527539655D3}"/>
                    </a:ext>
                  </a:extLst>
                </p:cNvPr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531;p10">
                  <a:extLst>
                    <a:ext uri="{FF2B5EF4-FFF2-40B4-BE49-F238E27FC236}">
                      <a16:creationId xmlns:a16="http://schemas.microsoft.com/office/drawing/2014/main" xmlns="" id="{1FC79249-1814-99B5-6A04-35958E6BA14D}"/>
                    </a:ext>
                  </a:extLst>
                </p:cNvPr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532;p10">
                  <a:extLst>
                    <a:ext uri="{FF2B5EF4-FFF2-40B4-BE49-F238E27FC236}">
                      <a16:creationId xmlns:a16="http://schemas.microsoft.com/office/drawing/2014/main" xmlns="" id="{9E795BAD-C3A5-863F-9347-0A1FE4C9303B}"/>
                    </a:ext>
                  </a:extLst>
                </p:cNvPr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33;p10">
                  <a:extLst>
                    <a:ext uri="{FF2B5EF4-FFF2-40B4-BE49-F238E27FC236}">
                      <a16:creationId xmlns:a16="http://schemas.microsoft.com/office/drawing/2014/main" xmlns="" id="{B3361767-6F1E-818C-4A5E-D3B14A0906DD}"/>
                    </a:ext>
                  </a:extLst>
                </p:cNvPr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534;p10">
                  <a:extLst>
                    <a:ext uri="{FF2B5EF4-FFF2-40B4-BE49-F238E27FC236}">
                      <a16:creationId xmlns:a16="http://schemas.microsoft.com/office/drawing/2014/main" xmlns="" id="{A74394C1-0C8A-7E3F-811C-DA22F251C12D}"/>
                    </a:ext>
                  </a:extLst>
                </p:cNvPr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535;p10">
                  <a:extLst>
                    <a:ext uri="{FF2B5EF4-FFF2-40B4-BE49-F238E27FC236}">
                      <a16:creationId xmlns:a16="http://schemas.microsoft.com/office/drawing/2014/main" xmlns="" id="{840CEB96-F56A-195D-D4CB-028F0C51E8C3}"/>
                    </a:ext>
                  </a:extLst>
                </p:cNvPr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536;p10">
                  <a:extLst>
                    <a:ext uri="{FF2B5EF4-FFF2-40B4-BE49-F238E27FC236}">
                      <a16:creationId xmlns:a16="http://schemas.microsoft.com/office/drawing/2014/main" xmlns="" id="{4DBD303A-E6B7-0F95-E1D6-AA296901FEDE}"/>
                    </a:ext>
                  </a:extLst>
                </p:cNvPr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537;p10">
                  <a:extLst>
                    <a:ext uri="{FF2B5EF4-FFF2-40B4-BE49-F238E27FC236}">
                      <a16:creationId xmlns:a16="http://schemas.microsoft.com/office/drawing/2014/main" xmlns="" id="{F7CEB9BB-970F-3E5E-4108-5BCB382F5B48}"/>
                    </a:ext>
                  </a:extLst>
                </p:cNvPr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538;p10">
                  <a:extLst>
                    <a:ext uri="{FF2B5EF4-FFF2-40B4-BE49-F238E27FC236}">
                      <a16:creationId xmlns:a16="http://schemas.microsoft.com/office/drawing/2014/main" xmlns="" id="{8B5A71EB-2982-6B8D-FB42-A0448C38F5C4}"/>
                    </a:ext>
                  </a:extLst>
                </p:cNvPr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39;p10">
                <a:extLst>
                  <a:ext uri="{FF2B5EF4-FFF2-40B4-BE49-F238E27FC236}">
                    <a16:creationId xmlns:a16="http://schemas.microsoft.com/office/drawing/2014/main" xmlns="" id="{2F74FAAB-417E-EB53-6380-451CB751FCE4}"/>
                  </a:ext>
                </a:extLst>
              </p:cNvPr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48" name="Google Shape;540;p10">
                  <a:extLst>
                    <a:ext uri="{FF2B5EF4-FFF2-40B4-BE49-F238E27FC236}">
                      <a16:creationId xmlns:a16="http://schemas.microsoft.com/office/drawing/2014/main" xmlns="" id="{7493D733-7C04-B6E7-3BFD-7A98CE5B2D7C}"/>
                    </a:ext>
                  </a:extLst>
                </p:cNvPr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" name="Google Shape;541;p10">
                  <a:extLst>
                    <a:ext uri="{FF2B5EF4-FFF2-40B4-BE49-F238E27FC236}">
                      <a16:creationId xmlns:a16="http://schemas.microsoft.com/office/drawing/2014/main" xmlns="" id="{C8737600-55A2-2A0F-9F05-4BBDD7BF8BC1}"/>
                    </a:ext>
                  </a:extLst>
                </p:cNvPr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59" name="Google Shape;542;p10">
                    <a:extLst>
                      <a:ext uri="{FF2B5EF4-FFF2-40B4-BE49-F238E27FC236}">
                        <a16:creationId xmlns:a16="http://schemas.microsoft.com/office/drawing/2014/main" xmlns="" id="{565D34DA-BF69-C1F6-4872-76A314F67879}"/>
                      </a:ext>
                    </a:extLst>
                  </p:cNvPr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543;p10">
                    <a:extLst>
                      <a:ext uri="{FF2B5EF4-FFF2-40B4-BE49-F238E27FC236}">
                        <a16:creationId xmlns:a16="http://schemas.microsoft.com/office/drawing/2014/main" xmlns="" id="{66795B23-4525-2FCC-6ADA-07AAFB23F913}"/>
                      </a:ext>
                    </a:extLst>
                  </p:cNvPr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" name="Google Shape;544;p10">
                  <a:extLst>
                    <a:ext uri="{FF2B5EF4-FFF2-40B4-BE49-F238E27FC236}">
                      <a16:creationId xmlns:a16="http://schemas.microsoft.com/office/drawing/2014/main" xmlns="" id="{A0914CC8-1D4B-91F3-50D0-18B743922E23}"/>
                    </a:ext>
                  </a:extLst>
                </p:cNvPr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57" name="Google Shape;545;p10">
                    <a:extLst>
                      <a:ext uri="{FF2B5EF4-FFF2-40B4-BE49-F238E27FC236}">
                        <a16:creationId xmlns:a16="http://schemas.microsoft.com/office/drawing/2014/main" xmlns="" id="{43654DF9-D387-D75B-91A6-74B7E9EB488C}"/>
                      </a:ext>
                    </a:extLst>
                  </p:cNvPr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546;p10">
                    <a:extLst>
                      <a:ext uri="{FF2B5EF4-FFF2-40B4-BE49-F238E27FC236}">
                        <a16:creationId xmlns:a16="http://schemas.microsoft.com/office/drawing/2014/main" xmlns="" id="{764608D4-E470-55E7-E9C7-32067AA0578C}"/>
                      </a:ext>
                    </a:extLst>
                  </p:cNvPr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" name="Google Shape;547;p10">
                  <a:extLst>
                    <a:ext uri="{FF2B5EF4-FFF2-40B4-BE49-F238E27FC236}">
                      <a16:creationId xmlns:a16="http://schemas.microsoft.com/office/drawing/2014/main" xmlns="" id="{2E1A007F-AB6D-77A2-DDC7-4BF877468BAF}"/>
                    </a:ext>
                  </a:extLst>
                </p:cNvPr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55" name="Google Shape;548;p10">
                    <a:extLst>
                      <a:ext uri="{FF2B5EF4-FFF2-40B4-BE49-F238E27FC236}">
                        <a16:creationId xmlns:a16="http://schemas.microsoft.com/office/drawing/2014/main" xmlns="" id="{4714B3B1-B326-B7D6-A1D3-C75129717DC2}"/>
                      </a:ext>
                    </a:extLst>
                  </p:cNvPr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49;p10">
                    <a:extLst>
                      <a:ext uri="{FF2B5EF4-FFF2-40B4-BE49-F238E27FC236}">
                        <a16:creationId xmlns:a16="http://schemas.microsoft.com/office/drawing/2014/main" xmlns="" id="{E0EAA080-D8F7-0666-C189-2FA0CCA73C6E}"/>
                      </a:ext>
                    </a:extLst>
                  </p:cNvPr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" name="Google Shape;550;p10">
                  <a:extLst>
                    <a:ext uri="{FF2B5EF4-FFF2-40B4-BE49-F238E27FC236}">
                      <a16:creationId xmlns:a16="http://schemas.microsoft.com/office/drawing/2014/main" xmlns="" id="{4C9F4506-E34B-F5C4-3A1F-3428E6298776}"/>
                    </a:ext>
                  </a:extLst>
                </p:cNvPr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53" name="Google Shape;551;p10">
                    <a:extLst>
                      <a:ext uri="{FF2B5EF4-FFF2-40B4-BE49-F238E27FC236}">
                        <a16:creationId xmlns:a16="http://schemas.microsoft.com/office/drawing/2014/main" xmlns="" id="{1901B4EC-FAE6-1C5A-771A-CFA363C449BF}"/>
                      </a:ext>
                    </a:extLst>
                  </p:cNvPr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52;p10">
                    <a:extLst>
                      <a:ext uri="{FF2B5EF4-FFF2-40B4-BE49-F238E27FC236}">
                        <a16:creationId xmlns:a16="http://schemas.microsoft.com/office/drawing/2014/main" xmlns="" id="{422B5657-B4E5-3A4C-0D4D-41438B07851B}"/>
                      </a:ext>
                    </a:extLst>
                  </p:cNvPr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553;p10">
                <a:extLst>
                  <a:ext uri="{FF2B5EF4-FFF2-40B4-BE49-F238E27FC236}">
                    <a16:creationId xmlns:a16="http://schemas.microsoft.com/office/drawing/2014/main" xmlns="" id="{4422193F-8695-9DF7-2151-0F614CDF820F}"/>
                  </a:ext>
                </a:extLst>
              </p:cNvPr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42" name="Google Shape;554;p10">
                  <a:extLst>
                    <a:ext uri="{FF2B5EF4-FFF2-40B4-BE49-F238E27FC236}">
                      <a16:creationId xmlns:a16="http://schemas.microsoft.com/office/drawing/2014/main" xmlns="" id="{63F5C62C-E260-F4D8-2602-D5E1CE3E2CA1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555;p10">
                  <a:extLst>
                    <a:ext uri="{FF2B5EF4-FFF2-40B4-BE49-F238E27FC236}">
                      <a16:creationId xmlns:a16="http://schemas.microsoft.com/office/drawing/2014/main" xmlns="" id="{719CFC7C-80C8-0DDD-FEB4-4F08298469EA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556;p10">
                  <a:extLst>
                    <a:ext uri="{FF2B5EF4-FFF2-40B4-BE49-F238E27FC236}">
                      <a16:creationId xmlns:a16="http://schemas.microsoft.com/office/drawing/2014/main" xmlns="" id="{ABF38D15-F25C-0F53-69B7-273756145EDB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557;p10">
                  <a:extLst>
                    <a:ext uri="{FF2B5EF4-FFF2-40B4-BE49-F238E27FC236}">
                      <a16:creationId xmlns:a16="http://schemas.microsoft.com/office/drawing/2014/main" xmlns="" id="{1C2B35FF-A264-61E9-7CEF-F2843703CFD6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558;p10">
                  <a:extLst>
                    <a:ext uri="{FF2B5EF4-FFF2-40B4-BE49-F238E27FC236}">
                      <a16:creationId xmlns:a16="http://schemas.microsoft.com/office/drawing/2014/main" xmlns="" id="{2E0710A2-90F6-AF51-A062-2E2D42F7C248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559;p10">
                  <a:extLst>
                    <a:ext uri="{FF2B5EF4-FFF2-40B4-BE49-F238E27FC236}">
                      <a16:creationId xmlns:a16="http://schemas.microsoft.com/office/drawing/2014/main" xmlns="" id="{0509B39A-E5B5-1C89-9E3E-687DFF901AB8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560;p10">
              <a:extLst>
                <a:ext uri="{FF2B5EF4-FFF2-40B4-BE49-F238E27FC236}">
                  <a16:creationId xmlns:a16="http://schemas.microsoft.com/office/drawing/2014/main" xmlns="" id="{DC8387E6-CA52-2F26-2165-766844D4EC92}"/>
                </a:ext>
              </a:extLst>
            </p:cNvPr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8" name="Google Shape;561;p10">
                <a:extLst>
                  <a:ext uri="{FF2B5EF4-FFF2-40B4-BE49-F238E27FC236}">
                    <a16:creationId xmlns:a16="http://schemas.microsoft.com/office/drawing/2014/main" xmlns="" id="{80599BC0-3C3B-8533-621A-CFDE396D55A1}"/>
                  </a:ext>
                </a:extLst>
              </p:cNvPr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62;p10">
                <a:extLst>
                  <a:ext uri="{FF2B5EF4-FFF2-40B4-BE49-F238E27FC236}">
                    <a16:creationId xmlns:a16="http://schemas.microsoft.com/office/drawing/2014/main" xmlns="" id="{C0C5AAA9-B889-97F2-CE45-66E942346196}"/>
                  </a:ext>
                </a:extLst>
              </p:cNvPr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63;p10">
                <a:extLst>
                  <a:ext uri="{FF2B5EF4-FFF2-40B4-BE49-F238E27FC236}">
                    <a16:creationId xmlns:a16="http://schemas.microsoft.com/office/drawing/2014/main" xmlns="" id="{0B0B3F3D-B874-2B06-721E-9B81C0051684}"/>
                  </a:ext>
                </a:extLst>
              </p:cNvPr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1DBBD4-620D-8E56-D53B-31B38304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48B169B-2850-9CC8-9F33-1C5501D16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9B613F56-FD6D-5831-552E-F4AF0AABAA3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Analysis</a:t>
            </a:r>
            <a:r>
              <a:rPr lang="en-US" sz="2400" b="1" dirty="0">
                <a:latin typeface="Montserrat"/>
                <a:sym typeface="Montserrat"/>
              </a:rPr>
              <a:t> –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ontserrat"/>
                <a:sym typeface="Montserrat"/>
              </a:rPr>
              <a:t>4W1H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F7076416-7623-0980-E438-26D7B8B56AE0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  <a:r>
              <a:rPr lang="en-US" dirty="0"/>
              <a:t> </a:t>
            </a:r>
            <a:r>
              <a:rPr lang="en-US" sz="1600" dirty="0"/>
              <a:t>To develop a flexible, cost-effective GNSS receiver that enhances GPS tracking accuracy using software-defined radio (SDR) technology.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What: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/>
              <a:t> A GNSS receiver built on SDR principles using the USRP N321 to track and process GPS signals from satellites.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Where: </a:t>
            </a:r>
            <a:r>
              <a:rPr lang="en-US" sz="1600" dirty="0"/>
              <a:t>Implementation and testing will occur in controlled lab environments and field locations with open sky visibility.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When:</a:t>
            </a:r>
            <a:r>
              <a:rPr lang="en-US" dirty="0"/>
              <a:t> </a:t>
            </a:r>
            <a:r>
              <a:rPr lang="en-US" sz="1600" dirty="0"/>
              <a:t>The project timeline includes design, development, and testing phases, targeting completion within the next 12 to 18 months.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How: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/>
              <a:t>By leveraging the USRP N321 platform, implementing algorithms for signal acquisition and tracking, and refining these through iterative testing.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Refined Objective: </a:t>
            </a:r>
            <a:r>
              <a:rPr lang="en-US" sz="1600" dirty="0"/>
              <a:t>To create a robust, scalable SDR-based GNSS receiver that improves GPS accuracy and reliability for various applications.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       </a:t>
            </a:r>
            <a:r>
              <a:rPr lang="en-US" sz="2400" b="1" dirty="0">
                <a:solidFill>
                  <a:srgbClr val="C00000"/>
                </a:solidFill>
                <a:latin typeface="Montserrat"/>
                <a:sym typeface="Montserrat"/>
              </a:rPr>
              <a:t>Architecture</a:t>
            </a:r>
            <a:r>
              <a:rPr lang="en-US" sz="2400" b="1" dirty="0">
                <a:latin typeface="Montserrat"/>
                <a:sym typeface="Montserrat"/>
              </a:rPr>
              <a:t>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1DCD2FE-F6D8-3416-49EA-CE0660F5B1E7}"/>
              </a:ext>
            </a:extLst>
          </p:cNvPr>
          <p:cNvSpPr txBox="1"/>
          <p:nvPr/>
        </p:nvSpPr>
        <p:spPr>
          <a:xfrm>
            <a:off x="562643" y="741623"/>
            <a:ext cx="11063440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                          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Structural</a:t>
            </a: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pPr lvl="0"/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https://lucid.app/lucidchart/65653f16-657a-45d1-8d73-a02bc5807bbd/edit?viewport_loc=-2152%2C-247%2C3072%2C1250%2C0_0&amp;invitationId=inv_ffe0bbc8-ec4e-4720-a051-d2abff8714c4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819656"/>
            <a:ext cx="8257032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       </a:t>
            </a:r>
            <a:r>
              <a:rPr lang="en-US" sz="2400" b="1" dirty="0">
                <a:solidFill>
                  <a:srgbClr val="C00000"/>
                </a:solidFill>
                <a:latin typeface="Montserrat"/>
                <a:sym typeface="Montserrat"/>
              </a:rPr>
              <a:t>Architecture</a:t>
            </a:r>
            <a:r>
              <a:rPr lang="en-US" sz="2400" b="1" dirty="0">
                <a:latin typeface="Montserrat"/>
                <a:sym typeface="Montserrat"/>
              </a:rPr>
              <a:t>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1DCD2FE-F6D8-3416-49EA-CE0660F5B1E7}"/>
              </a:ext>
            </a:extLst>
          </p:cNvPr>
          <p:cNvSpPr txBox="1"/>
          <p:nvPr/>
        </p:nvSpPr>
        <p:spPr>
          <a:xfrm>
            <a:off x="562643" y="741623"/>
            <a:ext cx="11629356" cy="617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                                     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Behaviour</a:t>
            </a: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</a:p>
          <a:p>
            <a:pPr lvl="0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Flow chart/ State machine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</a:t>
            </a:r>
            <a:r>
              <a:rPr lang="en-US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https://lucid.app/lucidchart/cbee06f2-15e7-4980-936e-b21a14a0fb1b/edit?invitationId=inv_35971db5-788b-49d1-bbba-cd99ba916f7c</a:t>
            </a:r>
            <a:endParaRPr lang="en-IN" sz="12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5076D1-4F48-691D-3C5C-19653AC9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89" y="1903614"/>
            <a:ext cx="2389736" cy="47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0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1680</Words>
  <Application>Microsoft Office PowerPoint</Application>
  <PresentationFormat>Widescreen</PresentationFormat>
  <Paragraphs>279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Verdana</vt:lpstr>
      <vt:lpstr>Arial</vt:lpstr>
      <vt:lpstr>Wingdings</vt:lpstr>
      <vt:lpstr>Calibri</vt:lpstr>
      <vt:lpstr>Montserrat Medium</vt:lpstr>
      <vt:lpstr>Roboto</vt:lpstr>
      <vt:lpstr>Montserrat</vt:lpstr>
      <vt:lpstr>Fira Sans Extra Condensed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SOWMYA</cp:lastModifiedBy>
  <cp:revision>22</cp:revision>
  <dcterms:created xsi:type="dcterms:W3CDTF">2021-01-07T12:40:50Z</dcterms:created>
  <dcterms:modified xsi:type="dcterms:W3CDTF">2024-10-22T09:54:54Z</dcterms:modified>
</cp:coreProperties>
</file>