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31" r:id="rId2"/>
    <p:sldId id="289" r:id="rId3"/>
    <p:sldId id="292" r:id="rId4"/>
    <p:sldId id="294" r:id="rId5"/>
    <p:sldId id="298" r:id="rId6"/>
    <p:sldId id="533" r:id="rId7"/>
    <p:sldId id="302" r:id="rId8"/>
    <p:sldId id="303" r:id="rId9"/>
    <p:sldId id="306" r:id="rId10"/>
    <p:sldId id="307" r:id="rId11"/>
    <p:sldId id="301" r:id="rId12"/>
  </p:sldIdLst>
  <p:sldSz cx="12192000" cy="6858000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  <p:embeddedFont>
      <p:font typeface="Aharoni" panose="020B0604020202020204" charset="-79"/>
      <p:bold r:id="rId27"/>
    </p:embeddedFont>
    <p:embeddedFont>
      <p:font typeface="Montserrat Medium" panose="020B0604020202020204" charset="0"/>
      <p:regular r:id="rId28"/>
      <p:italic r:id="rId29"/>
    </p:embeddedFont>
    <p:embeddedFont>
      <p:font typeface="Poppins SemiBold" panose="020B0604020202020204" charset="0"/>
      <p:regular r:id="rId30"/>
      <p:bold r:id="rId31"/>
      <p:italic r:id="rId32"/>
      <p:boldItalic r:id="rId33"/>
    </p:embeddedFont>
    <p:embeddedFont>
      <p:font typeface="Plus Jakarta Sans" panose="020B0604020202020204" charset="0"/>
      <p:regular r:id="rId34"/>
      <p:bold r:id="rId35"/>
      <p:italic r:id="rId36"/>
      <p:boldItalic r:id="rId37"/>
    </p:embeddedFont>
    <p:embeddedFont>
      <p:font typeface="Verdana" panose="020B0604030504040204" pitchFamily="34" charset="0"/>
      <p:regular r:id="rId38"/>
      <p:bold r:id="rId39"/>
      <p:italic r:id="rId40"/>
      <p:boldItalic r:id="rId41"/>
    </p:embeddedFont>
  </p:embeddedFontLst>
  <p:custDataLst>
    <p:tags r:id="rId4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tags" Target="tags/tag1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font" Target="fonts/font27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87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42086276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4263606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xmlns="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xmlns="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xmlns="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xmlns="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xmlns="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xmlns="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067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532485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196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g2f68141a545_0_4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f68141a54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xmlns="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1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fficetimeline.com/gantt-chart/how-to-make/exce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jpg"/><Relationship Id="rId4" Type="http://schemas.openxmlformats.org/officeDocument/2006/relationships/hyperlink" Target="https://www.teamgant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roz/GNSS-LIB" TargetMode="External"/><Relationship Id="rId2" Type="http://schemas.openxmlformats.org/officeDocument/2006/relationships/hyperlink" Target="https://github.com/gnss/gnss-sdr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gnuradio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cidchart.com/pages/examples/uml_diagram_too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lucidchart.com/pages/examples/uml_diagram_tool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xmlns="" id="{AD01CF2C-8332-E700-171E-F6425D2B2D23}"/>
              </a:ext>
            </a:extLst>
          </p:cNvPr>
          <p:cNvPicPr preferRelativeResize="0"/>
          <p:nvPr/>
        </p:nvPicPr>
        <p:blipFill rotWithShape="1">
          <a:blip r:embed="rId3">
            <a:alphaModFix amt="20000"/>
          </a:blip>
          <a:srcRect l="1514" r="2310" b="19493"/>
          <a:stretch/>
        </p:blipFill>
        <p:spPr>
          <a:xfrm>
            <a:off x="7909" y="15722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xmlns="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/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xmlns="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xmlns="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xmlns="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xmlns="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xmlns="" id="{C323D64D-BE3D-E115-33E9-192C329B4C2B}"/>
              </a:ext>
            </a:extLst>
          </p:cNvPr>
          <p:cNvSpPr/>
          <p:nvPr/>
        </p:nvSpPr>
        <p:spPr>
          <a:xfrm>
            <a:off x="2904067" y="4430594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xmlns="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xmlns="" id="{037B6323-B919-404C-9A53-E2D1EEBBC29E}"/>
              </a:ext>
            </a:extLst>
          </p:cNvPr>
          <p:cNvSpPr/>
          <p:nvPr/>
        </p:nvSpPr>
        <p:spPr>
          <a:xfrm>
            <a:off x="216131" y="4256117"/>
            <a:ext cx="2787568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 </a:t>
            </a:r>
            <a:r>
              <a:rPr lang="en-US" sz="1400" b="1" i="0" u="none" strike="noStrike" cap="none" dirty="0" smtClean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       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KHATEEB GOUSIYA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                (BU21EECE0100467)</a:t>
            </a: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Arial"/>
              <a:cs typeface="Arial"/>
              <a:sym typeface="Montserrat Medium"/>
            </a:endParaRPr>
          </a:p>
          <a:p>
            <a:pPr marL="285750" indent="-285750" algn="ctr"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       </a:t>
            </a:r>
            <a:r>
              <a:rPr lang="en-US" b="1" dirty="0" smtClean="0">
                <a:solidFill>
                  <a:schemeClr val="dk1"/>
                </a:solidFill>
                <a:latin typeface="Montserrat Medium"/>
                <a:sym typeface="Montserrat Medium"/>
              </a:rPr>
              <a:t>MAVILLA AKASH</a:t>
            </a: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Arial"/>
              <a:cs typeface="Arial"/>
              <a:sym typeface="Montserrat Medium"/>
            </a:endParaRPr>
          </a:p>
          <a:p>
            <a:pPr algn="ctr">
              <a:buSzPts val="1400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                (</a:t>
            </a:r>
            <a:r>
              <a:rPr lang="en-US" b="1" dirty="0" smtClean="0">
                <a:solidFill>
                  <a:schemeClr val="dk1"/>
                </a:solidFill>
                <a:latin typeface="Montserrat Medium"/>
                <a:sym typeface="Montserrat Medium"/>
              </a:rPr>
              <a:t>BU21EECE0100206)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algn="ctr"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    </a:t>
            </a:r>
            <a:r>
              <a:rPr lang="en-US" b="1" dirty="0" smtClean="0">
                <a:solidFill>
                  <a:schemeClr val="dk1"/>
                </a:solidFill>
                <a:latin typeface="Montserrat Medium"/>
                <a:sym typeface="Montserrat Medium"/>
              </a:rPr>
              <a:t>SANA SOWMYA</a:t>
            </a:r>
            <a:endParaRPr lang="en-US" b="1" dirty="0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algn="ctr">
              <a:buSzPts val="1400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               (</a:t>
            </a:r>
            <a:r>
              <a:rPr lang="en-US" b="1" dirty="0" smtClean="0">
                <a:solidFill>
                  <a:schemeClr val="dk1"/>
                </a:solidFill>
                <a:latin typeface="Montserrat Medium"/>
                <a:sym typeface="Montserrat Medium"/>
              </a:rPr>
              <a:t>BU21EECE0100398)</a:t>
            </a:r>
            <a:endParaRPr lang="en-US" b="1" dirty="0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xmlns="" id="{663FF154-6303-06EF-099B-905F19C206B2}"/>
              </a:ext>
            </a:extLst>
          </p:cNvPr>
          <p:cNvSpPr/>
          <p:nvPr/>
        </p:nvSpPr>
        <p:spPr>
          <a:xfrm>
            <a:off x="9322056" y="5040405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Dr.Nagarjuna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Telagam</a:t>
            </a: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Arial"/>
              <a:cs typeface="Arial"/>
              <a:sym typeface="Montserrat Medium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Pankaj </a:t>
            </a: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Kandhway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xmlns="" id="{14559E83-6276-698C-A2DC-9D1D6C0E44C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xmlns="" id="{8CF9D16E-FF17-2A50-8767-3A06BCEC2AD9}"/>
              </a:ext>
            </a:extLst>
          </p:cNvPr>
          <p:cNvSpPr txBox="1"/>
          <p:nvPr/>
        </p:nvSpPr>
        <p:spPr>
          <a:xfrm>
            <a:off x="1797865" y="239402"/>
            <a:ext cx="8927869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/>
              <a:t>Implementation of vehicle toll collection using GNSS Technologies</a:t>
            </a:r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xmlns="" id="{D8F66EB9-9CBE-8ACD-E616-93A5AE55CF5C}"/>
              </a:ext>
            </a:extLst>
          </p:cNvPr>
          <p:cNvSpPr txBox="1"/>
          <p:nvPr/>
        </p:nvSpPr>
        <p:spPr>
          <a:xfrm>
            <a:off x="4123112" y="1218081"/>
            <a:ext cx="398809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Mid-Review 1/2/3</a:t>
            </a:r>
            <a:endParaRPr lang="en-US" sz="2000" dirty="0"/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xmlns="" id="{38A183C7-510B-0906-FECD-64BA2B628A0E}"/>
              </a:ext>
            </a:extLst>
          </p:cNvPr>
          <p:cNvSpPr/>
          <p:nvPr/>
        </p:nvSpPr>
        <p:spPr>
          <a:xfrm>
            <a:off x="133754" y="3194604"/>
            <a:ext cx="2432050" cy="468792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2021-25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xmlns="" id="{B3C9655A-2680-CBD4-341A-460C55A63157}"/>
              </a:ext>
            </a:extLst>
          </p:cNvPr>
          <p:cNvSpPr/>
          <p:nvPr/>
        </p:nvSpPr>
        <p:spPr>
          <a:xfrm>
            <a:off x="9156701" y="2965412"/>
            <a:ext cx="2901546" cy="818907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Major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Project ID: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C17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8EB3901A-2C1A-A66B-C9AE-81E8FAFAB4FF}"/>
              </a:ext>
            </a:extLst>
          </p:cNvPr>
          <p:cNvSpPr txBox="1"/>
          <p:nvPr/>
        </p:nvSpPr>
        <p:spPr>
          <a:xfrm>
            <a:off x="409218" y="757114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Summary and </a:t>
            </a:r>
            <a:r>
              <a:rPr lang="en-I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Conclusion: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342900"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Designed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system with GNSS technology and MATLAB to track vehicles in real-time and automatically calculate toll charges based on the distance traveled, eliminating manual toll collection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342900" lvl="0" indent="-342900">
              <a:buAutoNum type="arabicPeriod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lvl="0" indent="-342900">
              <a:buAutoNum type="arabicPeriod"/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Integrated On-Board Units (OBUs) with toll infrastructure enable seamless contactless transactions and simplify toll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payments.</a:t>
            </a:r>
          </a:p>
          <a:p>
            <a:pPr lvl="0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3.   The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system improves toll collection accuracy, reduces manual errors, and ensures a smooth tolling process, making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</a:rPr>
              <a:t>    .    .     transportation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more efficient and hassle-free.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Future Work :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endParaRPr lang="en-IN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09218" y="3584568"/>
            <a:ext cx="11490688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1.Implement the GNSS-based toll collection system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directly on a hardware device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real-world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2.Optimize the system for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accuracy, faster processing, and seamless integration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toll infrastructure.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dirty="0" smtClean="0"/>
              <a:t>3.Enhance security </a:t>
            </a:r>
            <a:r>
              <a:rPr lang="en-US" sz="1600" dirty="0"/>
              <a:t>and privacy features while ensuring </a:t>
            </a:r>
            <a:r>
              <a:rPr lang="en-US" sz="1600" b="1" dirty="0"/>
              <a:t>scalability for large-scale implementation</a:t>
            </a:r>
            <a:r>
              <a:rPr lang="en-US" sz="1600" dirty="0"/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xmlns="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xmlns="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dirty="0"/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xmlns="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xmlns="" id="{17BF0AA4-CB04-F194-9E07-5F430F49129E}"/>
              </a:ext>
            </a:extLst>
          </p:cNvPr>
          <p:cNvSpPr/>
          <p:nvPr/>
        </p:nvSpPr>
        <p:spPr>
          <a:xfrm>
            <a:off x="550606" y="3429000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1111477-E886-23E8-64BD-4CADAD76379A}"/>
              </a:ext>
            </a:extLst>
          </p:cNvPr>
          <p:cNvSpPr txBox="1"/>
          <p:nvPr/>
        </p:nvSpPr>
        <p:spPr>
          <a:xfrm>
            <a:off x="734117" y="1385373"/>
            <a:ext cx="994317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Brief Description 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/>
              <a:t>To develop a GNSS-based vehicle toll collection system </a:t>
            </a:r>
            <a:r>
              <a:rPr lang="en-US" sz="1600" dirty="0" smtClean="0"/>
              <a:t>using MATLAB. </a:t>
            </a:r>
          </a:p>
          <a:p>
            <a:r>
              <a:rPr lang="en-US" sz="1600" dirty="0" smtClean="0"/>
              <a:t>The </a:t>
            </a:r>
            <a:r>
              <a:rPr lang="en-US" sz="1600" dirty="0"/>
              <a:t>goal is to track vehicles in real time, calculate toll fees automatically, and make the payment process easy. </a:t>
            </a:r>
            <a:endParaRPr lang="en-US" sz="1600" dirty="0" smtClean="0"/>
          </a:p>
          <a:p>
            <a:r>
              <a:rPr lang="en-US" sz="1600" dirty="0" smtClean="0"/>
              <a:t>This </a:t>
            </a:r>
            <a:r>
              <a:rPr lang="en-US" sz="1600" dirty="0"/>
              <a:t>system aims to improve toll collection, reduce traffic, and support smarter transportation.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A9AEFFB-1A20-899A-F8E0-29DEDB267EF4}"/>
              </a:ext>
            </a:extLst>
          </p:cNvPr>
          <p:cNvSpPr txBox="1"/>
          <p:nvPr/>
        </p:nvSpPr>
        <p:spPr>
          <a:xfrm>
            <a:off x="1014942" y="3860497"/>
            <a:ext cx="99431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Main Goals </a:t>
            </a:r>
          </a:p>
          <a:p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xmlns="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A176C823-24B9-7832-0F46-DACC2A7F9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4" y="4465223"/>
            <a:ext cx="860107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1.Implement map-matching for toll calculation using GNSS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2.Integrate GNSS Lanes and </a:t>
            </a:r>
            <a:r>
              <a:rPr lang="en-US" alt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On board Units(OBU)</a:t>
            </a:r>
            <a:r>
              <a:rPr kumimoji="0" lang="en-US" alt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Toll Charger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xmlns="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xmlns="" id="{C6ECFB60-4922-9557-3C5E-7FA842E8B16A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Gant Chart  - Milestones and Activities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Resources :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https://www.officetimeline.com/gantt-chart/how-to-make/excel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&amp;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https://www.teamgantt.com/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12977A3E-566F-814B-0D9C-37C0E11411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 (Clearly mention milestone for objectives under each reviews)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24" y="1811014"/>
            <a:ext cx="8394216" cy="37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Literature Survey (Improved post minor project)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189FAE14-3F2D-9B3A-FA7E-862D36BC1477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Key Publications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GNSS-Based Tolling: The Future of Road Charging Systems (2019)In short: Proposes toll collection using GNSS to charge vehicles by distance traveled, replacing toll booths. Highlights efficiency, scalability, and addresses signal and privacy issues</a:t>
            </a:r>
            <a:r>
              <a:rPr lang="en-US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 An Integrated GNSS Approach for Sustainable Toll Collection and Traffic Optimization (2024)In short: Uses GNSS for toll collection via satellite tracking, enabling dynamic pricing and transparency; addresses cost and privacy challenges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Automatic Toll Collection using GNSS (2020)In short: Proposes a GNSS-based system for automatic toll deduction and real-time transaction updates, improving toll efficiency.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Existing Implementations – Products| Opensource| GitHub etc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github.com/gnss/gnss-sdr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github.com/taroz/GNSS-LIB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github.com/yimingc/gnss</a:t>
            </a:r>
            <a:endParaRPr lang="en-IN" dirty="0">
              <a:solidFill>
                <a:schemeClr val="accent5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  <a:hlinkClick r:id="rId4"/>
              </a:rPr>
              <a:t>https://www.gnuradio.org/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https://matlab.mathworks.com/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DB20A693-DAF6-90F8-E452-0AF12BA5AC4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Architecture  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11DCD2FE-F6D8-3416-49EA-CE0660F5B1E7}"/>
              </a:ext>
            </a:extLst>
          </p:cNvPr>
          <p:cNvSpPr txBox="1"/>
          <p:nvPr/>
        </p:nvSpPr>
        <p:spPr>
          <a:xfrm>
            <a:off x="452283" y="788096"/>
            <a:ext cx="11468167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Structural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Block Diagram/Pin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Resource -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https://www.lucidchart.com/pages/examples/uml_diagram_tool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21" y="1605837"/>
            <a:ext cx="9237306" cy="443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0D5D362-4013-6ADC-EBAD-4184D57C2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85BE97C-033F-4110-669F-7F74EB5EF2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373DAA5E-3193-473B-BAC2-9ECC208D50B0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Architecture  </a:t>
            </a:r>
            <a:endParaRPr dirty="0"/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xmlns="" id="{99222EBE-8D48-4AD3-B96C-8EEB04E6650F}"/>
              </a:ext>
            </a:extLst>
          </p:cNvPr>
          <p:cNvSpPr txBox="1"/>
          <p:nvPr/>
        </p:nvSpPr>
        <p:spPr>
          <a:xfrm>
            <a:off x="290945" y="726132"/>
            <a:ext cx="11684747" cy="576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Behaviour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Flow chart/ State machine</a:t>
            </a:r>
          </a:p>
          <a:p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Resource -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https://www.lucidchart.com/pages/examples/uml_diagram_tool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631" y="1581764"/>
            <a:ext cx="8908986" cy="443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7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3B14D212-DF1F-F61D-ECD3-9D20601BCEB3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ECA415C5-05E9-EE8C-B516-CAA160872052}"/>
              </a:ext>
            </a:extLst>
          </p:cNvPr>
          <p:cNvSpPr txBox="1"/>
          <p:nvPr/>
        </p:nvSpPr>
        <p:spPr>
          <a:xfrm>
            <a:off x="452283" y="863219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1 : Results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8EE1FC2-B4EC-CF07-BBE9-FD032D0F4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15" y="1409903"/>
            <a:ext cx="5103129" cy="3752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58B9206-BC3C-7087-56A9-B2EE3014E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43" y="1409903"/>
            <a:ext cx="5232576" cy="375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C625E54E-A86D-9B94-B470-0435C69F95E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and Results – Iteration 2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67B823CE-7BA9-D714-A424-29AA44BD6144}"/>
              </a:ext>
            </a:extLst>
          </p:cNvPr>
          <p:cNvSpPr txBox="1"/>
          <p:nvPr/>
        </p:nvSpPr>
        <p:spPr>
          <a:xfrm>
            <a:off x="377638" y="757114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Iteration : </a:t>
            </a:r>
            <a:r>
              <a:rPr lang="en-IN" b="1" dirty="0" smtClean="0">
                <a:latin typeface="Verdana" panose="020B0604030504040204" pitchFamily="34" charset="0"/>
                <a:ea typeface="Verdana" panose="020B0604030504040204" pitchFamily="34" charset="0"/>
              </a:rPr>
              <a:t>Result 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90" y="2097346"/>
            <a:ext cx="4889241" cy="2801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55" y="1305295"/>
            <a:ext cx="5583580" cy="483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66E2842-485B-A1BA-74A8-3079DADF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435B471-CC7E-7CB9-A4D6-FB503C805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67F9DACA-35DE-941A-CCEE-D335FBEB8971}"/>
              </a:ext>
            </a:extLst>
          </p:cNvPr>
          <p:cNvSpPr txBox="1"/>
          <p:nvPr/>
        </p:nvSpPr>
        <p:spPr>
          <a:xfrm>
            <a:off x="76580" y="367556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Contribution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5951DA8A-453F-9B13-3160-FA60A7CB42E6}"/>
              </a:ext>
            </a:extLst>
          </p:cNvPr>
          <p:cNvSpPr txBox="1"/>
          <p:nvPr/>
        </p:nvSpPr>
        <p:spPr>
          <a:xfrm>
            <a:off x="209831" y="861413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Team Progress and Movement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xmlns="" id="{E154839C-B3E3-3A7B-9FDD-C49C18A4F130}"/>
              </a:ext>
            </a:extLst>
          </p:cNvPr>
          <p:cNvSpPr txBox="1"/>
          <p:nvPr/>
        </p:nvSpPr>
        <p:spPr>
          <a:xfrm>
            <a:off x="5869071" y="757114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Individual Contribution </a:t>
            </a:r>
            <a:endParaRPr lang="en-IN" b="1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Key contributions: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KHATEEB GOUISYA  </a:t>
            </a:r>
          </a:p>
          <a:p>
            <a:pPr lvl="3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/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2"/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Key contributions : MAVILLA AKASH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/>
            <a:endParaRPr lang="en-IN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Key </a:t>
            </a: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contributions: </a:t>
            </a:r>
            <a:r>
              <a:rPr lang="en-IN" dirty="0" smtClean="0">
                <a:latin typeface="Verdana" panose="020B0604030504040204" pitchFamily="34" charset="0"/>
                <a:ea typeface="Verdana" panose="020B0604030504040204" pitchFamily="34" charset="0"/>
              </a:rPr>
              <a:t>SANA SOWMYA </a:t>
            </a: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3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9831" y="1517740"/>
            <a:ext cx="5185129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Project Planning &amp; Research: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Conducted an in-depth literature survey on GNSS-based toll collection, analyzing existing solutions and identifying key challenges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Development &amp; Implementation: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and implemented the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MATLAB-based toll collection system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integrating GNSS data processing and toll calculation algorithms.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&amp; Refinement: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</a:t>
            </a:r>
            <a:r>
              <a:rPr kumimoji="0" lang="en-US" sz="16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testing  phases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troubleshooting errors, optimizing accuracy, and refining the system for improved efficiency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104786" y="920820"/>
            <a:ext cx="5790686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Developed and implemented MATLAB-based toll calculation algorithms.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Handled documentation, report writing, and project coordination.. 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04786" y="2806117"/>
            <a:ext cx="5237981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Worked 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GNSS data processing and system architecture design.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Assisted in </a:t>
            </a: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optimizing the tolling process and system efficiency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104786" y="4727366"/>
            <a:ext cx="5370934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Conducted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data analysis and system testing to ensure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accuracy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Conducted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 literature survey and ensured smooth workflow management. 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729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</TotalTime>
  <Words>570</Words>
  <Application>Microsoft Office PowerPoint</Application>
  <PresentationFormat>Widescreen</PresentationFormat>
  <Paragraphs>167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Montserrat</vt:lpstr>
      <vt:lpstr>Calibri</vt:lpstr>
      <vt:lpstr>Open Sans</vt:lpstr>
      <vt:lpstr>Aharoni</vt:lpstr>
      <vt:lpstr>Montserrat Medium</vt:lpstr>
      <vt:lpstr>Poppins SemiBold</vt:lpstr>
      <vt:lpstr>Plus Jakarta Sans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GITAM</dc:creator>
  <cp:lastModifiedBy>SOWMYA</cp:lastModifiedBy>
  <cp:revision>49</cp:revision>
  <dcterms:created xsi:type="dcterms:W3CDTF">2022-05-23T07:15:42Z</dcterms:created>
  <dcterms:modified xsi:type="dcterms:W3CDTF">2025-03-18T16:18:17Z</dcterms:modified>
</cp:coreProperties>
</file>