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1" r:id="rId1"/>
  </p:sldMasterIdLst>
  <p:notesMasterIdLst>
    <p:notesMasterId r:id="rId16"/>
  </p:notesMasterIdLst>
  <p:sldIdLst>
    <p:sldId id="256" r:id="rId2"/>
    <p:sldId id="271" r:id="rId3"/>
    <p:sldId id="275" r:id="rId4"/>
    <p:sldId id="276" r:id="rId5"/>
    <p:sldId id="274" r:id="rId6"/>
    <p:sldId id="278" r:id="rId7"/>
    <p:sldId id="277" r:id="rId8"/>
    <p:sldId id="280" r:id="rId9"/>
    <p:sldId id="281" r:id="rId10"/>
    <p:sldId id="282" r:id="rId11"/>
    <p:sldId id="283" r:id="rId12"/>
    <p:sldId id="284" r:id="rId13"/>
    <p:sldId id="272"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Untitled Section" id="{EFF5FE7D-A9DF-45E9-BBE0-76B552D4C3C8}">
          <p14:sldIdLst>
            <p14:sldId id="256"/>
            <p14:sldId id="272"/>
            <p14:sldId id="283"/>
            <p14:sldId id="284"/>
            <p14:sldId id="281"/>
            <p14:sldId id="285"/>
            <p14:sldId id="273"/>
            <p14:sldId id="280"/>
            <p14:sldId id="275"/>
            <p14:sldId id="279"/>
            <p14:sldId id="278"/>
            <p14:sldId id="277"/>
            <p14:sldId id="276"/>
            <p14:sldId id="282"/>
            <p14:sldId id="270"/>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12" autoAdjust="0"/>
    <p:restoredTop sz="94660"/>
  </p:normalViewPr>
  <p:slideViewPr>
    <p:cSldViewPr>
      <p:cViewPr>
        <p:scale>
          <a:sx n="75" d="100"/>
          <a:sy n="75" d="100"/>
        </p:scale>
        <p:origin x="-1182"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809450-A202-4096-A215-0C4DBD23B2C4}" type="datetimeFigureOut">
              <a:rPr lang="en-IN" smtClean="0"/>
              <a:pPr/>
              <a:t>29-05-2017</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EE9CA-8D9B-41CE-B76B-61493B942B81}" type="slidenum">
              <a:rPr lang="en-IN" smtClean="0"/>
              <a:pPr/>
              <a:t>‹#›</a:t>
            </a:fld>
            <a:endParaRPr lang="en-IN"/>
          </a:p>
        </p:txBody>
      </p:sp>
    </p:spTree>
    <p:extLst>
      <p:ext uri="{BB962C8B-B14F-4D97-AF65-F5344CB8AC3E}">
        <p14:creationId xmlns:p14="http://schemas.microsoft.com/office/powerpoint/2010/main" xmlns="" val="364757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58061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93814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3408590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802737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03002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166535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extLst>
      <p:ext uri="{BB962C8B-B14F-4D97-AF65-F5344CB8AC3E}">
        <p14:creationId xmlns:p14="http://schemas.microsoft.com/office/powerpoint/2010/main" xmlns="" val="2116696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1882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25175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107334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5/29/2017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extLst>
      <p:ext uri="{BB962C8B-B14F-4D97-AF65-F5344CB8AC3E}">
        <p14:creationId xmlns:p14="http://schemas.microsoft.com/office/powerpoint/2010/main" xmlns="" val="371996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24429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74124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484313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5/29/2017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extLst>
      <p:ext uri="{BB962C8B-B14F-4D97-AF65-F5344CB8AC3E}">
        <p14:creationId xmlns:p14="http://schemas.microsoft.com/office/powerpoint/2010/main" xmlns="" val="2716532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953692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5/29/2017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077124070"/>
      </p:ext>
    </p:extLst>
  </p:cSld>
  <p:clrMap bg1="lt1" tx1="dk1" bg2="lt2" tx2="dk2" accent1="accent1" accent2="accent2" accent3="accent3" accent4="accent4" accent5="accent5" accent6="accent6" hlink="hlink" folHlink="folHlink"/>
  <p:sldLayoutIdLst>
    <p:sldLayoutId id="2147484342" r:id="rId1"/>
    <p:sldLayoutId id="2147484343" r:id="rId2"/>
    <p:sldLayoutId id="2147484344" r:id="rId3"/>
    <p:sldLayoutId id="2147484345" r:id="rId4"/>
    <p:sldLayoutId id="2147484346" r:id="rId5"/>
    <p:sldLayoutId id="2147484347" r:id="rId6"/>
    <p:sldLayoutId id="2147484348" r:id="rId7"/>
    <p:sldLayoutId id="2147484349" r:id="rId8"/>
    <p:sldLayoutId id="2147484350" r:id="rId9"/>
    <p:sldLayoutId id="2147484351" r:id="rId10"/>
    <p:sldLayoutId id="2147484352" r:id="rId11"/>
    <p:sldLayoutId id="2147484353" r:id="rId12"/>
    <p:sldLayoutId id="2147484354" r:id="rId13"/>
    <p:sldLayoutId id="2147484355" r:id="rId14"/>
    <p:sldLayoutId id="2147484356" r:id="rId15"/>
    <p:sldLayoutId id="21474843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714552" y="533401"/>
            <a:ext cx="6438848" cy="1371600"/>
          </a:xfrm>
          <a:prstGeom prst="rect">
            <a:avLst/>
          </a:prstGeom>
          <a:ln w="6350" cap="rnd">
            <a:noFill/>
          </a:ln>
        </p:spPr>
        <p:txBody>
          <a:bodyPr vert="horz" anchor="b" anchorCtr="0">
            <a:noAutofit/>
          </a:bodyPr>
          <a:lstStyle>
            <a:lvl1pPr algn="ctr" rtl="0" eaLnBrk="1" latinLnBrk="0" hangingPunct="1">
              <a:spcBef>
                <a:spcPct val="0"/>
              </a:spcBef>
              <a:buNone/>
              <a:defRPr kumimoji="0" lang="en-US" sz="4800" b="0" kern="1200" spc="-100" baseline="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latin typeface="+mj-lt"/>
                <a:ea typeface="+mj-ea"/>
                <a:cs typeface="+mj-cs"/>
              </a:defRPr>
            </a:lvl1pPr>
          </a:lstStyle>
          <a:p>
            <a:r>
              <a:rPr lang="en-IN" sz="4000" dirty="0">
                <a:solidFill>
                  <a:srgbClr val="FF0000"/>
                </a:solidFill>
              </a:rPr>
              <a:t>    </a:t>
            </a:r>
            <a:r>
              <a:rPr lang="en-IN" sz="4000" dirty="0">
                <a:solidFill>
                  <a:schemeClr val="accent2"/>
                </a:solidFill>
              </a:rPr>
              <a:t>R.L.JALAPPA INSTITUTE OF TECHNOLOGY</a:t>
            </a:r>
          </a:p>
        </p:txBody>
      </p:sp>
      <p:sp>
        <p:nvSpPr>
          <p:cNvPr id="7" name="TextBox 6"/>
          <p:cNvSpPr txBox="1"/>
          <p:nvPr/>
        </p:nvSpPr>
        <p:spPr>
          <a:xfrm>
            <a:off x="5445143" y="4724399"/>
            <a:ext cx="3241657" cy="1200329"/>
          </a:xfrm>
          <a:prstGeom prst="rect">
            <a:avLst/>
          </a:prstGeom>
          <a:noFill/>
        </p:spPr>
        <p:txBody>
          <a:bodyPr wrap="none" rtlCol="0">
            <a:spAutoFit/>
          </a:bodyPr>
          <a:lstStyle/>
          <a:p>
            <a:r>
              <a:rPr lang="en-US" dirty="0">
                <a:latin typeface="Calibri" panose="020F0502020204030204" pitchFamily="34" charset="0"/>
              </a:rPr>
              <a:t>By:  Akash J (1RL13CS002)</a:t>
            </a:r>
          </a:p>
          <a:p>
            <a:r>
              <a:rPr lang="en-US" dirty="0">
                <a:latin typeface="Calibri" panose="020F0502020204030204" pitchFamily="34" charset="0"/>
              </a:rPr>
              <a:t>       Arvind M (1RL13CS007)</a:t>
            </a:r>
          </a:p>
          <a:p>
            <a:r>
              <a:rPr lang="en-US" dirty="0">
                <a:latin typeface="Calibri" panose="020F0502020204030204" pitchFamily="34" charset="0"/>
              </a:rPr>
              <a:t>       Karthik S(1RL13CS022)</a:t>
            </a:r>
          </a:p>
          <a:p>
            <a:r>
              <a:rPr lang="en-US" dirty="0">
                <a:latin typeface="Calibri" panose="020F0502020204030204" pitchFamily="34" charset="0"/>
              </a:rPr>
              <a:t>       Sharath Pawan(1RL13CS038)</a:t>
            </a: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43000" y="589429"/>
            <a:ext cx="1391771" cy="1391771"/>
          </a:xfrm>
          <a:prstGeom prst="rect">
            <a:avLst/>
          </a:prstGeom>
        </p:spPr>
      </p:pic>
      <p:sp>
        <p:nvSpPr>
          <p:cNvPr id="4" name="TextBox 3"/>
          <p:cNvSpPr txBox="1"/>
          <p:nvPr/>
        </p:nvSpPr>
        <p:spPr>
          <a:xfrm>
            <a:off x="1143000" y="4476928"/>
            <a:ext cx="2819400" cy="1477328"/>
          </a:xfrm>
          <a:prstGeom prst="rect">
            <a:avLst/>
          </a:prstGeom>
          <a:noFill/>
        </p:spPr>
        <p:txBody>
          <a:bodyPr wrap="square" rtlCol="0">
            <a:spAutoFit/>
          </a:bodyPr>
          <a:lstStyle/>
          <a:p>
            <a:r>
              <a:rPr lang="en-US" b="1" dirty="0"/>
              <a:t>Under the Guidance of </a:t>
            </a:r>
            <a:r>
              <a:rPr lang="en-US" dirty="0"/>
              <a:t>:</a:t>
            </a:r>
          </a:p>
          <a:p>
            <a:r>
              <a:rPr lang="en-US" dirty="0"/>
              <a:t>		</a:t>
            </a:r>
            <a:r>
              <a:rPr lang="en-US" b="1" dirty="0"/>
              <a:t>Mr. </a:t>
            </a:r>
            <a:r>
              <a:rPr lang="en-US" b="1" dirty="0">
                <a:latin typeface="Calibri" pitchFamily="34" charset="0"/>
                <a:cs typeface="Calibri" pitchFamily="34" charset="0"/>
              </a:rPr>
              <a:t>Madhukar</a:t>
            </a:r>
            <a:r>
              <a:rPr lang="en-US" b="1" dirty="0"/>
              <a:t> H</a:t>
            </a:r>
          </a:p>
          <a:p>
            <a:r>
              <a:rPr lang="en-US" dirty="0"/>
              <a:t>		Asst Professor</a:t>
            </a:r>
          </a:p>
          <a:p>
            <a:r>
              <a:rPr lang="en-US" dirty="0"/>
              <a:t>		Dept of CSE</a:t>
            </a:r>
          </a:p>
          <a:p>
            <a:endParaRPr lang="en-IN" dirty="0"/>
          </a:p>
        </p:txBody>
      </p:sp>
      <p:sp>
        <p:nvSpPr>
          <p:cNvPr id="9" name="TextBox 8"/>
          <p:cNvSpPr txBox="1"/>
          <p:nvPr/>
        </p:nvSpPr>
        <p:spPr>
          <a:xfrm>
            <a:off x="1143000" y="2590800"/>
            <a:ext cx="7315200" cy="1323439"/>
          </a:xfrm>
          <a:prstGeom prst="rect">
            <a:avLst/>
          </a:prstGeom>
          <a:noFill/>
        </p:spPr>
        <p:txBody>
          <a:bodyPr wrap="square" rtlCol="0">
            <a:spAutoFit/>
          </a:bodyPr>
          <a:lstStyle/>
          <a:p>
            <a:r>
              <a:rPr lang="en-IN" sz="4000" b="1" dirty="0">
                <a:solidFill>
                  <a:schemeClr val="accent1"/>
                </a:solidFill>
                <a:latin typeface="Calibri" pitchFamily="34" charset="0"/>
                <a:cs typeface="Calibri" pitchFamily="34" charset="0"/>
              </a:rPr>
              <a:t>Instant news with enhanced journalism towards Digital India</a:t>
            </a:r>
          </a:p>
        </p:txBody>
      </p:sp>
    </p:spTree>
    <p:extLst>
      <p:ext uri="{BB962C8B-B14F-4D97-AF65-F5344CB8AC3E}">
        <p14:creationId xmlns:p14="http://schemas.microsoft.com/office/powerpoint/2010/main" xmlns="" val="2365599219"/>
      </p:ext>
    </p:extLst>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018866" cy="914400"/>
          </a:xfrm>
        </p:spPr>
        <p:txBody>
          <a:bodyPr>
            <a:normAutofit/>
          </a:bodyPr>
          <a:lstStyle/>
          <a:p>
            <a:r>
              <a:rPr lang="en-US" sz="4400" b="1" dirty="0">
                <a:latin typeface="Times New Roman" pitchFamily="18" charset="0"/>
                <a:cs typeface="Times New Roman" pitchFamily="18" charset="0"/>
              </a:rPr>
              <a:t>		Direct the feed to police</a:t>
            </a:r>
          </a:p>
        </p:txBody>
      </p:sp>
      <p:pic>
        <p:nvPicPr>
          <p:cNvPr id="4" name="Content Placeholder 3" descr="Screenshot (287).png"/>
          <p:cNvPicPr>
            <a:picLocks noGrp="1" noChangeAspect="1"/>
          </p:cNvPicPr>
          <p:nvPr>
            <p:ph idx="1"/>
          </p:nvPr>
        </p:nvPicPr>
        <p:blipFill>
          <a:blip r:embed="rId2"/>
          <a:stretch>
            <a:fillRect/>
          </a:stretch>
        </p:blipFill>
        <p:spPr>
          <a:xfrm>
            <a:off x="609600" y="2057400"/>
            <a:ext cx="8077200" cy="4267200"/>
          </a:xfrm>
        </p:spPr>
      </p:pic>
    </p:spTree>
  </p:cSld>
  <p:clrMapOvr>
    <a:masterClrMapping/>
  </p:clrMapOvr>
  <p:transition>
    <p:wheel spokes="3"/>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323666" cy="1219200"/>
          </a:xfrm>
        </p:spPr>
        <p:txBody>
          <a:bodyPr>
            <a:normAutofit fontScale="90000"/>
          </a:bodyPr>
          <a:lstStyle/>
          <a:p>
            <a:r>
              <a:rPr lang="en-US" sz="4000" b="1" dirty="0">
                <a:latin typeface="Times New Roman" pitchFamily="18" charset="0"/>
                <a:cs typeface="Times New Roman" pitchFamily="18" charset="0"/>
              </a:rPr>
              <a:t>Reporter Details </a:t>
            </a:r>
            <a:r>
              <a:rPr lang="en-US" b="1" dirty="0">
                <a:latin typeface="Times New Roman" pitchFamily="18" charset="0"/>
                <a:cs typeface="Times New Roman" pitchFamily="18" charset="0"/>
              </a:rPr>
              <a:t>(Accessible only by </a:t>
            </a:r>
            <a:r>
              <a:rPr lang="en-US" b="1" dirty="0" smtClean="0">
                <a:latin typeface="Times New Roman" pitchFamily="18" charset="0"/>
                <a:cs typeface="Times New Roman" pitchFamily="18" charset="0"/>
              </a:rPr>
              <a:t>Admin)</a:t>
            </a:r>
            <a:endParaRPr lang="en-US" b="1" dirty="0">
              <a:latin typeface="Times New Roman" pitchFamily="18" charset="0"/>
              <a:cs typeface="Times New Roman" pitchFamily="18" charset="0"/>
            </a:endParaRPr>
          </a:p>
        </p:txBody>
      </p:sp>
      <p:pic>
        <p:nvPicPr>
          <p:cNvPr id="4" name="Content Placeholder 3" descr="Screenshot (284).png"/>
          <p:cNvPicPr>
            <a:picLocks noGrp="1" noChangeAspect="1"/>
          </p:cNvPicPr>
          <p:nvPr>
            <p:ph idx="1"/>
          </p:nvPr>
        </p:nvPicPr>
        <p:blipFill>
          <a:blip r:embed="rId2"/>
          <a:stretch>
            <a:fillRect/>
          </a:stretch>
        </p:blipFill>
        <p:spPr>
          <a:xfrm>
            <a:off x="685800" y="1828800"/>
            <a:ext cx="8077200" cy="4191001"/>
          </a:xfrm>
        </p:spPr>
      </p:pic>
    </p:spTree>
  </p:cSld>
  <p:clrMapOvr>
    <a:masterClrMapping/>
  </p:clrMapOvr>
  <p:transition>
    <p:spli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6866466" cy="762000"/>
          </a:xfrm>
        </p:spPr>
        <p:txBody>
          <a:bodyPr>
            <a:normAutofit fontScale="90000"/>
          </a:bodyPr>
          <a:lstStyle/>
          <a:p>
            <a:r>
              <a:rPr lang="en-US" sz="4400" b="1" dirty="0">
                <a:latin typeface="Times New Roman" pitchFamily="18" charset="0"/>
                <a:cs typeface="Times New Roman" pitchFamily="18" charset="0"/>
              </a:rPr>
              <a:t>		Verify News</a:t>
            </a:r>
            <a:r>
              <a:rPr lang="en-US" sz="4000" dirty="0">
                <a:latin typeface="Times New Roman" pitchFamily="18" charset="0"/>
                <a:cs typeface="Times New Roman" pitchFamily="18" charset="0"/>
              </a:rPr>
              <a:t>(Moderator End)</a:t>
            </a:r>
            <a:endParaRPr lang="en-US" sz="4000" b="1" dirty="0">
              <a:latin typeface="Times New Roman" pitchFamily="18" charset="0"/>
              <a:cs typeface="Times New Roman" pitchFamily="18" charset="0"/>
            </a:endParaRPr>
          </a:p>
        </p:txBody>
      </p:sp>
      <p:pic>
        <p:nvPicPr>
          <p:cNvPr id="5" name="Content Placeholder 4" descr="vnws.png"/>
          <p:cNvPicPr>
            <a:picLocks noGrp="1" noChangeAspect="1"/>
          </p:cNvPicPr>
          <p:nvPr>
            <p:ph idx="1"/>
          </p:nvPr>
        </p:nvPicPr>
        <p:blipFill>
          <a:blip r:embed="rId2"/>
          <a:stretch>
            <a:fillRect/>
          </a:stretch>
        </p:blipFill>
        <p:spPr>
          <a:xfrm>
            <a:off x="533400" y="1828800"/>
            <a:ext cx="8191544" cy="4365625"/>
          </a:xfrm>
        </p:spPr>
      </p:pic>
    </p:spTree>
  </p:cSld>
  <p:clrMapOvr>
    <a:masterClrMapping/>
  </p:clrMapOvr>
  <p:transition>
    <p:comb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7696200" cy="990600"/>
          </a:xfrm>
        </p:spPr>
        <p:txBody>
          <a:bodyPr/>
          <a:lstStyle/>
          <a:p>
            <a:r>
              <a:rPr lang="en-US" b="1" dirty="0" smtClean="0">
                <a:latin typeface="Times New Roman" pitchFamily="18" charset="0"/>
                <a:cs typeface="Times New Roman" pitchFamily="18" charset="0"/>
              </a:rPr>
              <a:t>Conclusion and Future Enhancement</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1600200"/>
            <a:ext cx="8991600" cy="4114800"/>
          </a:xfrm>
        </p:spPr>
        <p:txBody>
          <a:bodyPr/>
          <a:lstStyle/>
          <a:p>
            <a:pPr>
              <a:buFont typeface="Wingdings" pitchFamily="2" charset="2"/>
              <a:buChar char="Ø"/>
            </a:pPr>
            <a:r>
              <a:rPr lang="en-US" dirty="0" smtClean="0">
                <a:latin typeface="Times New Roman" pitchFamily="18" charset="0"/>
                <a:cs typeface="Times New Roman" pitchFamily="18" charset="0"/>
              </a:rPr>
              <a:t>This project has discussed industry developments in various countries based on studies using quantitative audits and surveys as well as interview-based case studies. </a:t>
            </a: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These </a:t>
            </a:r>
            <a:r>
              <a:rPr lang="en-US" dirty="0" smtClean="0">
                <a:latin typeface="Times New Roman" pitchFamily="18" charset="0"/>
                <a:cs typeface="Times New Roman" pitchFamily="18" charset="0"/>
              </a:rPr>
              <a:t>studies with mixed methodologies provide various insights into the changing perceptions and actions relating to the production of instant news. The posited model of journalism offers an analytical framework for future research into the dynamics at play between humans and technology in the salient case of </a:t>
            </a:r>
            <a:r>
              <a:rPr lang="en-US" dirty="0" smtClean="0">
                <a:latin typeface="Times New Roman" pitchFamily="18" charset="0"/>
                <a:cs typeface="Times New Roman" pitchFamily="18" charset="0"/>
              </a:rPr>
              <a:t>customizing </a:t>
            </a:r>
            <a:r>
              <a:rPr lang="en-US" dirty="0" smtClean="0">
                <a:latin typeface="Times New Roman" pitchFamily="18" charset="0"/>
                <a:cs typeface="Times New Roman" pitchFamily="18" charset="0"/>
              </a:rPr>
              <a:t>or repurposing journalism</a:t>
            </a:r>
            <a:r>
              <a:rPr lang="en-US" dirty="0" smtClean="0">
                <a:latin typeface="Times New Roman" pitchFamily="18" charset="0"/>
                <a:cs typeface="Times New Roman" pitchFamily="18" charset="0"/>
              </a:rPr>
              <a:t>.</a:t>
            </a:r>
          </a:p>
          <a:p>
            <a:pPr>
              <a:buFont typeface="Wingdings" pitchFamily="2" charset="2"/>
              <a:buChar char="Ø"/>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instant news also helps in identification of crime and helping the people in case of emergency by providing ambulance feature. This also helps in getting the news all over the world instantly</a:t>
            </a:r>
            <a:r>
              <a:rPr lang="en-US" dirty="0" smtClean="0">
                <a:latin typeface="Times New Roman" pitchFamily="18" charset="0"/>
                <a:cs typeface="Times New Roman" pitchFamily="18" charset="0"/>
              </a:rPr>
              <a:t>.</a:t>
            </a:r>
          </a:p>
          <a:p>
            <a:pPr>
              <a:buFont typeface="Wingdings" pitchFamily="2" charset="2"/>
              <a:buChar char="Ø"/>
            </a:pPr>
            <a:r>
              <a:rPr lang="en-IN" dirty="0" smtClean="0">
                <a:latin typeface="Times New Roman" pitchFamily="18" charset="0"/>
                <a:cs typeface="Times New Roman" pitchFamily="18" charset="0"/>
              </a:rPr>
              <a:t>This application can be enhanced in future to provide women safety, ambulance services, etc which would even more help our society.</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Font typeface="Wingdings" pitchFamily="2" charset="2"/>
              <a:buChar char="Ø"/>
            </a:pP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2743200"/>
            <a:ext cx="5959859" cy="923330"/>
          </a:xfrm>
          <a:prstGeom prst="rect">
            <a:avLst/>
          </a:prstGeom>
          <a:noFill/>
        </p:spPr>
        <p:txBody>
          <a:bodyPr wrap="square" lIns="91440" tIns="45720" rIns="91440" bIns="45720">
            <a:spAutoFit/>
          </a:bodyPr>
          <a:lstStyle/>
          <a:p>
            <a:pPr algn="ctr"/>
            <a:r>
              <a:rPr lang="en-IN" sz="5400" b="1" spc="50" dirty="0">
                <a:ln w="0"/>
                <a:solidFill>
                  <a:schemeClr val="accent2"/>
                </a:solidFill>
                <a:effectLst>
                  <a:innerShdw blurRad="63500" dist="50800" dir="13500000">
                    <a:srgbClr val="000000">
                      <a:alpha val="50000"/>
                    </a:srgbClr>
                  </a:innerShdw>
                </a:effectLst>
              </a:rPr>
              <a:t>Thank </a:t>
            </a:r>
            <a:r>
              <a:rPr lang="en-IN" sz="5400" b="1" cap="none" spc="50" dirty="0">
                <a:ln w="0"/>
                <a:solidFill>
                  <a:schemeClr val="accent2"/>
                </a:solidFill>
                <a:effectLst>
                  <a:innerShdw blurRad="63500" dist="50800" dir="13500000">
                    <a:srgbClr val="000000">
                      <a:alpha val="50000"/>
                    </a:srgbClr>
                  </a:innerShdw>
                </a:effectLst>
              </a:rPr>
              <a:t>You</a:t>
            </a:r>
          </a:p>
        </p:txBody>
      </p:sp>
    </p:spTree>
    <p:extLst>
      <p:ext uri="{BB962C8B-B14F-4D97-AF65-F5344CB8AC3E}">
        <p14:creationId xmlns:p14="http://schemas.microsoft.com/office/powerpoint/2010/main" xmlns="" val="93922956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476066" cy="838200"/>
          </a:xfrm>
        </p:spPr>
        <p:txBody>
          <a:bodyPr/>
          <a:lstStyle/>
          <a:p>
            <a:r>
              <a:rPr lang="en-US" b="1" dirty="0" smtClean="0">
                <a:latin typeface="Times New Roman" pitchFamily="18" charset="0"/>
                <a:cs typeface="Times New Roman" pitchFamily="18" charset="0"/>
              </a:rPr>
              <a:t>Test Case Analysis</a:t>
            </a:r>
            <a:endParaRPr lang="en-US" b="1" dirty="0">
              <a:latin typeface="Times New Roman" pitchFamily="18" charset="0"/>
              <a:cs typeface="Times New Roman" pitchFamily="18" charset="0"/>
            </a:endParaRPr>
          </a:p>
        </p:txBody>
      </p:sp>
      <p:pic>
        <p:nvPicPr>
          <p:cNvPr id="9" name="Content Placeholder 8" descr="utc-1.png"/>
          <p:cNvPicPr>
            <a:picLocks noGrp="1" noChangeAspect="1"/>
          </p:cNvPicPr>
          <p:nvPr>
            <p:ph idx="1"/>
          </p:nvPr>
        </p:nvPicPr>
        <p:blipFill>
          <a:blip r:embed="rId2"/>
          <a:stretch>
            <a:fillRect/>
          </a:stretch>
        </p:blipFill>
        <p:spPr>
          <a:xfrm>
            <a:off x="381000" y="1600200"/>
            <a:ext cx="8127999" cy="45720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6790266" cy="838200"/>
          </a:xfrm>
        </p:spPr>
        <p:txBody>
          <a:bodyPr/>
          <a:lstStyle/>
          <a:p>
            <a:r>
              <a:rPr lang="en-US" b="1" dirty="0" smtClean="0">
                <a:latin typeface="Times New Roman" pitchFamily="18" charset="0"/>
                <a:cs typeface="Times New Roman" pitchFamily="18" charset="0"/>
              </a:rPr>
              <a:t>Test Case </a:t>
            </a:r>
            <a:r>
              <a:rPr lang="en-US" b="1" dirty="0" smtClean="0">
                <a:latin typeface="Times New Roman" pitchFamily="18" charset="0"/>
                <a:cs typeface="Times New Roman" pitchFamily="18" charset="0"/>
              </a:rPr>
              <a:t>Analysis (Contd…)</a:t>
            </a:r>
            <a:endParaRPr lang="en-US" dirty="0"/>
          </a:p>
        </p:txBody>
      </p:sp>
      <p:pic>
        <p:nvPicPr>
          <p:cNvPr id="4" name="Content Placeholder 3" descr="utc-2.png"/>
          <p:cNvPicPr>
            <a:picLocks noGrp="1" noChangeAspect="1"/>
          </p:cNvPicPr>
          <p:nvPr>
            <p:ph idx="1"/>
          </p:nvPr>
        </p:nvPicPr>
        <p:blipFill>
          <a:blip r:embed="rId2"/>
          <a:stretch>
            <a:fillRect/>
          </a:stretch>
        </p:blipFill>
        <p:spPr>
          <a:xfrm>
            <a:off x="457200" y="1524000"/>
            <a:ext cx="8314601" cy="4495521"/>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6942666" cy="762000"/>
          </a:xfrm>
        </p:spPr>
        <p:txBody>
          <a:bodyPr/>
          <a:lstStyle/>
          <a:p>
            <a:r>
              <a:rPr lang="en-US" b="1" dirty="0" smtClean="0">
                <a:latin typeface="Times New Roman" pitchFamily="18" charset="0"/>
                <a:cs typeface="Times New Roman" pitchFamily="18" charset="0"/>
              </a:rPr>
              <a:t>Test Case Analysis (Contd…)</a:t>
            </a:r>
            <a:endParaRPr lang="en-US" dirty="0"/>
          </a:p>
        </p:txBody>
      </p:sp>
      <p:pic>
        <p:nvPicPr>
          <p:cNvPr id="4" name="Content Placeholder 3" descr="utc-3.png"/>
          <p:cNvPicPr>
            <a:picLocks noGrp="1" noChangeAspect="1"/>
          </p:cNvPicPr>
          <p:nvPr>
            <p:ph idx="1"/>
          </p:nvPr>
        </p:nvPicPr>
        <p:blipFill>
          <a:blip r:embed="rId2"/>
          <a:stretch>
            <a:fillRect/>
          </a:stretch>
        </p:blipFill>
        <p:spPr>
          <a:xfrm>
            <a:off x="457200" y="1600200"/>
            <a:ext cx="7772400" cy="466048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Test Case Analysis (Contd…)</a:t>
            </a:r>
            <a:endParaRPr lang="en-US" dirty="0"/>
          </a:p>
        </p:txBody>
      </p:sp>
      <p:pic>
        <p:nvPicPr>
          <p:cNvPr id="4" name="Content Placeholder 3" descr="utc-4.png"/>
          <p:cNvPicPr>
            <a:picLocks noGrp="1" noChangeAspect="1"/>
          </p:cNvPicPr>
          <p:nvPr>
            <p:ph idx="1"/>
          </p:nvPr>
        </p:nvPicPr>
        <p:blipFill>
          <a:blip r:embed="rId2"/>
          <a:stretch>
            <a:fillRect/>
          </a:stretch>
        </p:blipFill>
        <p:spPr>
          <a:xfrm>
            <a:off x="762000" y="1730920"/>
            <a:ext cx="7895607" cy="444128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Test Case Analysis (Contd…)</a:t>
            </a:r>
            <a:endParaRPr lang="en-US" dirty="0"/>
          </a:p>
        </p:txBody>
      </p:sp>
      <p:pic>
        <p:nvPicPr>
          <p:cNvPr id="4" name="Content Placeholder 3" descr="utc-5.png"/>
          <p:cNvPicPr>
            <a:picLocks noGrp="1" noChangeAspect="1"/>
          </p:cNvPicPr>
          <p:nvPr>
            <p:ph idx="1"/>
          </p:nvPr>
        </p:nvPicPr>
        <p:blipFill>
          <a:blip r:embed="rId2"/>
          <a:stretch>
            <a:fillRect/>
          </a:stretch>
        </p:blipFill>
        <p:spPr>
          <a:xfrm>
            <a:off x="609600" y="1600200"/>
            <a:ext cx="7959370" cy="4492322"/>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009466" cy="838200"/>
          </a:xfrm>
        </p:spPr>
        <p:txBody>
          <a:bodyPr/>
          <a:lstStyle/>
          <a:p>
            <a:r>
              <a:rPr lang="en-US" b="1" dirty="0" smtClean="0">
                <a:latin typeface="Times New Roman" pitchFamily="18" charset="0"/>
                <a:cs typeface="Times New Roman" pitchFamily="18" charset="0"/>
              </a:rPr>
              <a:t>Test Case Analysis (Contd…)</a:t>
            </a:r>
            <a:endParaRPr lang="en-US" dirty="0"/>
          </a:p>
        </p:txBody>
      </p:sp>
      <p:pic>
        <p:nvPicPr>
          <p:cNvPr id="4" name="Content Placeholder 3" descr="itc.png"/>
          <p:cNvPicPr>
            <a:picLocks noGrp="1" noChangeAspect="1"/>
          </p:cNvPicPr>
          <p:nvPr>
            <p:ph idx="1"/>
          </p:nvPr>
        </p:nvPicPr>
        <p:blipFill>
          <a:blip r:embed="rId2"/>
          <a:stretch>
            <a:fillRect/>
          </a:stretch>
        </p:blipFill>
        <p:spPr>
          <a:xfrm>
            <a:off x="609600" y="1524000"/>
            <a:ext cx="7688825" cy="4857467"/>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6781800" cy="838200"/>
          </a:xfrm>
        </p:spPr>
        <p:txBody>
          <a:bodyPr>
            <a:normAutofit/>
          </a:bodyPr>
          <a:lstStyle/>
          <a:p>
            <a:r>
              <a:rPr lang="en-US" sz="4400" b="1" dirty="0">
                <a:latin typeface="Times New Roman" pitchFamily="18" charset="0"/>
                <a:cs typeface="Times New Roman" pitchFamily="18" charset="0"/>
              </a:rPr>
              <a:t>   News Feeds</a:t>
            </a:r>
          </a:p>
        </p:txBody>
      </p:sp>
      <p:pic>
        <p:nvPicPr>
          <p:cNvPr id="1027" name="Picture 3"/>
          <p:cNvPicPr>
            <a:picLocks noGrp="1" noChangeAspect="1" noChangeArrowheads="1"/>
          </p:cNvPicPr>
          <p:nvPr>
            <p:ph idx="1"/>
          </p:nvPr>
        </p:nvPicPr>
        <p:blipFill>
          <a:blip r:embed="rId2"/>
          <a:srcRect/>
          <a:stretch>
            <a:fillRect/>
          </a:stretch>
        </p:blipFill>
        <p:spPr bwMode="auto">
          <a:xfrm>
            <a:off x="838200" y="1371600"/>
            <a:ext cx="7892150" cy="4785686"/>
          </a:xfrm>
          <a:prstGeom prst="rect">
            <a:avLst/>
          </a:prstGeom>
          <a:noFill/>
          <a:ln w="9525">
            <a:noFill/>
            <a:miter lim="800000"/>
            <a:headEnd/>
            <a:tailEnd/>
          </a:ln>
          <a:effectLst/>
        </p:spPr>
      </p:pic>
    </p:spTree>
  </p:cSld>
  <p:clrMapOvr>
    <a:masterClrMapping/>
  </p:clrMapOvr>
  <p:transition>
    <p:spli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5875866" cy="838200"/>
          </a:xfrm>
        </p:spPr>
        <p:txBody>
          <a:bodyPr>
            <a:normAutofit/>
          </a:bodyPr>
          <a:lstStyle/>
          <a:p>
            <a:r>
              <a:rPr lang="en-US" sz="4400" b="1" dirty="0">
                <a:latin typeface="Times New Roman" pitchFamily="18" charset="0"/>
                <a:cs typeface="Times New Roman" pitchFamily="18" charset="0"/>
              </a:rPr>
              <a:t>		Upload the feed</a:t>
            </a:r>
          </a:p>
        </p:txBody>
      </p:sp>
      <p:pic>
        <p:nvPicPr>
          <p:cNvPr id="4" name="Content Placeholder 3" descr="Screenshot (286).png"/>
          <p:cNvPicPr>
            <a:picLocks noGrp="1" noChangeAspect="1"/>
          </p:cNvPicPr>
          <p:nvPr>
            <p:ph idx="1"/>
          </p:nvPr>
        </p:nvPicPr>
        <p:blipFill>
          <a:blip r:embed="rId2"/>
          <a:stretch>
            <a:fillRect/>
          </a:stretch>
        </p:blipFill>
        <p:spPr>
          <a:xfrm>
            <a:off x="533400" y="1981200"/>
            <a:ext cx="8153400" cy="4267200"/>
          </a:xfrm>
        </p:spPr>
      </p:pic>
    </p:spTree>
  </p:cSld>
  <p:clrMapOvr>
    <a:masterClrMapping/>
  </p:clrMapOvr>
  <p:transition>
    <p:push dir="r"/>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1654</TotalTime>
  <Words>226</Words>
  <Application>Microsoft Office PowerPoint</Application>
  <PresentationFormat>On-screen Show (4:3)</PresentationFormat>
  <Paragraphs>28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Slide 1</vt:lpstr>
      <vt:lpstr>Test Case Analysis</vt:lpstr>
      <vt:lpstr>Test Case Analysis (Contd…)</vt:lpstr>
      <vt:lpstr>Test Case Analysis (Contd…)</vt:lpstr>
      <vt:lpstr>Test Case Analysis (Contd…)</vt:lpstr>
      <vt:lpstr>Test Case Analysis (Contd…)</vt:lpstr>
      <vt:lpstr>Test Case Analysis (Contd…)</vt:lpstr>
      <vt:lpstr>   News Feeds</vt:lpstr>
      <vt:lpstr>  Upload the feed</vt:lpstr>
      <vt:lpstr>  Direct the feed to police</vt:lpstr>
      <vt:lpstr>Reporter Details (Accessible only by Admin)</vt:lpstr>
      <vt:lpstr>  Verify News(Moderator End)</vt:lpstr>
      <vt:lpstr>Conclusion and Future Enhancement</vt:lpstr>
      <vt:lpstr>Slide 14</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Bejgam</cp:lastModifiedBy>
  <cp:revision>212</cp:revision>
  <dcterms:created xsi:type="dcterms:W3CDTF">2016-03-23T12:06:18Z</dcterms:created>
  <dcterms:modified xsi:type="dcterms:W3CDTF">2017-05-29T12:21:02Z</dcterms:modified>
</cp:coreProperties>
</file>