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youtube.com/watch?v=LgLrJJ3CaiQ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35: Backtracking Algorithms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L35: Backtracking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Hamiltonian Cycles &amp;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m-Coloring of a Graph</a:t>
            </a:r>
          </a:p>
        </p:txBody>
      </p:sp>
      <p:sp>
        <p:nvSpPr>
          <p:cNvPr id="4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(2020-Even)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Algo: Hamiltonian Cycle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Algo: Hamiltonian Cycle…</a:t>
            </a:r>
          </a:p>
        </p:txBody>
      </p:sp>
      <p:sp>
        <p:nvSpPr>
          <p:cNvPr id="225" name="proc NextValue(k)…"/>
          <p:cNvSpPr txBox="1"/>
          <p:nvPr>
            <p:ph type="body" idx="1"/>
          </p:nvPr>
        </p:nvSpPr>
        <p:spPr>
          <a:xfrm>
            <a:off x="467200" y="870379"/>
            <a:ext cx="9225600" cy="618312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proc NextValue(k)</a:t>
            </a:r>
          </a:p>
          <a:p>
            <a:pPr marL="0" indent="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x[1],…,x[k-1]</a:t>
            </a:r>
            <a:r>
              <a:t> is a path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t> distinct vertices</a:t>
            </a:r>
          </a:p>
          <a:p>
            <a:pPr marL="0" indent="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x[k]=0</a:t>
            </a:r>
            <a:r>
              <a:t> implies no vertex is assigned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 Initially, all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x[i]=0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</a:t>
            </a:r>
            <a:r>
              <a:t> is a vertex not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x[1],…,x[k-1]</a:t>
            </a:r>
            <a:r>
              <a:t>, and connected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x[k-1]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00"/>
              </a:spcBef>
              <a:buSzTx/>
              <a:buNone/>
              <a:defRPr i="1" sz="2400" u="sng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x[k]=(x[k]+1)%(n+1)</a:t>
            </a:r>
            <a:r>
              <a:t> </a:t>
            </a:r>
            <a:r>
              <a:rPr sz="2600"/>
              <a:t>// next vertex from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z="2600"/>
              <a:t> to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..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…N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x[k]==0</a:t>
            </a:r>
            <a:r>
              <a:t>) </a:t>
            </a:r>
            <a:r>
              <a:rPr i="1" u="sng"/>
              <a:t>then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t> // all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vertices explored ..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…N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G[x[k-1][x[k]]==1</a:t>
            </a:r>
            <a:r>
              <a:t>) </a:t>
            </a:r>
            <a:r>
              <a:rPr sz="2400"/>
              <a:t>// edge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x[k-1]—x[k]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 …………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for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j=1</a:t>
            </a:r>
            <a:r>
              <a:t> </a:t>
            </a:r>
            <a:r>
              <a:rPr i="1" u="sng"/>
              <a:t>to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t> </a:t>
            </a:r>
            <a:r>
              <a:rPr i="1" u="sng"/>
              <a:t>do</a:t>
            </a:r>
            <a:r>
              <a:t>                                        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…………N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lvl="4" marL="0" indent="9144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x[j]==x[k]</a:t>
            </a:r>
            <a:r>
              <a:t>) // vertex already in the path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…………N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lvl="6" marL="0" indent="13716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break                         …………N</a:t>
            </a:r>
            <a:r>
              <a:rPr sz="2600"/>
              <a:t>6</a:t>
            </a:r>
          </a:p>
          <a:p>
            <a:pPr lvl="3" marL="0" indent="6858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j==k</a:t>
            </a:r>
            <a:r>
              <a:t>) /</a:t>
            </a:r>
            <a:r>
              <a:rPr sz="2400"/>
              <a:t>/if last vertex, check for edge with</a:t>
            </a:r>
            <a:r>
              <a:t>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x[1]</a:t>
            </a:r>
            <a:r>
              <a:t>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…………N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7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k&lt;n</a:t>
            </a:r>
            <a: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k==n</a:t>
            </a:r>
            <a: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G[x[n][x1]]==1</a:t>
            </a:r>
            <a:r>
              <a:t>))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………N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8</a:t>
            </a:r>
          </a:p>
          <a:p>
            <a:pPr lvl="7" marL="0" indent="16002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                    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 </a:t>
            </a:r>
            <a:r>
              <a:t>…………N</a:t>
            </a:r>
            <a:r>
              <a:rPr sz="2600"/>
              <a:t>9</a:t>
            </a: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while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  <p:sp>
        <p:nvSpPr>
          <p:cNvPr id="2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7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2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2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Algo: Hamiltonian Cycle (Main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Algo: Hamiltonian Cycle (Main)</a:t>
            </a:r>
          </a:p>
        </p:txBody>
      </p:sp>
      <p:sp>
        <p:nvSpPr>
          <p:cNvPr id="231" name="Algo Hamiltonian(k)…"/>
          <p:cNvSpPr txBox="1"/>
          <p:nvPr>
            <p:ph type="body" idx="1"/>
          </p:nvPr>
        </p:nvSpPr>
        <p:spPr>
          <a:xfrm>
            <a:off x="666288" y="938113"/>
            <a:ext cx="9225599" cy="618312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Algo Hamiltonian(k)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uses recursive formulation of backtracking to find all HCs of G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Graph is stored as adjacency matrix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G[1:n][1:n]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//All cycles start at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. Initially, all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x[i]=0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SzTx/>
              <a:buNone/>
              <a:defRPr i="1" sz="2800" u="sng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="1"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</a:rPr>
              <a:t>do</a:t>
            </a:r>
            <a:r>
              <a:rPr i="0" u="none"/>
              <a:t> // generate values for </a:t>
            </a:r>
            <a:r>
              <a:rPr i="0" u="none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31999" i="0" u="none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i="0" u="none"/>
              <a:t> node i.e. </a:t>
            </a:r>
            <a:r>
              <a:rPr i="0" u="none">
                <a:latin typeface="Courier New"/>
                <a:ea typeface="Courier New"/>
                <a:cs typeface="Courier New"/>
                <a:sym typeface="Courier New"/>
              </a:rPr>
              <a:t>x[k] …………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NextValue(k)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assign a legal value to</a:t>
            </a:r>
            <a:r>
              <a:t> x[k] …………</a:t>
            </a:r>
            <a:r>
              <a:rPr sz="2600"/>
              <a:t>A1</a:t>
            </a: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(x[k] == 0)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no legal value can be found</a:t>
            </a:r>
            <a:r>
              <a:t>  …………</a:t>
            </a:r>
            <a:r>
              <a:rPr sz="2600"/>
              <a:t>A2</a:t>
            </a:r>
          </a:p>
          <a:p>
            <a:pPr lvl="4" marL="0" indent="9144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</a:t>
            </a: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(k==n)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 if last node reached, print path</a:t>
            </a:r>
            <a:r>
              <a:t>    …………</a:t>
            </a:r>
            <a:r>
              <a:rPr sz="2600"/>
              <a:t>A3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i=1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do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                                             </a:t>
            </a:r>
            <a:r>
              <a:t>…………</a:t>
            </a:r>
            <a:r>
              <a:rPr sz="2600"/>
              <a:t>A4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6" marL="0" indent="13716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print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x[i]                      …………</a:t>
            </a:r>
            <a:r>
              <a:rPr sz="2600"/>
              <a:t>A5</a:t>
            </a: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else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discover next node in the path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Hamiltonian(k+1)                …………</a:t>
            </a:r>
            <a:r>
              <a:rPr sz="2600"/>
              <a:t>A6</a:t>
            </a: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="1" i="1" u="sng"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</a:rPr>
              <a:t>while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  <p:sp>
        <p:nvSpPr>
          <p:cNvPr id="2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3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Execution of HC Algo"/>
          <p:cNvSpPr txBox="1"/>
          <p:nvPr>
            <p:ph type="title"/>
          </p:nvPr>
        </p:nvSpPr>
        <p:spPr>
          <a:xfrm>
            <a:off x="-118534" y="-122894"/>
            <a:ext cx="5033897" cy="698609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pPr/>
            <a:r>
              <a:t>Execution of HC Algo </a:t>
            </a:r>
          </a:p>
        </p:txBody>
      </p:sp>
      <p:sp>
        <p:nvSpPr>
          <p:cNvPr id="237" name="Invocation: x[1]=1,…"/>
          <p:cNvSpPr txBox="1"/>
          <p:nvPr>
            <p:ph type="body" sz="half" idx="1"/>
          </p:nvPr>
        </p:nvSpPr>
        <p:spPr>
          <a:xfrm>
            <a:off x="209088" y="3370968"/>
            <a:ext cx="7700680" cy="350622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Invocation: x[1]=1, </a:t>
            </a:r>
          </a:p>
          <a:p>
            <a:pPr marL="0" indent="0">
              <a:spcBef>
                <a:spcPts val="1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Hamiltonian(2) i.e. k=2</a:t>
            </a:r>
          </a:p>
          <a:p>
            <a:pPr marL="0" indent="0">
              <a:spcBef>
                <a:spcPts val="1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A1: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invoke</a:t>
            </a:r>
            <a:r>
              <a:t> NextValue(2)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N1:k=2→x[2]=(0+1)%9=1=1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Thus</a:t>
            </a:r>
            <a:r>
              <a:t> x[2]=1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N2: x[k]==0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(False)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N3: G[x[1]][x[2]]→G[1][1]==1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False, no self edge)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N1: x[2]=(1+1)%9=1=2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Thus</a:t>
            </a:r>
            <a:r>
              <a:t> x[2]=2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do while loop</a:t>
            </a:r>
            <a:r>
              <a:t>)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N2: x[2]==0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(False)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N3: G[x[1]][x[2]]→G[1][2]==1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True, edge </a:t>
            </a:r>
            <a:r>
              <a:t>1-2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N4: j=1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iterates over </a:t>
            </a:r>
            <a:r>
              <a:t>1)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N5: x[1]==x[2]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False)</a:t>
            </a:r>
          </a:p>
        </p:txBody>
      </p:sp>
      <p:sp>
        <p:nvSpPr>
          <p:cNvPr id="2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9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4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60" name="Group"/>
          <p:cNvGrpSpPr/>
          <p:nvPr/>
        </p:nvGrpSpPr>
        <p:grpSpPr>
          <a:xfrm>
            <a:off x="255178" y="770284"/>
            <a:ext cx="4286474" cy="1892781"/>
            <a:chOff x="0" y="0"/>
            <a:chExt cx="4286472" cy="1892779"/>
          </a:xfrm>
        </p:grpSpPr>
        <p:sp>
          <p:nvSpPr>
            <p:cNvPr id="241" name="1"/>
            <p:cNvSpPr/>
            <p:nvPr/>
          </p:nvSpPr>
          <p:spPr>
            <a:xfrm>
              <a:off x="0" y="332780"/>
              <a:ext cx="410028" cy="43472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42" name="2"/>
            <p:cNvSpPr/>
            <p:nvPr/>
          </p:nvSpPr>
          <p:spPr>
            <a:xfrm>
              <a:off x="1085306" y="332780"/>
              <a:ext cx="410029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43" name="3"/>
            <p:cNvSpPr/>
            <p:nvPr/>
          </p:nvSpPr>
          <p:spPr>
            <a:xfrm>
              <a:off x="2705932" y="332780"/>
              <a:ext cx="410029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44" name="4"/>
            <p:cNvSpPr/>
            <p:nvPr/>
          </p:nvSpPr>
          <p:spPr>
            <a:xfrm>
              <a:off x="3844430" y="332780"/>
              <a:ext cx="410028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45" name="8"/>
            <p:cNvSpPr/>
            <p:nvPr/>
          </p:nvSpPr>
          <p:spPr>
            <a:xfrm>
              <a:off x="4938" y="1460224"/>
              <a:ext cx="400151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46" name="7"/>
            <p:cNvSpPr/>
            <p:nvPr/>
          </p:nvSpPr>
          <p:spPr>
            <a:xfrm>
              <a:off x="1110132" y="1460224"/>
              <a:ext cx="410029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47" name="6"/>
            <p:cNvSpPr/>
            <p:nvPr/>
          </p:nvSpPr>
          <p:spPr>
            <a:xfrm>
              <a:off x="2832665" y="1460224"/>
              <a:ext cx="410029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48" name="5"/>
            <p:cNvSpPr/>
            <p:nvPr/>
          </p:nvSpPr>
          <p:spPr>
            <a:xfrm>
              <a:off x="3876445" y="1460224"/>
              <a:ext cx="410028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49" name="Line"/>
            <p:cNvSpPr/>
            <p:nvPr/>
          </p:nvSpPr>
          <p:spPr>
            <a:xfrm>
              <a:off x="416469" y="1678235"/>
              <a:ext cx="70452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0" name="Line"/>
            <p:cNvSpPr/>
            <p:nvPr/>
          </p:nvSpPr>
          <p:spPr>
            <a:xfrm>
              <a:off x="3116221" y="549058"/>
              <a:ext cx="70452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1" name="Line"/>
            <p:cNvSpPr/>
            <p:nvPr/>
          </p:nvSpPr>
          <p:spPr>
            <a:xfrm>
              <a:off x="380524" y="553574"/>
              <a:ext cx="70452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2" name="Line"/>
            <p:cNvSpPr/>
            <p:nvPr/>
          </p:nvSpPr>
          <p:spPr>
            <a:xfrm>
              <a:off x="3188364" y="1676502"/>
              <a:ext cx="70452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3" name="Line"/>
            <p:cNvSpPr/>
            <p:nvPr/>
          </p:nvSpPr>
          <p:spPr>
            <a:xfrm>
              <a:off x="293540" y="767413"/>
              <a:ext cx="878490" cy="76345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4" name="Line"/>
            <p:cNvSpPr/>
            <p:nvPr/>
          </p:nvSpPr>
          <p:spPr>
            <a:xfrm>
              <a:off x="1460445" y="549058"/>
              <a:ext cx="128037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5" name="Line"/>
            <p:cNvSpPr/>
            <p:nvPr/>
          </p:nvSpPr>
          <p:spPr>
            <a:xfrm>
              <a:off x="1472488" y="1676502"/>
              <a:ext cx="136437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6" name="Line"/>
            <p:cNvSpPr/>
            <p:nvPr/>
          </p:nvSpPr>
          <p:spPr>
            <a:xfrm>
              <a:off x="2986725" y="763575"/>
              <a:ext cx="1" cy="6984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7" name="Line"/>
            <p:cNvSpPr/>
            <p:nvPr/>
          </p:nvSpPr>
          <p:spPr>
            <a:xfrm>
              <a:off x="4012868" y="779037"/>
              <a:ext cx="1" cy="69841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8" name="Connection Line"/>
            <p:cNvSpPr/>
            <p:nvPr/>
          </p:nvSpPr>
          <p:spPr>
            <a:xfrm>
              <a:off x="292922" y="-1"/>
              <a:ext cx="2438549" cy="419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32" fill="norm" stroke="1" extrusionOk="0">
                  <a:moveTo>
                    <a:pt x="0" y="13459"/>
                  </a:moveTo>
                  <a:cubicBezTo>
                    <a:pt x="7365" y="-5368"/>
                    <a:pt x="14565" y="-4444"/>
                    <a:pt x="21600" y="16232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59" name="Line"/>
            <p:cNvSpPr/>
            <p:nvPr/>
          </p:nvSpPr>
          <p:spPr>
            <a:xfrm flipV="1">
              <a:off x="339979" y="662724"/>
              <a:ext cx="771234" cy="8374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61" name="do…"/>
          <p:cNvSpPr txBox="1"/>
          <p:nvPr/>
        </p:nvSpPr>
        <p:spPr>
          <a:xfrm>
            <a:off x="4113534" y="530836"/>
            <a:ext cx="6113581" cy="312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228600">
              <a:lnSpc>
                <a:spcPct val="90000"/>
              </a:lnSpc>
              <a:spcBef>
                <a:spcPts val="100"/>
              </a:spcBef>
              <a:defRPr b="1"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do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x[k]=(x[k]+1)%(n+1)</a:t>
            </a:r>
            <a:r>
              <a:t> // ..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…N1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x[k]==0</a:t>
            </a:r>
            <a:r>
              <a:t>) </a:t>
            </a:r>
            <a:r>
              <a:rPr i="1" u="sng"/>
              <a:t>then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t> // ..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…N2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G[x[k-1]][x[k]]==1</a:t>
            </a:r>
            <a:r>
              <a:t>) //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……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N3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for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j=1</a:t>
            </a:r>
            <a:r>
              <a:t> </a:t>
            </a:r>
            <a:r>
              <a:rPr i="1" u="sng"/>
              <a:t>to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t> </a:t>
            </a:r>
            <a:r>
              <a:rPr i="1" u="sng"/>
              <a:t>do</a:t>
            </a:r>
            <a:r>
              <a:t>        //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…………N4</a:t>
            </a:r>
          </a:p>
          <a:p>
            <a:pPr lvl="4" marL="0" indent="9144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x[j]==x[k]</a:t>
            </a:r>
            <a:r>
              <a:t>) //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…………N5</a:t>
            </a:r>
          </a:p>
          <a:p>
            <a:pPr lvl="6" marL="0" indent="1371600">
              <a:lnSpc>
                <a:spcPct val="90000"/>
              </a:lnSpc>
              <a:spcBef>
                <a:spcPts val="100"/>
              </a:spcBef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break        …………N6</a:t>
            </a:r>
          </a:p>
          <a:p>
            <a:pPr lvl="3" marL="0" indent="6858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j==k</a:t>
            </a:r>
            <a:r>
              <a:t>) //check for edge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x[1]……N7</a:t>
            </a:r>
          </a:p>
          <a:p>
            <a:pPr lvl="5" marL="0" indent="11430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k&lt;n</a:t>
            </a:r>
            <a: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k==n</a:t>
            </a:r>
            <a: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G[x[n][x1]]==1</a:t>
            </a:r>
            <a:r>
              <a:t>))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…N8</a:t>
            </a:r>
          </a:p>
          <a:p>
            <a:pPr lvl="7" marL="0" indent="1600200">
              <a:lnSpc>
                <a:spcPct val="90000"/>
              </a:lnSpc>
              <a:spcBef>
                <a:spcPts val="100"/>
              </a:spcBef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</a:t>
            </a: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b="1"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while</a:t>
            </a:r>
          </a:p>
        </p:txBody>
      </p:sp>
      <p:sp>
        <p:nvSpPr>
          <p:cNvPr id="262" name="Algo NextValue(k)"/>
          <p:cNvSpPr txBox="1"/>
          <p:nvPr/>
        </p:nvSpPr>
        <p:spPr>
          <a:xfrm>
            <a:off x="5644180" y="204028"/>
            <a:ext cx="2249228" cy="438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Algo NextValue(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)</a:t>
            </a:r>
          </a:p>
        </p:txBody>
      </p:sp>
      <p:sp>
        <p:nvSpPr>
          <p:cNvPr id="263" name="N7: j==k //2=2 (True)…"/>
          <p:cNvSpPr txBox="1"/>
          <p:nvPr/>
        </p:nvSpPr>
        <p:spPr>
          <a:xfrm>
            <a:off x="6422727" y="3274687"/>
            <a:ext cx="3352727" cy="1070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228600">
              <a:lnSpc>
                <a:spcPct val="90000"/>
              </a:lnSpc>
              <a:spcBef>
                <a:spcPts val="100"/>
              </a:spcBef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N7: j==k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</a:t>
            </a:r>
            <a:r>
              <a:t>2=2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True</a:t>
            </a:r>
            <a:r>
              <a:t>)</a:t>
            </a: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N8: k&lt;n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</a:t>
            </a:r>
            <a:r>
              <a:t>2&lt;8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True)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return (i.e. </a:t>
            </a:r>
            <a:r>
              <a:t>x[2]=2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</a:p>
        </p:txBody>
      </p:sp>
      <p:graphicFrame>
        <p:nvGraphicFramePr>
          <p:cNvPr id="264" name="Table"/>
          <p:cNvGraphicFramePr/>
          <p:nvPr/>
        </p:nvGraphicFramePr>
        <p:xfrm>
          <a:off x="609095" y="2738646"/>
          <a:ext cx="1004665" cy="67904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488044"/>
                <a:gridCol w="488044"/>
              </a:tblGrid>
              <a:tr h="33324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X[1]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X[2]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1722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65" name="1"/>
          <p:cNvSpPr/>
          <p:nvPr/>
        </p:nvSpPr>
        <p:spPr>
          <a:xfrm>
            <a:off x="1118663" y="3041796"/>
            <a:ext cx="425904" cy="351297"/>
          </a:xfrm>
          <a:prstGeom prst="rect">
            <a:avLst/>
          </a:prstGeom>
          <a:solidFill>
            <a:srgbClr val="00FD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6" name="2"/>
          <p:cNvSpPr/>
          <p:nvPr/>
        </p:nvSpPr>
        <p:spPr>
          <a:xfrm>
            <a:off x="1118663" y="3041796"/>
            <a:ext cx="425904" cy="351297"/>
          </a:xfrm>
          <a:prstGeom prst="rect">
            <a:avLst/>
          </a:prstGeom>
          <a:solidFill>
            <a:srgbClr val="00FD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67" name="Line"/>
          <p:cNvSpPr/>
          <p:nvPr/>
        </p:nvSpPr>
        <p:spPr>
          <a:xfrm>
            <a:off x="8017933" y="423333"/>
            <a:ext cx="705605" cy="1"/>
          </a:xfrm>
          <a:prstGeom prst="line">
            <a:avLst/>
          </a:prstGeom>
          <a:ln w="63500">
            <a:solidFill>
              <a:schemeClr val="accent2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25302 0.074852" origin="layout" pathEditMode="relative">
                                      <p:cBhvr>
                                        <p:cTn id="26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25302 0.074852 L 0.027219 0.113064" origin="layout" pathEditMode="relative">
                                      <p:cBhvr>
                                        <p:cTn id="37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27219 0.113064 L 0.031219 0.151181" origin="layout" pathEditMode="relative">
                                      <p:cBhvr>
                                        <p:cTn id="44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path" nodeType="with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31219 0.151181 L 0.069561 0.075104" origin="layout" pathEditMode="relative">
                                      <p:cBhvr>
                                        <p:cTn id="51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path" nodeType="with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69561 0.075104 L 0.071497 0.115833" origin="layout" pathEditMode="relative">
                                      <p:cBhvr>
                                        <p:cTn id="62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path" nodeType="with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71497 0.115833 L 0.067255 0.149800" origin="layout" pathEditMode="relative">
                                      <p:cBhvr>
                                        <p:cTn id="69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path" nodeType="with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67255 0.149800 L 0.033365 0.189922" origin="layout" pathEditMode="relative">
                                      <p:cBhvr>
                                        <p:cTn id="76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path" nodeType="with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33365 0.189922 L 0.037788 0.227726" origin="layout" pathEditMode="relative">
                                      <p:cBhvr>
                                        <p:cTn id="83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2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Class="entr" nodeType="with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path" nodeType="withEffect" presetSubtype="0" presetID="-1" grpId="1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37788 0.227726 L 0.114262 0.291528" origin="layout" pathEditMode="relative">
                                      <p:cBhvr>
                                        <p:cTn id="92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Class="emph" nodeType="withEffect" presetSubtype="0" presetID="6" grpId="1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5" dur="1000" fill="hold"/>
                                        <p:tgtEl>
                                          <p:spTgt spid="267"/>
                                        </p:tgtEl>
                                      </p:cBhvr>
                                      <p:by x="75626" y="7562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path" nodeType="withEffect" presetSubtype="0" presetID="-1" grpId="1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14262 0.291528 L 0.118737 0.353568" origin="layout" pathEditMode="relative">
                                      <p:cBhvr>
                                        <p:cTn id="102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path" nodeType="clickEffect" presetSubtype="0" presetID="-1" grpId="1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18737 0.353568 L 0.139371 0.486189" origin="layout" pathEditMode="relative">
                                      <p:cBhvr>
                                        <p:cTn id="106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7" grpId="15"/>
      <p:bldP build="p" bldLvl="5" animBg="1" rev="0" advAuto="0" spid="263" grpId="13"/>
      <p:bldP build="whole" bldLvl="1" animBg="1" rev="0" advAuto="0" spid="265" grpId="4"/>
      <p:bldP build="p" bldLvl="5" animBg="1" rev="0" advAuto="0" spid="237" grpId="1"/>
      <p:bldP build="whole" bldLvl="1" animBg="1" rev="0" advAuto="0" spid="267" grpId="2"/>
      <p:bldP build="whole" bldLvl="1" animBg="1" rev="0" advAuto="0" spid="266" grpId="8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Execution of HC Algo"/>
          <p:cNvSpPr txBox="1"/>
          <p:nvPr>
            <p:ph type="title"/>
          </p:nvPr>
        </p:nvSpPr>
        <p:spPr>
          <a:xfrm>
            <a:off x="-33867" y="29506"/>
            <a:ext cx="4690071" cy="689018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Execution of HC Algo </a:t>
            </a:r>
          </a:p>
        </p:txBody>
      </p:sp>
      <p:sp>
        <p:nvSpPr>
          <p:cNvPr id="271" name="A2: x[k]==0 (False since k=2, x[2]=2)…"/>
          <p:cNvSpPr txBox="1"/>
          <p:nvPr>
            <p:ph type="body" sz="half" idx="1"/>
          </p:nvPr>
        </p:nvSpPr>
        <p:spPr>
          <a:xfrm>
            <a:off x="242954" y="3362104"/>
            <a:ext cx="6316579" cy="393061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/>
              <a:t>A2: x[k]==0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(False since </a:t>
            </a:r>
            <a:r>
              <a:t>k=2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</a:t>
            </a:r>
            <a:r>
              <a:t>x[2]=2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/>
              <a:t>A3: </a:t>
            </a:r>
            <a:r>
              <a:t>k==n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 since</a:t>
            </a:r>
            <a:r>
              <a:t> k=2, n=8)</a:t>
            </a:r>
          </a:p>
          <a:p>
            <a:pPr marL="0" indent="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/>
              <a:t>A6: </a:t>
            </a:r>
            <a:r>
              <a:rPr sz="2100"/>
              <a:t>Hamiltonian(3) (since k=2)</a:t>
            </a:r>
          </a:p>
          <a:p>
            <a:pPr marL="0" indent="0">
              <a:spcBef>
                <a:spcPts val="100"/>
              </a:spcBef>
              <a:buSzTx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A1: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invoke</a:t>
            </a:r>
            <a:r>
              <a:t> NextValue(3)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N1:k=3→x[3]=(0+1)%9=1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/>
              <a:t>N2: x[k]==0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(False)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/>
              <a:t>N3: G[x[2]][x[3]]→G[2][1]==1</a:t>
            </a:r>
            <a:r>
              <a:rPr sz="2000">
                <a:latin typeface="Gill Sans MT"/>
                <a:ea typeface="Gill Sans MT"/>
                <a:cs typeface="Gill Sans MT"/>
                <a:sym typeface="Gill Sans MT"/>
              </a:rPr>
              <a:t> (True)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/>
              <a:t>N4: </a:t>
            </a:r>
            <a:r>
              <a:t>j=1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iterates over </a:t>
            </a:r>
            <a:r>
              <a:t>1, 2)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/>
              <a:t>N5: x[1]==x[3]</a:t>
            </a:r>
            <a:r>
              <a:rPr sz="2000"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sz="2000"/>
              <a:t>(</a:t>
            </a:r>
            <a:r>
              <a:rPr sz="2000">
                <a:latin typeface="Gill Sans MT"/>
                <a:ea typeface="Gill Sans MT"/>
                <a:cs typeface="Gill Sans MT"/>
                <a:sym typeface="Gill Sans MT"/>
              </a:rPr>
              <a:t>True, </a:t>
            </a:r>
            <a:r>
              <a:rPr sz="2000"/>
              <a:t>1=1</a:t>
            </a:r>
            <a:r>
              <a:rPr sz="2000">
                <a:latin typeface="Gill Sans MT"/>
                <a:ea typeface="Gill Sans MT"/>
                <a:cs typeface="Gill Sans MT"/>
                <a:sym typeface="Gill Sans MT"/>
              </a:rPr>
              <a:t>, node </a:t>
            </a:r>
            <a:r>
              <a:rPr sz="2000"/>
              <a:t>1</a:t>
            </a:r>
            <a:r>
              <a:rPr sz="2000">
                <a:latin typeface="Gill Sans MT"/>
                <a:ea typeface="Gill Sans MT"/>
                <a:cs typeface="Gill Sans MT"/>
                <a:sym typeface="Gill Sans MT"/>
              </a:rPr>
              <a:t> already in path)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/>
              <a:t>N6: </a:t>
            </a:r>
            <a:r>
              <a:t>break </a:t>
            </a:r>
            <a:r>
              <a:rPr sz="2000"/>
              <a:t>(</a:t>
            </a:r>
            <a:r>
              <a:rPr sz="2000">
                <a:latin typeface="Gill Sans MT"/>
                <a:ea typeface="Gill Sans MT"/>
                <a:cs typeface="Gill Sans MT"/>
                <a:sym typeface="Gill Sans MT"/>
              </a:rPr>
              <a:t>continue from do-while loop)</a:t>
            </a:r>
          </a:p>
        </p:txBody>
      </p:sp>
      <p:sp>
        <p:nvSpPr>
          <p:cNvPr id="2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7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94" name="Group"/>
          <p:cNvGrpSpPr/>
          <p:nvPr/>
        </p:nvGrpSpPr>
        <p:grpSpPr>
          <a:xfrm>
            <a:off x="471829" y="770284"/>
            <a:ext cx="4286473" cy="1892781"/>
            <a:chOff x="0" y="0"/>
            <a:chExt cx="4286472" cy="1892779"/>
          </a:xfrm>
        </p:grpSpPr>
        <p:sp>
          <p:nvSpPr>
            <p:cNvPr id="275" name="1"/>
            <p:cNvSpPr/>
            <p:nvPr/>
          </p:nvSpPr>
          <p:spPr>
            <a:xfrm>
              <a:off x="0" y="332780"/>
              <a:ext cx="410028" cy="43472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76" name="2"/>
            <p:cNvSpPr/>
            <p:nvPr/>
          </p:nvSpPr>
          <p:spPr>
            <a:xfrm>
              <a:off x="1085306" y="332780"/>
              <a:ext cx="410029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77" name="3"/>
            <p:cNvSpPr/>
            <p:nvPr/>
          </p:nvSpPr>
          <p:spPr>
            <a:xfrm>
              <a:off x="2705932" y="332780"/>
              <a:ext cx="410029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8" name="4"/>
            <p:cNvSpPr/>
            <p:nvPr/>
          </p:nvSpPr>
          <p:spPr>
            <a:xfrm>
              <a:off x="3844430" y="332780"/>
              <a:ext cx="410028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79" name="8"/>
            <p:cNvSpPr/>
            <p:nvPr/>
          </p:nvSpPr>
          <p:spPr>
            <a:xfrm>
              <a:off x="4938" y="1460224"/>
              <a:ext cx="400151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80" name="7"/>
            <p:cNvSpPr/>
            <p:nvPr/>
          </p:nvSpPr>
          <p:spPr>
            <a:xfrm>
              <a:off x="1110132" y="1460224"/>
              <a:ext cx="410029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81" name="6"/>
            <p:cNvSpPr/>
            <p:nvPr/>
          </p:nvSpPr>
          <p:spPr>
            <a:xfrm>
              <a:off x="2832665" y="1460224"/>
              <a:ext cx="410029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82" name="5"/>
            <p:cNvSpPr/>
            <p:nvPr/>
          </p:nvSpPr>
          <p:spPr>
            <a:xfrm>
              <a:off x="3876445" y="1460224"/>
              <a:ext cx="410028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83" name="Line"/>
            <p:cNvSpPr/>
            <p:nvPr/>
          </p:nvSpPr>
          <p:spPr>
            <a:xfrm>
              <a:off x="416469" y="1678235"/>
              <a:ext cx="70452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4" name="Line"/>
            <p:cNvSpPr/>
            <p:nvPr/>
          </p:nvSpPr>
          <p:spPr>
            <a:xfrm>
              <a:off x="3116221" y="549058"/>
              <a:ext cx="70452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5" name="Line"/>
            <p:cNvSpPr/>
            <p:nvPr/>
          </p:nvSpPr>
          <p:spPr>
            <a:xfrm>
              <a:off x="380524" y="553574"/>
              <a:ext cx="70452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6" name="Line"/>
            <p:cNvSpPr/>
            <p:nvPr/>
          </p:nvSpPr>
          <p:spPr>
            <a:xfrm>
              <a:off x="3188364" y="1676502"/>
              <a:ext cx="70452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7" name="Line"/>
            <p:cNvSpPr/>
            <p:nvPr/>
          </p:nvSpPr>
          <p:spPr>
            <a:xfrm>
              <a:off x="293540" y="767413"/>
              <a:ext cx="878490" cy="76345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8" name="Line"/>
            <p:cNvSpPr/>
            <p:nvPr/>
          </p:nvSpPr>
          <p:spPr>
            <a:xfrm>
              <a:off x="1460445" y="549058"/>
              <a:ext cx="128037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9" name="Line"/>
            <p:cNvSpPr/>
            <p:nvPr/>
          </p:nvSpPr>
          <p:spPr>
            <a:xfrm>
              <a:off x="1472488" y="1676502"/>
              <a:ext cx="136437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90" name="Line"/>
            <p:cNvSpPr/>
            <p:nvPr/>
          </p:nvSpPr>
          <p:spPr>
            <a:xfrm>
              <a:off x="2986725" y="763575"/>
              <a:ext cx="1" cy="6984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91" name="Line"/>
            <p:cNvSpPr/>
            <p:nvPr/>
          </p:nvSpPr>
          <p:spPr>
            <a:xfrm>
              <a:off x="4012868" y="779037"/>
              <a:ext cx="1" cy="6984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03" name="Connection Line"/>
            <p:cNvSpPr/>
            <p:nvPr/>
          </p:nvSpPr>
          <p:spPr>
            <a:xfrm>
              <a:off x="292922" y="-1"/>
              <a:ext cx="2438549" cy="419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32" fill="norm" stroke="1" extrusionOk="0">
                  <a:moveTo>
                    <a:pt x="0" y="13459"/>
                  </a:moveTo>
                  <a:cubicBezTo>
                    <a:pt x="7365" y="-5368"/>
                    <a:pt x="14565" y="-4444"/>
                    <a:pt x="21600" y="16232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93" name="Line"/>
            <p:cNvSpPr/>
            <p:nvPr/>
          </p:nvSpPr>
          <p:spPr>
            <a:xfrm flipV="1">
              <a:off x="339979" y="662724"/>
              <a:ext cx="771234" cy="8374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95" name="Algo Hamiltonian(k)…"/>
          <p:cNvSpPr txBox="1"/>
          <p:nvPr/>
        </p:nvSpPr>
        <p:spPr>
          <a:xfrm>
            <a:off x="4810526" y="115521"/>
            <a:ext cx="4991745" cy="2931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8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Algo Hamiltonian(k)</a:t>
            </a:r>
          </a:p>
          <a:p>
            <a:pPr marL="0">
              <a:lnSpc>
                <a:spcPct val="80000"/>
              </a:lnSpc>
              <a:defRPr i="1" sz="2000" u="sng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="1"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</a:rPr>
              <a:t>do</a:t>
            </a:r>
            <a:r>
              <a:rPr i="0" u="none"/>
              <a:t> // for </a:t>
            </a:r>
            <a:r>
              <a:rPr i="0" u="none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31999" i="0" u="none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i="0" u="none"/>
              <a:t> node i.e. </a:t>
            </a:r>
            <a:r>
              <a:rPr i="0" u="none">
                <a:latin typeface="Courier New"/>
                <a:ea typeface="Courier New"/>
                <a:cs typeface="Courier New"/>
                <a:sym typeface="Courier New"/>
              </a:rPr>
              <a:t>x[k] …………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lnSpc>
                <a:spcPct val="8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NextValue(k)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next</a:t>
            </a:r>
            <a:r>
              <a:t> x[k] …………A1</a:t>
            </a:r>
          </a:p>
          <a:p>
            <a:pPr lvl="2" marL="0" indent="457200">
              <a:lnSpc>
                <a:spcPct val="8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(x[k] == 0)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no legal value</a:t>
            </a:r>
            <a:r>
              <a:t>…………A2</a:t>
            </a:r>
          </a:p>
          <a:p>
            <a:pPr lvl="4" marL="0" indent="914400">
              <a:lnSpc>
                <a:spcPct val="8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</a:t>
            </a:r>
          </a:p>
          <a:p>
            <a:pPr lvl="2" marL="0" indent="457200">
              <a:lnSpc>
                <a:spcPct val="8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(k==n)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 last node, print path</a:t>
            </a:r>
            <a:r>
              <a:t>…………A3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lnSpc>
                <a:spcPct val="8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i=1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do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                   </a:t>
            </a:r>
            <a:r>
              <a:t>…………A4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6" marL="0" indent="1371600">
              <a:lnSpc>
                <a:spcPct val="8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print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x[i]        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…………A5</a:t>
            </a:r>
          </a:p>
          <a:p>
            <a:pPr lvl="2" marL="0" indent="457200">
              <a:lnSpc>
                <a:spcPct val="8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else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discover next node in the path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lnSpc>
                <a:spcPct val="8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Hamiltonian(k+1)    …………A6</a:t>
            </a:r>
          </a:p>
          <a:p>
            <a:pPr marL="0">
              <a:lnSpc>
                <a:spcPct val="80000"/>
              </a:lnSpc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="1" i="1" u="sng"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</a:rPr>
              <a:t>while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  <p:sp>
        <p:nvSpPr>
          <p:cNvPr id="296" name="do…"/>
          <p:cNvSpPr txBox="1"/>
          <p:nvPr/>
        </p:nvSpPr>
        <p:spPr>
          <a:xfrm>
            <a:off x="5925400" y="3087770"/>
            <a:ext cx="6113582" cy="312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b="1"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do</a:t>
            </a: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x[k]=(x[k]+1)%(n+1)</a:t>
            </a:r>
            <a:r>
              <a:t> // ..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…N1</a:t>
            </a: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x[k]==0</a:t>
            </a:r>
            <a:r>
              <a:t>) </a:t>
            </a:r>
            <a:r>
              <a:rPr i="1" u="sng"/>
              <a:t>then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t> // ..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…N2</a:t>
            </a: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G[x[k-1]][x[k]]==1</a:t>
            </a:r>
            <a:r>
              <a:t>) //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……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N3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for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j=1</a:t>
            </a:r>
            <a:r>
              <a:t> </a:t>
            </a:r>
            <a:r>
              <a:rPr i="1" u="sng"/>
              <a:t>to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t> </a:t>
            </a:r>
            <a:r>
              <a:rPr i="1" u="sng"/>
              <a:t>do</a:t>
            </a:r>
            <a:r>
              <a:t>        //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…………N4</a:t>
            </a:r>
          </a:p>
          <a:p>
            <a:pPr lvl="3" marL="0" indent="6858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x[j]==x[k]</a:t>
            </a:r>
            <a:r>
              <a:t>) //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…………N5</a:t>
            </a:r>
          </a:p>
          <a:p>
            <a:pPr lvl="5" marL="0" indent="1143000">
              <a:lnSpc>
                <a:spcPct val="90000"/>
              </a:lnSpc>
              <a:spcBef>
                <a:spcPts val="100"/>
              </a:spcBef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break        …………N6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j==k</a:t>
            </a:r>
            <a:r>
              <a:t>) //check for edge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x[1]……N7</a:t>
            </a:r>
          </a:p>
          <a:p>
            <a:pPr lvl="4" marL="0" indent="9144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k&lt;n</a:t>
            </a:r>
            <a: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k==n</a:t>
            </a:r>
            <a: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G[x[n][x1]]==1</a:t>
            </a:r>
            <a:r>
              <a:t>))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…N8</a:t>
            </a:r>
          </a:p>
          <a:p>
            <a:pPr lvl="6" marL="0" indent="1371600">
              <a:lnSpc>
                <a:spcPct val="90000"/>
              </a:lnSpc>
              <a:spcBef>
                <a:spcPts val="100"/>
              </a:spcBef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</a:t>
            </a:r>
          </a:p>
          <a:p>
            <a:pPr marL="0">
              <a:lnSpc>
                <a:spcPct val="90000"/>
              </a:lnSpc>
              <a:spcBef>
                <a:spcPts val="100"/>
              </a:spcBef>
              <a:defRPr b="1"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while</a:t>
            </a:r>
          </a:p>
        </p:txBody>
      </p:sp>
      <p:graphicFrame>
        <p:nvGraphicFramePr>
          <p:cNvPr id="297" name="Table"/>
          <p:cNvGraphicFramePr/>
          <p:nvPr/>
        </p:nvGraphicFramePr>
        <p:xfrm>
          <a:off x="609095" y="2738646"/>
          <a:ext cx="1468456" cy="67904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479959"/>
                <a:gridCol w="479959"/>
                <a:gridCol w="479959"/>
              </a:tblGrid>
              <a:tr h="33324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X[1]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X[2]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X[3]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1722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98" name="2"/>
          <p:cNvSpPr/>
          <p:nvPr/>
        </p:nvSpPr>
        <p:spPr>
          <a:xfrm>
            <a:off x="1116083" y="3058729"/>
            <a:ext cx="425904" cy="351297"/>
          </a:xfrm>
          <a:prstGeom prst="rect">
            <a:avLst/>
          </a:prstGeom>
          <a:solidFill>
            <a:srgbClr val="00FD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99" name="Algo NextValue"/>
          <p:cNvSpPr txBox="1"/>
          <p:nvPr/>
        </p:nvSpPr>
        <p:spPr>
          <a:xfrm>
            <a:off x="7168180" y="3024827"/>
            <a:ext cx="190093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>
              <a:lnSpc>
                <a:spcPct val="90000"/>
              </a:lnSpc>
              <a:spcBef>
                <a:spcPts val="100"/>
              </a:spcBef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Algo NextValue</a:t>
            </a:r>
          </a:p>
        </p:txBody>
      </p:sp>
      <p:sp>
        <p:nvSpPr>
          <p:cNvPr id="300" name="1"/>
          <p:cNvSpPr/>
          <p:nvPr/>
        </p:nvSpPr>
        <p:spPr>
          <a:xfrm>
            <a:off x="1600230" y="3058729"/>
            <a:ext cx="425903" cy="351297"/>
          </a:xfrm>
          <a:prstGeom prst="rect">
            <a:avLst/>
          </a:prstGeom>
          <a:solidFill>
            <a:srgbClr val="00FD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01" name="Line"/>
          <p:cNvSpPr/>
          <p:nvPr/>
        </p:nvSpPr>
        <p:spPr>
          <a:xfrm>
            <a:off x="5511799" y="3572933"/>
            <a:ext cx="705605" cy="1"/>
          </a:xfrm>
          <a:prstGeom prst="line">
            <a:avLst/>
          </a:prstGeom>
          <a:ln w="63500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2" name="Line"/>
          <p:cNvSpPr/>
          <p:nvPr/>
        </p:nvSpPr>
        <p:spPr>
          <a:xfrm>
            <a:off x="4478866" y="1082094"/>
            <a:ext cx="705605" cy="1"/>
          </a:xfrm>
          <a:prstGeom prst="line">
            <a:avLst/>
          </a:prstGeom>
          <a:ln w="63500">
            <a:solidFill>
              <a:schemeClr val="accent4">
                <a:hueOff val="384618"/>
                <a:satOff val="3869"/>
                <a:lumOff val="5802"/>
              </a:schemeClr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17242 0.065191" origin="layout" pathEditMode="relative">
                                      <p:cBhvr>
                                        <p:cTn id="18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path" nodeType="with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17242 0.065191 L 0.044211 0.197005" origin="layout" pathEditMode="relative">
                                      <p:cBhvr>
                                        <p:cTn id="25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44211 0.197005 L 0.004611 -0.032240" origin="layout" pathEditMode="relative">
                                      <p:cBhvr>
                                        <p:cTn id="36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path" nodeType="with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12055 0.036866" origin="layout" pathEditMode="relative">
                                      <p:cBhvr>
                                        <p:cTn id="54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path" nodeType="with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12055 0.036866 L -0.013999 0.072266" origin="layout" pathEditMode="relative">
                                      <p:cBhvr>
                                        <p:cTn id="61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path" nodeType="with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13999 0.072266 L -0.013397 0.112951" origin="layout" pathEditMode="relative">
                                      <p:cBhvr>
                                        <p:cTn id="68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path" nodeType="with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13397 0.112951 L 0.011990 0.150486" origin="layout" pathEditMode="relative">
                                      <p:cBhvr>
                                        <p:cTn id="75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2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path" nodeType="with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11990 0.150486 L 0.074805 0.181623" origin="layout" pathEditMode="relative">
                                      <p:cBhvr>
                                        <p:cTn id="82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1" grpId="1"/>
      <p:bldP build="whole" bldLvl="1" animBg="1" rev="0" advAuto="0" spid="301" grpId="6"/>
      <p:bldP build="whole" bldLvl="1" animBg="1" rev="0" advAuto="0" spid="300" grpId="7"/>
      <p:bldP build="whole" bldLvl="1" animBg="1" rev="0" advAuto="0" spid="302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N6: break (Continue from do-while loop)…"/>
          <p:cNvSpPr txBox="1"/>
          <p:nvPr>
            <p:ph type="body" sz="half" idx="1"/>
          </p:nvPr>
        </p:nvSpPr>
        <p:spPr>
          <a:xfrm>
            <a:off x="179661" y="3081588"/>
            <a:ext cx="6019121" cy="398755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N6: break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Continue from do-while loop)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1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N1: k=3, x[k]=(1+1)%9=2</a:t>
            </a:r>
          </a:p>
          <a:p>
            <a:pPr marL="0" indent="0">
              <a:spcBef>
                <a:spcPts val="1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N2: x[k]==0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//False </a:t>
            </a:r>
            <a:r>
              <a:t>x[3]=2</a:t>
            </a:r>
          </a:p>
          <a:p>
            <a:pPr marL="0" indent="0">
              <a:spcBef>
                <a:spcPts val="1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N3: G[x[2]][x[3]]→G[2][2]==1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</a:t>
            </a:r>
            <a:r>
              <a:t>)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Go to next iteration of do-while</a:t>
            </a:r>
            <a:r>
              <a:t> </a:t>
            </a:r>
          </a:p>
          <a:p>
            <a:pPr marL="0" indent="0">
              <a:spcBef>
                <a:spcPts val="1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N1:k=3, x[3]=(2+1)%9=3</a:t>
            </a:r>
          </a:p>
          <a:p>
            <a:pPr marL="0" indent="0">
              <a:spcBef>
                <a:spcPts val="1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N2: x[3]==0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1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N3: G[G[x[2]][x[3]]→G[2][3]==1(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True)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1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N4: j=1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iterate over </a:t>
            </a:r>
            <a:r>
              <a:t>1, 2)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N5: x[j]==x[k]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 </a:t>
            </a:r>
            <a:r>
              <a:t>x[1]=1,x[3]=3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1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N4: j=2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N5: x[j]==x[k]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 </a:t>
            </a:r>
            <a:r>
              <a:t>x[2]=2,x[3]=3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1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N4: j=3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loop condition breaks</a:t>
            </a:r>
            <a:r>
              <a:t>)</a:t>
            </a:r>
          </a:p>
        </p:txBody>
      </p:sp>
      <p:sp>
        <p:nvSpPr>
          <p:cNvPr id="3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7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30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328" name="Group"/>
          <p:cNvGrpSpPr/>
          <p:nvPr/>
        </p:nvGrpSpPr>
        <p:grpSpPr>
          <a:xfrm>
            <a:off x="437962" y="465484"/>
            <a:ext cx="4286474" cy="1892781"/>
            <a:chOff x="0" y="0"/>
            <a:chExt cx="4286472" cy="1892779"/>
          </a:xfrm>
        </p:grpSpPr>
        <p:sp>
          <p:nvSpPr>
            <p:cNvPr id="309" name="1"/>
            <p:cNvSpPr/>
            <p:nvPr/>
          </p:nvSpPr>
          <p:spPr>
            <a:xfrm>
              <a:off x="0" y="332780"/>
              <a:ext cx="410028" cy="43472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10" name="2"/>
            <p:cNvSpPr/>
            <p:nvPr/>
          </p:nvSpPr>
          <p:spPr>
            <a:xfrm>
              <a:off x="1085306" y="332780"/>
              <a:ext cx="410029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11" name="3"/>
            <p:cNvSpPr/>
            <p:nvPr/>
          </p:nvSpPr>
          <p:spPr>
            <a:xfrm>
              <a:off x="2705932" y="332780"/>
              <a:ext cx="410029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12" name="4"/>
            <p:cNvSpPr/>
            <p:nvPr/>
          </p:nvSpPr>
          <p:spPr>
            <a:xfrm>
              <a:off x="3844430" y="332780"/>
              <a:ext cx="410028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13" name="8"/>
            <p:cNvSpPr/>
            <p:nvPr/>
          </p:nvSpPr>
          <p:spPr>
            <a:xfrm>
              <a:off x="4938" y="1460224"/>
              <a:ext cx="400151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14" name="7"/>
            <p:cNvSpPr/>
            <p:nvPr/>
          </p:nvSpPr>
          <p:spPr>
            <a:xfrm>
              <a:off x="1110132" y="1460224"/>
              <a:ext cx="410029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15" name="6"/>
            <p:cNvSpPr/>
            <p:nvPr/>
          </p:nvSpPr>
          <p:spPr>
            <a:xfrm>
              <a:off x="2832665" y="1460224"/>
              <a:ext cx="410029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16" name="5"/>
            <p:cNvSpPr/>
            <p:nvPr/>
          </p:nvSpPr>
          <p:spPr>
            <a:xfrm>
              <a:off x="3876445" y="1460224"/>
              <a:ext cx="410028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17" name="Line"/>
            <p:cNvSpPr/>
            <p:nvPr/>
          </p:nvSpPr>
          <p:spPr>
            <a:xfrm>
              <a:off x="416469" y="1678235"/>
              <a:ext cx="70452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18" name="Line"/>
            <p:cNvSpPr/>
            <p:nvPr/>
          </p:nvSpPr>
          <p:spPr>
            <a:xfrm>
              <a:off x="3116221" y="549058"/>
              <a:ext cx="70452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19" name="Line"/>
            <p:cNvSpPr/>
            <p:nvPr/>
          </p:nvSpPr>
          <p:spPr>
            <a:xfrm>
              <a:off x="380524" y="553574"/>
              <a:ext cx="70452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20" name="Line"/>
            <p:cNvSpPr/>
            <p:nvPr/>
          </p:nvSpPr>
          <p:spPr>
            <a:xfrm>
              <a:off x="3188364" y="1676502"/>
              <a:ext cx="70452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21" name="Line"/>
            <p:cNvSpPr/>
            <p:nvPr/>
          </p:nvSpPr>
          <p:spPr>
            <a:xfrm>
              <a:off x="293540" y="767413"/>
              <a:ext cx="878490" cy="76345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22" name="Line"/>
            <p:cNvSpPr/>
            <p:nvPr/>
          </p:nvSpPr>
          <p:spPr>
            <a:xfrm>
              <a:off x="1460445" y="549058"/>
              <a:ext cx="128037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23" name="Line"/>
            <p:cNvSpPr/>
            <p:nvPr/>
          </p:nvSpPr>
          <p:spPr>
            <a:xfrm>
              <a:off x="1472488" y="1676502"/>
              <a:ext cx="136437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24" name="Line"/>
            <p:cNvSpPr/>
            <p:nvPr/>
          </p:nvSpPr>
          <p:spPr>
            <a:xfrm>
              <a:off x="2986725" y="763575"/>
              <a:ext cx="1" cy="6984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25" name="Line"/>
            <p:cNvSpPr/>
            <p:nvPr/>
          </p:nvSpPr>
          <p:spPr>
            <a:xfrm>
              <a:off x="4012868" y="779037"/>
              <a:ext cx="1" cy="6984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38" name="Connection Line"/>
            <p:cNvSpPr/>
            <p:nvPr/>
          </p:nvSpPr>
          <p:spPr>
            <a:xfrm>
              <a:off x="292922" y="-1"/>
              <a:ext cx="2438549" cy="419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32" fill="norm" stroke="1" extrusionOk="0">
                  <a:moveTo>
                    <a:pt x="0" y="13459"/>
                  </a:moveTo>
                  <a:cubicBezTo>
                    <a:pt x="7365" y="-5368"/>
                    <a:pt x="14565" y="-4444"/>
                    <a:pt x="21600" y="16232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27" name="Line"/>
            <p:cNvSpPr/>
            <p:nvPr/>
          </p:nvSpPr>
          <p:spPr>
            <a:xfrm flipV="1">
              <a:off x="339979" y="662724"/>
              <a:ext cx="771234" cy="8374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329" name="do…"/>
          <p:cNvSpPr txBox="1"/>
          <p:nvPr/>
        </p:nvSpPr>
        <p:spPr>
          <a:xfrm>
            <a:off x="5367792" y="63091"/>
            <a:ext cx="4786446" cy="3420771"/>
          </a:xfrm>
          <a:prstGeom prst="rect">
            <a:avLst/>
          </a:prstGeom>
          <a:ln w="12700">
            <a:solidFill>
              <a:schemeClr val="accent6">
                <a:satOff val="24555"/>
                <a:lumOff val="2223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b="1"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do</a:t>
            </a: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x[k]=(x[k]+1)%(n+1)</a:t>
            </a:r>
            <a:r>
              <a:t> // ..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…N1</a:t>
            </a: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x[k]==0</a:t>
            </a:r>
            <a:r>
              <a:t>) </a:t>
            </a:r>
            <a:r>
              <a:rPr i="1" u="sng"/>
              <a:t>then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t> // ..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…N2</a:t>
            </a: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G[x[k-1]][x[k]]==1</a:t>
            </a:r>
            <a:r>
              <a:t>) //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……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N3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for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j=1</a:t>
            </a:r>
            <a:r>
              <a:t> </a:t>
            </a:r>
            <a:r>
              <a:rPr i="1" u="sng"/>
              <a:t>to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t> </a:t>
            </a:r>
            <a:r>
              <a:rPr i="1" u="sng"/>
              <a:t>do</a:t>
            </a:r>
            <a:r>
              <a:t>        //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…………N4</a:t>
            </a:r>
          </a:p>
          <a:p>
            <a:pPr lvl="3" marL="0" indent="6858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x[j]==x[k]</a:t>
            </a:r>
            <a:r>
              <a:t>) //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…………N5</a:t>
            </a:r>
          </a:p>
          <a:p>
            <a:pPr lvl="5" marL="0" indent="1143000">
              <a:lnSpc>
                <a:spcPct val="90000"/>
              </a:lnSpc>
              <a:spcBef>
                <a:spcPts val="100"/>
              </a:spcBef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break        …………N6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j==k</a:t>
            </a:r>
            <a:r>
              <a:t>) //check for edge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x[1]…N7</a:t>
            </a:r>
          </a:p>
          <a:p>
            <a:pPr lvl="4" marL="0" indent="9144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k&lt;n</a:t>
            </a:r>
            <a: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k==n</a:t>
            </a:r>
            <a:r>
              <a:t>)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G[x[n][x1]]==1</a:t>
            </a:r>
            <a:r>
              <a:t>))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…N8</a:t>
            </a:r>
          </a:p>
          <a:p>
            <a:pPr lvl="6" marL="0" indent="1371600">
              <a:lnSpc>
                <a:spcPct val="90000"/>
              </a:lnSpc>
              <a:spcBef>
                <a:spcPts val="100"/>
              </a:spcBef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</a:t>
            </a:r>
          </a:p>
          <a:p>
            <a:pPr marL="0">
              <a:lnSpc>
                <a:spcPct val="90000"/>
              </a:lnSpc>
              <a:spcBef>
                <a:spcPts val="100"/>
              </a:spcBef>
              <a:defRPr b="1"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while</a:t>
            </a:r>
          </a:p>
        </p:txBody>
      </p:sp>
      <p:sp>
        <p:nvSpPr>
          <p:cNvPr id="330" name="Algo NextValue"/>
          <p:cNvSpPr txBox="1"/>
          <p:nvPr/>
        </p:nvSpPr>
        <p:spPr>
          <a:xfrm>
            <a:off x="7269780" y="62865"/>
            <a:ext cx="190093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>
              <a:lnSpc>
                <a:spcPct val="90000"/>
              </a:lnSpc>
              <a:spcBef>
                <a:spcPts val="100"/>
              </a:spcBef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Algo NextValue</a:t>
            </a:r>
          </a:p>
        </p:txBody>
      </p:sp>
      <p:sp>
        <p:nvSpPr>
          <p:cNvPr id="331" name="Execution of HC Algo"/>
          <p:cNvSpPr txBox="1"/>
          <p:nvPr>
            <p:ph type="title"/>
          </p:nvPr>
        </p:nvSpPr>
        <p:spPr>
          <a:xfrm>
            <a:off x="-80434" y="-72094"/>
            <a:ext cx="4690071" cy="689018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Execution of HC Algo </a:t>
            </a:r>
          </a:p>
        </p:txBody>
      </p:sp>
      <p:sp>
        <p:nvSpPr>
          <p:cNvPr id="332" name="2"/>
          <p:cNvSpPr/>
          <p:nvPr/>
        </p:nvSpPr>
        <p:spPr>
          <a:xfrm>
            <a:off x="837502" y="2668071"/>
            <a:ext cx="425904" cy="351298"/>
          </a:xfrm>
          <a:prstGeom prst="rect">
            <a:avLst/>
          </a:prstGeom>
          <a:solidFill>
            <a:srgbClr val="00FD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graphicFrame>
        <p:nvGraphicFramePr>
          <p:cNvPr id="333" name="Table"/>
          <p:cNvGraphicFramePr/>
          <p:nvPr/>
        </p:nvGraphicFramePr>
        <p:xfrm>
          <a:off x="330513" y="2356592"/>
          <a:ext cx="1468456" cy="67904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479959"/>
                <a:gridCol w="479959"/>
                <a:gridCol w="479959"/>
              </a:tblGrid>
              <a:tr h="33324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X[1]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X[2]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X[3]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1722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34" name="1"/>
          <p:cNvSpPr/>
          <p:nvPr/>
        </p:nvSpPr>
        <p:spPr>
          <a:xfrm>
            <a:off x="1322376" y="2668071"/>
            <a:ext cx="425904" cy="351298"/>
          </a:xfrm>
          <a:prstGeom prst="rect">
            <a:avLst/>
          </a:prstGeom>
          <a:solidFill>
            <a:srgbClr val="00FD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35" name="2"/>
          <p:cNvSpPr/>
          <p:nvPr/>
        </p:nvSpPr>
        <p:spPr>
          <a:xfrm>
            <a:off x="1322376" y="2668071"/>
            <a:ext cx="425904" cy="351298"/>
          </a:xfrm>
          <a:prstGeom prst="rect">
            <a:avLst/>
          </a:prstGeom>
          <a:solidFill>
            <a:srgbClr val="00FD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36" name="3"/>
          <p:cNvSpPr/>
          <p:nvPr/>
        </p:nvSpPr>
        <p:spPr>
          <a:xfrm>
            <a:off x="1322376" y="2668071"/>
            <a:ext cx="425904" cy="351298"/>
          </a:xfrm>
          <a:prstGeom prst="rect">
            <a:avLst/>
          </a:prstGeom>
          <a:solidFill>
            <a:srgbClr val="00FD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37" name="Line"/>
          <p:cNvSpPr/>
          <p:nvPr/>
        </p:nvSpPr>
        <p:spPr>
          <a:xfrm>
            <a:off x="5647266" y="1981200"/>
            <a:ext cx="705605" cy="1"/>
          </a:xfrm>
          <a:prstGeom prst="line">
            <a:avLst/>
          </a:prstGeom>
          <a:ln w="63500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76697 -0.190130" origin="layout" pathEditMode="relative">
                                      <p:cBhvr>
                                        <p:cTn id="18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76697 -0.190130 L -0.076863 -0.152925" origin="layout" pathEditMode="relative">
                                      <p:cBhvr>
                                        <p:cTn id="29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76863 -0.152925 L -0.078007 -0.114661" origin="layout" pathEditMode="relative">
                                      <p:cBhvr>
                                        <p:cTn id="36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path" nodeType="with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78007 -0.114661 L -0.077464 -0.199149" origin="layout" pathEditMode="relative">
                                      <p:cBhvr>
                                        <p:cTn id="47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path" nodeType="with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77464 -0.199149 L -0.076374 -0.153620" origin="layout" pathEditMode="relative">
                                      <p:cBhvr>
                                        <p:cTn id="58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path" nodeType="with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76374 -0.153620 L -0.075434 -0.113299" origin="layout" pathEditMode="relative">
                                      <p:cBhvr>
                                        <p:cTn id="65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3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path" nodeType="with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75434 -0.113299 L -0.059122 -0.078194" origin="layout" pathEditMode="relative">
                                      <p:cBhvr>
                                        <p:cTn id="72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3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path" nodeType="with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59122 -0.078194 L -0.037108 -0.042057" origin="layout" pathEditMode="relative">
                                      <p:cBhvr>
                                        <p:cTn id="79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3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path" nodeType="with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37108 -0.042057 L -0.058141 -0.077491" origin="layout" pathEditMode="relative">
                                      <p:cBhvr>
                                        <p:cTn id="86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3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path" nodeType="withEffect" presetSubtype="0" presetID="-1" grpId="1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58141 -0.077491 L -0.034675 -0.040208" origin="layout" pathEditMode="relative">
                                      <p:cBhvr>
                                        <p:cTn id="93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3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path" nodeType="withEffect" presetSubtype="0" presetID="-1" grpId="1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34675 -0.040208 L -0.053669 -0.077908" origin="layout" pathEditMode="relative">
                                      <p:cBhvr>
                                        <p:cTn id="100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5" grpId="1"/>
      <p:bldP build="whole" bldLvl="1" animBg="1" rev="0" advAuto="0" spid="336" grpId="8"/>
      <p:bldP build="whole" bldLvl="1" animBg="1" rev="0" advAuto="0" spid="337" grpId="2"/>
      <p:bldP build="whole" bldLvl="1" animBg="1" rev="0" advAuto="0" spid="335" grpId="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Execution of HC Algo"/>
          <p:cNvSpPr txBox="1"/>
          <p:nvPr>
            <p:ph type="title"/>
          </p:nvPr>
        </p:nvSpPr>
        <p:spPr>
          <a:xfrm>
            <a:off x="-4641" y="-132300"/>
            <a:ext cx="4799146" cy="679043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Execution of HC Algo </a:t>
            </a:r>
          </a:p>
        </p:txBody>
      </p:sp>
      <p:sp>
        <p:nvSpPr>
          <p:cNvPr id="341" name="N4: j=3 (loop condition breaks)…"/>
          <p:cNvSpPr txBox="1"/>
          <p:nvPr>
            <p:ph type="body" sz="half" idx="1"/>
          </p:nvPr>
        </p:nvSpPr>
        <p:spPr>
          <a:xfrm>
            <a:off x="90761" y="3064655"/>
            <a:ext cx="6676346" cy="4009380"/>
          </a:xfrm>
          <a:prstGeom prst="rect">
            <a:avLst/>
          </a:prstGeom>
        </p:spPr>
        <p:txBody>
          <a:bodyPr/>
          <a:lstStyle/>
          <a:p>
            <a:pPr lvl="1" marL="0" indent="228600">
              <a:spcBef>
                <a:spcPts val="100"/>
              </a:spcBef>
              <a:buSzTx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N4: j=3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loop condition breaks</a:t>
            </a:r>
            <a:r>
              <a:t>)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N7: j==k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(True)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N8: k&lt;n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(True </a:t>
            </a:r>
            <a:r>
              <a:t>k=3, n=8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N9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: return to </a:t>
            </a:r>
            <a:r>
              <a:t>A1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with </a:t>
            </a:r>
            <a:r>
              <a:t>k=3,x[3]=3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100"/>
              </a:spcBef>
              <a:buSzTx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A1: k=3, x[3]=3</a:t>
            </a:r>
          </a:p>
          <a:p>
            <a:pPr marL="0" indent="0">
              <a:spcBef>
                <a:spcPts val="100"/>
              </a:spcBef>
              <a:buSzTx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A2: x[k]==0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(False)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100"/>
              </a:spcBef>
              <a:buSzTx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A3: k==n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100"/>
              </a:spcBef>
              <a:buSzTx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A6: Hamiltonian(k+1=4)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//next.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100"/>
              </a:spcBef>
              <a:buSzTx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Proceeding in this way will lead to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x[4]=4, Hamiltonian(5)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x[5]=5, Hamiltonian(6)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x[6]=6, Hamiltonian(7)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x[7]=7, Hamiltonian(8)</a:t>
            </a:r>
          </a:p>
        </p:txBody>
      </p:sp>
      <p:sp>
        <p:nvSpPr>
          <p:cNvPr id="3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3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364" name="Group"/>
          <p:cNvGrpSpPr/>
          <p:nvPr/>
        </p:nvGrpSpPr>
        <p:grpSpPr>
          <a:xfrm>
            <a:off x="251695" y="448551"/>
            <a:ext cx="4286474" cy="1892780"/>
            <a:chOff x="0" y="0"/>
            <a:chExt cx="4286472" cy="1892779"/>
          </a:xfrm>
        </p:grpSpPr>
        <p:sp>
          <p:nvSpPr>
            <p:cNvPr id="345" name="1"/>
            <p:cNvSpPr/>
            <p:nvPr/>
          </p:nvSpPr>
          <p:spPr>
            <a:xfrm>
              <a:off x="0" y="332780"/>
              <a:ext cx="410028" cy="43472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46" name="2"/>
            <p:cNvSpPr/>
            <p:nvPr/>
          </p:nvSpPr>
          <p:spPr>
            <a:xfrm>
              <a:off x="1085306" y="332780"/>
              <a:ext cx="410029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47" name="3"/>
            <p:cNvSpPr/>
            <p:nvPr/>
          </p:nvSpPr>
          <p:spPr>
            <a:xfrm>
              <a:off x="2705932" y="332780"/>
              <a:ext cx="410029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48" name="4"/>
            <p:cNvSpPr/>
            <p:nvPr/>
          </p:nvSpPr>
          <p:spPr>
            <a:xfrm>
              <a:off x="3844430" y="332780"/>
              <a:ext cx="410028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49" name="8"/>
            <p:cNvSpPr/>
            <p:nvPr/>
          </p:nvSpPr>
          <p:spPr>
            <a:xfrm>
              <a:off x="4938" y="1460224"/>
              <a:ext cx="400151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50" name="7"/>
            <p:cNvSpPr/>
            <p:nvPr/>
          </p:nvSpPr>
          <p:spPr>
            <a:xfrm>
              <a:off x="1110132" y="1460224"/>
              <a:ext cx="410029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51" name="6"/>
            <p:cNvSpPr/>
            <p:nvPr/>
          </p:nvSpPr>
          <p:spPr>
            <a:xfrm>
              <a:off x="2832665" y="1460224"/>
              <a:ext cx="410029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52" name="5"/>
            <p:cNvSpPr/>
            <p:nvPr/>
          </p:nvSpPr>
          <p:spPr>
            <a:xfrm>
              <a:off x="3876445" y="1460224"/>
              <a:ext cx="410028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53" name="Line"/>
            <p:cNvSpPr/>
            <p:nvPr/>
          </p:nvSpPr>
          <p:spPr>
            <a:xfrm>
              <a:off x="416469" y="1678235"/>
              <a:ext cx="70452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54" name="Line"/>
            <p:cNvSpPr/>
            <p:nvPr/>
          </p:nvSpPr>
          <p:spPr>
            <a:xfrm>
              <a:off x="3116221" y="549058"/>
              <a:ext cx="70452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55" name="Line"/>
            <p:cNvSpPr/>
            <p:nvPr/>
          </p:nvSpPr>
          <p:spPr>
            <a:xfrm>
              <a:off x="380524" y="553574"/>
              <a:ext cx="70452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56" name="Line"/>
            <p:cNvSpPr/>
            <p:nvPr/>
          </p:nvSpPr>
          <p:spPr>
            <a:xfrm>
              <a:off x="3188364" y="1676502"/>
              <a:ext cx="70452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57" name="Line"/>
            <p:cNvSpPr/>
            <p:nvPr/>
          </p:nvSpPr>
          <p:spPr>
            <a:xfrm>
              <a:off x="293540" y="767413"/>
              <a:ext cx="878490" cy="76345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58" name="Line"/>
            <p:cNvSpPr/>
            <p:nvPr/>
          </p:nvSpPr>
          <p:spPr>
            <a:xfrm>
              <a:off x="1460445" y="549058"/>
              <a:ext cx="128037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59" name="Line"/>
            <p:cNvSpPr/>
            <p:nvPr/>
          </p:nvSpPr>
          <p:spPr>
            <a:xfrm>
              <a:off x="1472488" y="1676502"/>
              <a:ext cx="136437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60" name="Line"/>
            <p:cNvSpPr/>
            <p:nvPr/>
          </p:nvSpPr>
          <p:spPr>
            <a:xfrm>
              <a:off x="2986725" y="763575"/>
              <a:ext cx="1" cy="6984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61" name="Line"/>
            <p:cNvSpPr/>
            <p:nvPr/>
          </p:nvSpPr>
          <p:spPr>
            <a:xfrm>
              <a:off x="4012868" y="779037"/>
              <a:ext cx="1" cy="6984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73" name="Connection Line"/>
            <p:cNvSpPr/>
            <p:nvPr/>
          </p:nvSpPr>
          <p:spPr>
            <a:xfrm>
              <a:off x="292922" y="-1"/>
              <a:ext cx="2438549" cy="419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32" fill="norm" stroke="1" extrusionOk="0">
                  <a:moveTo>
                    <a:pt x="0" y="13459"/>
                  </a:moveTo>
                  <a:cubicBezTo>
                    <a:pt x="7365" y="-5368"/>
                    <a:pt x="14565" y="-4444"/>
                    <a:pt x="21600" y="16232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63" name="Line"/>
            <p:cNvSpPr/>
            <p:nvPr/>
          </p:nvSpPr>
          <p:spPr>
            <a:xfrm flipV="1">
              <a:off x="339979" y="662724"/>
              <a:ext cx="771234" cy="8374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365" name="2"/>
          <p:cNvSpPr/>
          <p:nvPr/>
        </p:nvSpPr>
        <p:spPr>
          <a:xfrm>
            <a:off x="837502" y="2668071"/>
            <a:ext cx="425904" cy="351298"/>
          </a:xfrm>
          <a:prstGeom prst="rect">
            <a:avLst/>
          </a:prstGeom>
          <a:solidFill>
            <a:srgbClr val="00FD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graphicFrame>
        <p:nvGraphicFramePr>
          <p:cNvPr id="366" name="Table"/>
          <p:cNvGraphicFramePr/>
          <p:nvPr/>
        </p:nvGraphicFramePr>
        <p:xfrm>
          <a:off x="330513" y="2356592"/>
          <a:ext cx="1929508" cy="67904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475233"/>
                <a:gridCol w="475233"/>
                <a:gridCol w="475233"/>
                <a:gridCol w="475233"/>
              </a:tblGrid>
              <a:tr h="33324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X[1]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X[2]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X[3]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3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X[4]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17222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67" name="3"/>
          <p:cNvSpPr/>
          <p:nvPr/>
        </p:nvSpPr>
        <p:spPr>
          <a:xfrm>
            <a:off x="1288510" y="2668071"/>
            <a:ext cx="425903" cy="351298"/>
          </a:xfrm>
          <a:prstGeom prst="rect">
            <a:avLst/>
          </a:prstGeom>
          <a:solidFill>
            <a:srgbClr val="00FD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68" name="do…"/>
          <p:cNvSpPr txBox="1"/>
          <p:nvPr/>
        </p:nvSpPr>
        <p:spPr>
          <a:xfrm>
            <a:off x="5113792" y="209441"/>
            <a:ext cx="4786446" cy="3420771"/>
          </a:xfrm>
          <a:prstGeom prst="rect">
            <a:avLst/>
          </a:prstGeom>
          <a:ln w="12700">
            <a:solidFill>
              <a:schemeClr val="accent6">
                <a:satOff val="24555"/>
                <a:lumOff val="2223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b="1"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do</a:t>
            </a: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x[k]=(x[k]+1)%(n+1)</a:t>
            </a:r>
            <a:r>
              <a:t> // ..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…N1</a:t>
            </a: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x[k]==0</a:t>
            </a:r>
            <a:r>
              <a:t>) </a:t>
            </a:r>
            <a:r>
              <a:rPr i="1" u="sng"/>
              <a:t>then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t> // ..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…N2</a:t>
            </a: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G[x[k-1]][x[k]]==1</a:t>
            </a:r>
            <a:r>
              <a:t>) //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……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N3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for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j=1</a:t>
            </a:r>
            <a:r>
              <a:t> </a:t>
            </a:r>
            <a:r>
              <a:rPr i="1" u="sng"/>
              <a:t>to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t> </a:t>
            </a:r>
            <a:r>
              <a:rPr i="1" u="sng"/>
              <a:t>do</a:t>
            </a:r>
            <a:r>
              <a:t>        //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…………N4</a:t>
            </a:r>
          </a:p>
          <a:p>
            <a:pPr lvl="3" marL="0" indent="6858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x[j]==x[k]</a:t>
            </a:r>
            <a:r>
              <a:t>) //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…………N5</a:t>
            </a:r>
          </a:p>
          <a:p>
            <a:pPr lvl="5" marL="0" indent="1143000">
              <a:lnSpc>
                <a:spcPct val="90000"/>
              </a:lnSpc>
              <a:spcBef>
                <a:spcPts val="100"/>
              </a:spcBef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break        …………N6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j==k</a:t>
            </a:r>
            <a:r>
              <a:t>) //check for edge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x[1]…N7</a:t>
            </a:r>
          </a:p>
          <a:p>
            <a:pPr lvl="4" marL="0" indent="9144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k&lt;n</a:t>
            </a:r>
            <a: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k==n</a:t>
            </a:r>
            <a:r>
              <a:t>)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G[x[n][x1]]==1</a:t>
            </a:r>
            <a:r>
              <a:t>))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…N8</a:t>
            </a:r>
          </a:p>
          <a:p>
            <a:pPr lvl="6" marL="0" indent="1371600">
              <a:lnSpc>
                <a:spcPct val="90000"/>
              </a:lnSpc>
              <a:spcBef>
                <a:spcPts val="100"/>
              </a:spcBef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</a:t>
            </a:r>
          </a:p>
          <a:p>
            <a:pPr marL="0">
              <a:lnSpc>
                <a:spcPct val="90000"/>
              </a:lnSpc>
              <a:spcBef>
                <a:spcPts val="100"/>
              </a:spcBef>
              <a:defRPr b="1"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while</a:t>
            </a:r>
          </a:p>
        </p:txBody>
      </p:sp>
      <p:sp>
        <p:nvSpPr>
          <p:cNvPr id="369" name="Algo NextValue"/>
          <p:cNvSpPr txBox="1"/>
          <p:nvPr/>
        </p:nvSpPr>
        <p:spPr>
          <a:xfrm>
            <a:off x="6937548" y="167004"/>
            <a:ext cx="190093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>
              <a:lnSpc>
                <a:spcPct val="90000"/>
              </a:lnSpc>
              <a:spcBef>
                <a:spcPts val="100"/>
              </a:spcBef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Algo NextValue</a:t>
            </a:r>
          </a:p>
        </p:txBody>
      </p:sp>
      <p:sp>
        <p:nvSpPr>
          <p:cNvPr id="370" name="Algo Hamiltonian(k)…"/>
          <p:cNvSpPr txBox="1"/>
          <p:nvPr/>
        </p:nvSpPr>
        <p:spPr>
          <a:xfrm>
            <a:off x="4824875" y="3846697"/>
            <a:ext cx="4991746" cy="2931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8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Algo Hamiltonian(k)</a:t>
            </a:r>
          </a:p>
          <a:p>
            <a:pPr marL="0">
              <a:lnSpc>
                <a:spcPct val="80000"/>
              </a:lnSpc>
              <a:defRPr i="1" sz="2000" u="sng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="1"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</a:rPr>
              <a:t>do</a:t>
            </a:r>
            <a:r>
              <a:rPr i="0" u="none"/>
              <a:t> // for </a:t>
            </a:r>
            <a:r>
              <a:rPr i="0" u="none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31999" i="0" u="none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i="0" u="none"/>
              <a:t> node i.e. </a:t>
            </a:r>
            <a:r>
              <a:rPr i="0" u="none">
                <a:latin typeface="Courier New"/>
                <a:ea typeface="Courier New"/>
                <a:cs typeface="Courier New"/>
                <a:sym typeface="Courier New"/>
              </a:rPr>
              <a:t>x[k] …………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lnSpc>
                <a:spcPct val="8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NextValue(k)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next</a:t>
            </a:r>
            <a:r>
              <a:t> x[k] …………A1</a:t>
            </a:r>
          </a:p>
          <a:p>
            <a:pPr lvl="2" marL="0" indent="457200">
              <a:lnSpc>
                <a:spcPct val="8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(x[k] == 0)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no legal value</a:t>
            </a:r>
            <a:r>
              <a:t>…………A2</a:t>
            </a:r>
          </a:p>
          <a:p>
            <a:pPr lvl="4" marL="0" indent="914400">
              <a:lnSpc>
                <a:spcPct val="8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</a:t>
            </a:r>
          </a:p>
          <a:p>
            <a:pPr lvl="2" marL="0" indent="457200">
              <a:lnSpc>
                <a:spcPct val="8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(k==n)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 last node, print path</a:t>
            </a:r>
            <a:r>
              <a:t>…………A3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lnSpc>
                <a:spcPct val="8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i=1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do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                   </a:t>
            </a:r>
            <a:r>
              <a:t>…………A4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6" marL="0" indent="1371600">
              <a:lnSpc>
                <a:spcPct val="8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print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x[i]        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…………A5</a:t>
            </a:r>
          </a:p>
          <a:p>
            <a:pPr lvl="2" marL="0" indent="457200">
              <a:lnSpc>
                <a:spcPct val="8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else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discover next node in the path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lnSpc>
                <a:spcPct val="80000"/>
              </a:lnSpc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Hamiltonian(k+1)    …………A6</a:t>
            </a:r>
          </a:p>
          <a:p>
            <a:pPr marL="0">
              <a:lnSpc>
                <a:spcPct val="80000"/>
              </a:lnSpc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="1" i="1" u="sng"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</a:rPr>
              <a:t>while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  <p:sp>
        <p:nvSpPr>
          <p:cNvPr id="371" name="Line"/>
          <p:cNvSpPr/>
          <p:nvPr/>
        </p:nvSpPr>
        <p:spPr>
          <a:xfrm>
            <a:off x="4532398" y="4531793"/>
            <a:ext cx="705605" cy="1"/>
          </a:xfrm>
          <a:prstGeom prst="line">
            <a:avLst/>
          </a:prstGeom>
          <a:ln w="63500">
            <a:solidFill>
              <a:schemeClr val="accent4">
                <a:hueOff val="384618"/>
                <a:satOff val="3869"/>
                <a:lumOff val="5802"/>
              </a:schemeClr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2" name="Line"/>
          <p:cNvSpPr/>
          <p:nvPr/>
        </p:nvSpPr>
        <p:spPr>
          <a:xfrm>
            <a:off x="4885266" y="1574800"/>
            <a:ext cx="705605" cy="1"/>
          </a:xfrm>
          <a:prstGeom prst="line">
            <a:avLst/>
          </a:prstGeom>
          <a:ln w="63500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2276 0.098837" origin="layout" pathEditMode="relative">
                                      <p:cBhvr>
                                        <p:cTn id="18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path" nodeType="with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2276 0.098837 L 0.036418 0.141649" origin="layout" pathEditMode="relative">
                                      <p:cBhvr>
                                        <p:cTn id="25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36418 0.141649 L 0.065249 0.174852" origin="layout" pathEditMode="relative">
                                      <p:cBhvr>
                                        <p:cTn id="32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path" nodeType="with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408 0.038064" origin="layout" pathEditMode="relative">
                                      <p:cBhvr>
                                        <p:cTn id="46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path" nodeType="with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408 0.038064 L 0.004048 0.102995" origin="layout" pathEditMode="relative">
                                      <p:cBhvr>
                                        <p:cTn id="53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path" nodeType="with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4048 0.102995 L 0.018823 0.234774" origin="layout" pathEditMode="relative">
                                      <p:cBhvr>
                                        <p:cTn id="60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3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3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3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3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1" grpId="1"/>
      <p:bldP build="whole" bldLvl="1" animBg="1" rev="0" advAuto="0" spid="371" grpId="6"/>
      <p:bldP build="whole" bldLvl="1" animBg="1" rev="0" advAuto="0" spid="372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Invocation of Hamiltonian(8)…"/>
          <p:cNvSpPr txBox="1"/>
          <p:nvPr>
            <p:ph type="body" idx="1"/>
          </p:nvPr>
        </p:nvSpPr>
        <p:spPr>
          <a:xfrm>
            <a:off x="10327" y="3047722"/>
            <a:ext cx="8762057" cy="4630290"/>
          </a:xfrm>
          <a:prstGeom prst="rect">
            <a:avLst/>
          </a:prstGeom>
        </p:spPr>
        <p:txBody>
          <a:bodyPr/>
          <a:lstStyle/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Invocation of </a:t>
            </a:r>
            <a:r>
              <a:t>Hamiltonian(8)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A1: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invoke </a:t>
            </a:r>
            <a:r>
              <a:t>NextValue(8)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It will fail at condition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G[[x[n][x[1]]]==1</a:t>
            </a:r>
            <a: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…N8</a:t>
            </a:r>
            <a:r>
              <a:t>, and then 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N1, x[8]=(8+1)%=0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and thus condition 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N2, x[k]==0</a:t>
            </a:r>
            <a:r>
              <a:t> becomes </a:t>
            </a:r>
            <a:r>
              <a:rPr b="1"/>
              <a:t>True</a:t>
            </a:r>
          </a:p>
          <a:p>
            <a:pPr lvl="3" marL="0" indent="68580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return.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It keeps returning from recursive invocation, and then at the first invocation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Hamiltonian(2),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k=3, x[3]=8</a:t>
            </a:r>
            <a:r>
              <a:t> 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It will proceed in this further and will find a cycle</a:t>
            </a:r>
          </a:p>
          <a:p>
            <a:pPr lvl="3" marL="0" indent="6858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1,2,8,7,6,5,4,3,1</a:t>
            </a:r>
          </a:p>
        </p:txBody>
      </p:sp>
      <p:sp>
        <p:nvSpPr>
          <p:cNvPr id="3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7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37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398" name="Group"/>
          <p:cNvGrpSpPr/>
          <p:nvPr/>
        </p:nvGrpSpPr>
        <p:grpSpPr>
          <a:xfrm>
            <a:off x="387162" y="499351"/>
            <a:ext cx="4286474" cy="1892780"/>
            <a:chOff x="0" y="0"/>
            <a:chExt cx="4286472" cy="1892779"/>
          </a:xfrm>
        </p:grpSpPr>
        <p:sp>
          <p:nvSpPr>
            <p:cNvPr id="379" name="1"/>
            <p:cNvSpPr/>
            <p:nvPr/>
          </p:nvSpPr>
          <p:spPr>
            <a:xfrm>
              <a:off x="0" y="332780"/>
              <a:ext cx="410028" cy="43472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80" name="2"/>
            <p:cNvSpPr/>
            <p:nvPr/>
          </p:nvSpPr>
          <p:spPr>
            <a:xfrm>
              <a:off x="1085306" y="332780"/>
              <a:ext cx="410029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81" name="3"/>
            <p:cNvSpPr/>
            <p:nvPr/>
          </p:nvSpPr>
          <p:spPr>
            <a:xfrm>
              <a:off x="2705932" y="332780"/>
              <a:ext cx="410029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82" name="4"/>
            <p:cNvSpPr/>
            <p:nvPr/>
          </p:nvSpPr>
          <p:spPr>
            <a:xfrm>
              <a:off x="3844430" y="332780"/>
              <a:ext cx="410028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83" name="8"/>
            <p:cNvSpPr/>
            <p:nvPr/>
          </p:nvSpPr>
          <p:spPr>
            <a:xfrm>
              <a:off x="4938" y="1460224"/>
              <a:ext cx="400151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84" name="7"/>
            <p:cNvSpPr/>
            <p:nvPr/>
          </p:nvSpPr>
          <p:spPr>
            <a:xfrm>
              <a:off x="1110132" y="1460224"/>
              <a:ext cx="410029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85" name="6"/>
            <p:cNvSpPr/>
            <p:nvPr/>
          </p:nvSpPr>
          <p:spPr>
            <a:xfrm>
              <a:off x="2832665" y="1460224"/>
              <a:ext cx="410029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86" name="5"/>
            <p:cNvSpPr/>
            <p:nvPr/>
          </p:nvSpPr>
          <p:spPr>
            <a:xfrm>
              <a:off x="3876445" y="1460224"/>
              <a:ext cx="410028" cy="43255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87" name="Line"/>
            <p:cNvSpPr/>
            <p:nvPr/>
          </p:nvSpPr>
          <p:spPr>
            <a:xfrm>
              <a:off x="416469" y="1678235"/>
              <a:ext cx="70452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88" name="Line"/>
            <p:cNvSpPr/>
            <p:nvPr/>
          </p:nvSpPr>
          <p:spPr>
            <a:xfrm>
              <a:off x="3116221" y="549058"/>
              <a:ext cx="70452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89" name="Line"/>
            <p:cNvSpPr/>
            <p:nvPr/>
          </p:nvSpPr>
          <p:spPr>
            <a:xfrm>
              <a:off x="380524" y="553574"/>
              <a:ext cx="70452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90" name="Line"/>
            <p:cNvSpPr/>
            <p:nvPr/>
          </p:nvSpPr>
          <p:spPr>
            <a:xfrm>
              <a:off x="3188364" y="1676502"/>
              <a:ext cx="70452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91" name="Line"/>
            <p:cNvSpPr/>
            <p:nvPr/>
          </p:nvSpPr>
          <p:spPr>
            <a:xfrm>
              <a:off x="293540" y="767413"/>
              <a:ext cx="878490" cy="76345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92" name="Line"/>
            <p:cNvSpPr/>
            <p:nvPr/>
          </p:nvSpPr>
          <p:spPr>
            <a:xfrm>
              <a:off x="1460445" y="549058"/>
              <a:ext cx="128037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93" name="Line"/>
            <p:cNvSpPr/>
            <p:nvPr/>
          </p:nvSpPr>
          <p:spPr>
            <a:xfrm>
              <a:off x="1472488" y="1676502"/>
              <a:ext cx="136437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94" name="Line"/>
            <p:cNvSpPr/>
            <p:nvPr/>
          </p:nvSpPr>
          <p:spPr>
            <a:xfrm>
              <a:off x="2986725" y="763575"/>
              <a:ext cx="1" cy="6984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95" name="Line"/>
            <p:cNvSpPr/>
            <p:nvPr/>
          </p:nvSpPr>
          <p:spPr>
            <a:xfrm>
              <a:off x="4012868" y="779037"/>
              <a:ext cx="1" cy="6984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02" name="Connection Line"/>
            <p:cNvSpPr/>
            <p:nvPr/>
          </p:nvSpPr>
          <p:spPr>
            <a:xfrm>
              <a:off x="292922" y="-1"/>
              <a:ext cx="2438549" cy="419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32" fill="norm" stroke="1" extrusionOk="0">
                  <a:moveTo>
                    <a:pt x="0" y="13459"/>
                  </a:moveTo>
                  <a:cubicBezTo>
                    <a:pt x="7365" y="-5368"/>
                    <a:pt x="14565" y="-4444"/>
                    <a:pt x="21600" y="16232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97" name="Line"/>
            <p:cNvSpPr/>
            <p:nvPr/>
          </p:nvSpPr>
          <p:spPr>
            <a:xfrm flipV="1">
              <a:off x="339979" y="662724"/>
              <a:ext cx="771234" cy="8374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399" name="Execution of HC Algo"/>
          <p:cNvSpPr txBox="1"/>
          <p:nvPr>
            <p:ph type="title"/>
          </p:nvPr>
        </p:nvSpPr>
        <p:spPr>
          <a:xfrm>
            <a:off x="-4641" y="-132300"/>
            <a:ext cx="4799146" cy="679043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Execution of HC Algo </a:t>
            </a:r>
          </a:p>
        </p:txBody>
      </p:sp>
      <p:sp>
        <p:nvSpPr>
          <p:cNvPr id="400" name="do…"/>
          <p:cNvSpPr txBox="1"/>
          <p:nvPr/>
        </p:nvSpPr>
        <p:spPr>
          <a:xfrm>
            <a:off x="5113792" y="209441"/>
            <a:ext cx="4786446" cy="3420771"/>
          </a:xfrm>
          <a:prstGeom prst="rect">
            <a:avLst/>
          </a:prstGeom>
          <a:ln w="12700">
            <a:solidFill>
              <a:schemeClr val="accent6">
                <a:satOff val="24555"/>
                <a:lumOff val="2223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b="1"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do</a:t>
            </a: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x[k]=(x[k]+1)%(n+1)</a:t>
            </a:r>
            <a:r>
              <a:t> // ..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…N1</a:t>
            </a: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x[k]==0</a:t>
            </a:r>
            <a:r>
              <a:t>) </a:t>
            </a:r>
            <a:r>
              <a:rPr i="1" u="sng"/>
              <a:t>then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t> // ..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…N2</a:t>
            </a:r>
          </a:p>
          <a:p>
            <a:pPr lvl="1" marL="0" indent="2286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G[x[k-1]][x[k]]==1</a:t>
            </a:r>
            <a:r>
              <a:t>) //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……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N3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for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j=1</a:t>
            </a:r>
            <a:r>
              <a:t> </a:t>
            </a:r>
            <a:r>
              <a:rPr i="1" u="sng"/>
              <a:t>to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t> </a:t>
            </a:r>
            <a:r>
              <a:rPr i="1" u="sng"/>
              <a:t>do</a:t>
            </a:r>
            <a:r>
              <a:t>        //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…………N4</a:t>
            </a:r>
          </a:p>
          <a:p>
            <a:pPr lvl="3" marL="0" indent="6858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x[j]==x[k]</a:t>
            </a:r>
            <a:r>
              <a:t>) //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…………N5</a:t>
            </a:r>
          </a:p>
          <a:p>
            <a:pPr lvl="5" marL="0" indent="1143000">
              <a:lnSpc>
                <a:spcPct val="90000"/>
              </a:lnSpc>
              <a:spcBef>
                <a:spcPts val="100"/>
              </a:spcBef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break        …………N6</a:t>
            </a:r>
          </a:p>
          <a:p>
            <a:pPr lvl="2" marL="0" indent="4572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j==k</a:t>
            </a:r>
            <a:r>
              <a:t>) //? edge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x[1] …N7</a:t>
            </a:r>
          </a:p>
          <a:p>
            <a:pPr lvl="4" marL="0" indent="9144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k&lt;n</a:t>
            </a:r>
            <a: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k==n</a:t>
            </a:r>
            <a:r>
              <a:t>)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lnSpc>
                <a:spcPct val="90000"/>
              </a:lnSpc>
              <a:spcBef>
                <a:spcPts val="100"/>
              </a:spcBef>
              <a:defRPr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G[[x[n][x[1]]]==1</a:t>
            </a:r>
            <a:r>
              <a:t>))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…N8</a:t>
            </a:r>
          </a:p>
          <a:p>
            <a:pPr lvl="6" marL="0" indent="1371600">
              <a:lnSpc>
                <a:spcPct val="90000"/>
              </a:lnSpc>
              <a:spcBef>
                <a:spcPts val="100"/>
              </a:spcBef>
              <a:defRPr sz="1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</a:t>
            </a:r>
          </a:p>
          <a:p>
            <a:pPr marL="0">
              <a:lnSpc>
                <a:spcPct val="90000"/>
              </a:lnSpc>
              <a:spcBef>
                <a:spcPts val="100"/>
              </a:spcBef>
              <a:defRPr b="1" sz="1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while</a:t>
            </a:r>
          </a:p>
        </p:txBody>
      </p:sp>
      <p:sp>
        <p:nvSpPr>
          <p:cNvPr id="401" name="Algo NextValue"/>
          <p:cNvSpPr txBox="1"/>
          <p:nvPr/>
        </p:nvSpPr>
        <p:spPr>
          <a:xfrm>
            <a:off x="6937548" y="167004"/>
            <a:ext cx="190093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>
              <a:lnSpc>
                <a:spcPct val="90000"/>
              </a:lnSpc>
              <a:spcBef>
                <a:spcPts val="100"/>
              </a:spcBef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Algo NextValue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7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mColoring of Gra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mColoring</a:t>
            </a:r>
            <a:r>
              <a:t> of Graph</a:t>
            </a:r>
          </a:p>
        </p:txBody>
      </p:sp>
      <p:sp>
        <p:nvSpPr>
          <p:cNvPr id="405" name="Problem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Problem:</a:t>
            </a:r>
          </a:p>
          <a:p>
            <a:pPr lvl="1">
              <a:spcBef>
                <a:spcPts val="200"/>
              </a:spcBef>
            </a:pPr>
            <a:r>
              <a:t>Given a 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G=(V,E)</a:t>
            </a:r>
            <a:r>
              <a:t>, and a number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</a:p>
          <a:p>
            <a:pPr lvl="1">
              <a:spcBef>
                <a:spcPts val="200"/>
              </a:spcBef>
            </a:pPr>
            <a:r>
              <a:t>Color the nodes of the graph in such a way that</a:t>
            </a:r>
          </a:p>
          <a:p>
            <a:pPr lvl="1">
              <a:spcBef>
                <a:spcPts val="200"/>
              </a:spcBef>
            </a:pPr>
            <a:r>
              <a:t>No two adjacent nodes have same color</a:t>
            </a:r>
          </a:p>
          <a:p>
            <a:pPr lvl="1">
              <a:spcBef>
                <a:spcPts val="200"/>
              </a:spcBef>
            </a:pPr>
            <a:r>
              <a:t>At most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colors are used.</a:t>
            </a:r>
          </a:p>
          <a:p>
            <a:pPr>
              <a:spcBef>
                <a:spcPts val="200"/>
              </a:spcBef>
            </a:pPr>
            <a:r>
              <a:t>Note: 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t> is degree of graph, then graph can be colored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d+1</a:t>
            </a:r>
            <a:r>
              <a:t> colors.</a:t>
            </a:r>
          </a:p>
          <a:p>
            <a:pPr>
              <a:spcBef>
                <a:spcPts val="2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m-colorability</a:t>
            </a:r>
            <a:r>
              <a:t> optimization problem</a:t>
            </a:r>
          </a:p>
          <a:p>
            <a:pPr lvl="1">
              <a:spcBef>
                <a:spcPts val="200"/>
              </a:spcBef>
            </a:pPr>
            <a:r>
              <a:t>Find smallest integer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for which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t> can be colored.</a:t>
            </a:r>
          </a:p>
          <a:p>
            <a:pPr lvl="1">
              <a:spcBef>
                <a:spcPts val="2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is called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chromatic number</a:t>
            </a:r>
            <a:r>
              <a:t> of G.</a:t>
            </a:r>
          </a:p>
        </p:txBody>
      </p:sp>
      <p:sp>
        <p:nvSpPr>
          <p:cNvPr id="4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7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40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0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nar Gra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Planar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Graph</a:t>
            </a:r>
          </a:p>
        </p:txBody>
      </p:sp>
      <p:sp>
        <p:nvSpPr>
          <p:cNvPr id="411" name="Problem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Problem:</a:t>
            </a:r>
          </a:p>
          <a:p>
            <a:pPr lvl="1">
              <a:spcBef>
                <a:spcPts val="200"/>
              </a:spcBef>
            </a:pPr>
            <a:r>
              <a:t>A 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G=(V,E)</a:t>
            </a:r>
            <a:r>
              <a:t>which can be drawn in a plane in such a way that no two edges cross each other.</a:t>
            </a:r>
          </a:p>
          <a:p>
            <a:pPr marL="361156" indent="-321468">
              <a:spcBef>
                <a:spcPts val="200"/>
              </a:spcBef>
              <a:defRPr sz="3000"/>
            </a:pPr>
            <a:r>
              <a:t>A planar graph can always be colored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t> colors.</a:t>
            </a:r>
          </a:p>
          <a:p>
            <a:pPr lvl="1">
              <a:spcBef>
                <a:spcPts val="200"/>
              </a:spcBef>
            </a:pPr>
            <a:r>
              <a:t>For a long time, value 5 was considered sufficient.</a:t>
            </a:r>
          </a:p>
          <a:p>
            <a:pPr marL="361156" indent="-321468">
              <a:spcBef>
                <a:spcPts val="200"/>
              </a:spcBef>
              <a:defRPr sz="3000"/>
            </a:pPr>
            <a:r>
              <a:t>Planar graph has a useful application in map coloring.</a:t>
            </a:r>
          </a:p>
          <a:p>
            <a:pPr lvl="1">
              <a:spcBef>
                <a:spcPts val="200"/>
              </a:spcBef>
            </a:pPr>
            <a:r>
              <a:t>A map (in a plane) can always be represented as a graph.</a:t>
            </a:r>
          </a:p>
          <a:p>
            <a:pPr lvl="1">
              <a:spcBef>
                <a:spcPts val="200"/>
              </a:spcBef>
            </a:pPr>
            <a:r>
              <a:t>Each region in the map is a node</a:t>
            </a:r>
          </a:p>
          <a:p>
            <a:pPr lvl="1">
              <a:spcBef>
                <a:spcPts val="200"/>
              </a:spcBef>
            </a:pPr>
            <a:r>
              <a:t>For two neighbour regions in the map, graph has an edge between those two respective nodes</a:t>
            </a:r>
          </a:p>
          <a:p>
            <a:pPr marL="361156" indent="-321468">
              <a:spcBef>
                <a:spcPts val="200"/>
              </a:spcBef>
              <a:defRPr sz="3000"/>
            </a:pPr>
            <a:r>
              <a:t>Consider graph is represented by adjacency matrix.</a:t>
            </a:r>
          </a:p>
          <a:p>
            <a:pPr lvl="1" marL="642937" indent="-247650">
              <a:spcBef>
                <a:spcPts val="200"/>
              </a:spcBef>
            </a:pP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G[i][j]=1</a:t>
            </a:r>
            <a:r>
              <a:t> </a:t>
            </a:r>
            <a:r>
              <a:rPr sz="2800"/>
              <a:t>if there is a edge</a:t>
            </a:r>
            <a:r>
              <a:rPr sz="2600"/>
              <a:t>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(i,j)</a:t>
            </a:r>
            <a:r>
              <a:rPr sz="2600"/>
              <a:t> else</a:t>
            </a:r>
            <a:r>
              <a:t>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G[i][j]=0</a:t>
            </a:r>
          </a:p>
        </p:txBody>
      </p:sp>
      <p:sp>
        <p:nvSpPr>
          <p:cNvPr id="4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41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1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m-coloring of Gra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m-coloring</a:t>
            </a:r>
            <a:r>
              <a:t> of Graph</a:t>
            </a:r>
          </a:p>
        </p:txBody>
      </p:sp>
      <p:sp>
        <p:nvSpPr>
          <p:cNvPr id="417" name="For simplicity, consider that colors are represented a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For simplicity, consider that colors are represented as</a:t>
            </a: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1,2,3,…,m</a:t>
            </a:r>
            <a:r>
              <a:t>.</a:t>
            </a:r>
          </a:p>
          <a:p>
            <a:pPr/>
            <a:r>
              <a:t>Solution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-color problem is given by a tuple</a:t>
            </a: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where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is the color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node</a:t>
            </a:r>
          </a:p>
          <a:p>
            <a:pPr/>
            <a:r>
              <a:t>Approach: Recursive backtracking formulation</a:t>
            </a:r>
          </a:p>
          <a:p>
            <a:pPr lvl="1"/>
            <a:r>
              <a:t>Consider state space tree of degree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</a:p>
          <a:p>
            <a:pPr lvl="2"/>
            <a:r>
              <a:t>Each edge represents color assignment to a node</a:t>
            </a:r>
          </a:p>
          <a:p>
            <a:pPr lvl="2"/>
            <a:r>
              <a:t>Each intermediate node at level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has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children.</a:t>
            </a:r>
          </a:p>
          <a:p>
            <a:pPr lvl="3"/>
            <a:r>
              <a:t>Corresponding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possible values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.</a:t>
            </a:r>
          </a:p>
          <a:p>
            <a:pPr lvl="2"/>
            <a:r>
              <a:t>Tree height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n+1</a:t>
            </a:r>
          </a:p>
          <a:p>
            <a:pPr lvl="3"/>
            <a:r>
              <a:t>Nodes at level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n+1</a:t>
            </a:r>
            <a:r>
              <a:t> are leaf nodes.</a:t>
            </a:r>
          </a:p>
        </p:txBody>
      </p:sp>
      <p:sp>
        <p:nvSpPr>
          <p:cNvPr id="4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42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1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Horowitz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2: Horowitz</a:t>
            </a:r>
          </a:p>
          <a:p>
            <a:pPr lvl="1"/>
            <a:r>
              <a:t>Sec </a:t>
            </a:r>
            <a:r>
              <a:rPr b="1" i="1" u="sng">
                <a:latin typeface="Courier New"/>
                <a:ea typeface="Courier New"/>
                <a:cs typeface="Courier New"/>
                <a:sym typeface="Courier New"/>
              </a:rPr>
              <a:t>7.5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</a:t>
            </a:r>
          </a:p>
          <a:p>
            <a:pPr lvl="1"/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12.1,12.2</a:t>
            </a:r>
          </a:p>
          <a:p>
            <a:pPr/>
            <a:r>
              <a:rPr>
                <a:latin typeface="Arial"/>
                <a:ea typeface="Arial"/>
                <a:cs typeface="Arial"/>
                <a:sym typeface="Arial"/>
              </a:rPr>
              <a:t>R1</a:t>
            </a:r>
            <a:r>
              <a:t>: Introduction to Algorithms</a:t>
            </a:r>
          </a:p>
          <a:p>
            <a:pPr lvl="2"/>
            <a:r>
              <a:t>Cormen et al.</a:t>
            </a:r>
          </a:p>
          <a:p>
            <a:pPr/>
            <a:r>
              <a:t>Youtube link of video lecture recording</a:t>
            </a:r>
          </a:p>
          <a:p>
            <a:pPr lvl="1">
              <a:defRPr sz="2800"/>
            </a:pPr>
            <a:r>
              <a:rPr u="sng">
                <a:hlinkClick r:id="rId2" invalidUrl="" action="" tgtFrame="" tooltip="" history="1" highlightClick="0" endSnd="0"/>
              </a:rPr>
              <a:t>https://www.youtube.com/watch?v=LgLrJJ3CaiQ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Algo mColoring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Algo mColoring…</a:t>
            </a:r>
          </a:p>
        </p:txBody>
      </p:sp>
      <p:sp>
        <p:nvSpPr>
          <p:cNvPr id="423" name="Algo mColoring(k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Algo mColoring(k)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color for a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is given by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x[i]</a:t>
            </a:r>
            <a:r>
              <a:t>, initialized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Graph is adjacency matrix, value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when edge exists else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do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// generate all legal assignments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NextColor(k)</a:t>
            </a:r>
            <a:r>
              <a:t> //assign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</a:t>
            </a:r>
            <a:r>
              <a:t> a legal value</a:t>
            </a: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x[k]==0</a:t>
            </a:r>
            <a:r>
              <a:t>)</a:t>
            </a:r>
          </a:p>
          <a:p>
            <a:pPr lvl="4" marL="0" indent="9144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t> //no new color possible.</a:t>
            </a: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k==n</a:t>
            </a:r>
            <a:r>
              <a:t>) // all nodes have been colored, at most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colors</a:t>
            </a:r>
          </a:p>
          <a:p>
            <a:pPr lvl="4" marL="0" indent="9144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//out put the color of each node</a:t>
            </a:r>
          </a:p>
          <a:p>
            <a:pPr lvl="4" marL="0" indent="9144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for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i=1</a:t>
            </a:r>
            <a:r>
              <a:t> </a:t>
            </a:r>
            <a:r>
              <a:rPr i="1" u="sng"/>
              <a:t>to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</a:t>
            </a:r>
            <a:r>
              <a:rPr i="1" u="sng"/>
              <a:t>do</a:t>
            </a:r>
          </a:p>
          <a:p>
            <a:pPr lvl="6" marL="0" indent="137160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print(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x[i]</a:t>
            </a:r>
            <a:r>
              <a:t>)</a:t>
            </a:r>
          </a:p>
          <a:p>
            <a:pPr lvl="2" marL="0" indent="457200">
              <a:spcBef>
                <a:spcPts val="200"/>
              </a:spcBef>
              <a:buSzTx/>
              <a:buNone/>
              <a:defRPr i="1" u="sng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else</a:t>
            </a:r>
          </a:p>
          <a:p>
            <a:pPr lvl="4" marL="0" indent="9144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mColoring(k+1)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while</a:t>
            </a:r>
            <a:r>
              <a:t> True</a:t>
            </a:r>
          </a:p>
        </p:txBody>
      </p:sp>
      <p:sp>
        <p:nvSpPr>
          <p:cNvPr id="4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5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42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Algo mColoring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Algo mColoring…</a:t>
            </a:r>
          </a:p>
        </p:txBody>
      </p:sp>
      <p:sp>
        <p:nvSpPr>
          <p:cNvPr id="429" name="proc NextColor(k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proc NextColor(k)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i/p: nodes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x[1],…,x[k-1]</a:t>
            </a:r>
            <a:r>
              <a:t> </a:t>
            </a:r>
            <a:r>
              <a:rPr sz="2600"/>
              <a:t>are assigned colors, range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[1..m]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Tx/>
              <a:buNone/>
              <a:defRPr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o/p: value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</a:t>
            </a:r>
            <a:r>
              <a:t> is assigned in range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[0..m]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t> means no color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do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x[k]=(x[k]+1)%(m+1)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 next highest color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</a:t>
            </a:r>
            <a:r>
              <a:t>x[k]==0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// no color can be assigned.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i="1" u="sng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return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sz="2600" u="sng"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j=1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i="1" sz="2600" u="sng"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i="1" sz="2600" u="sng">
                <a:latin typeface="Gill Sans MT"/>
                <a:ea typeface="Gill Sans MT"/>
                <a:cs typeface="Gill Sans MT"/>
                <a:sym typeface="Gill Sans MT"/>
              </a:rPr>
              <a:t>do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sz="2500">
                <a:latin typeface="Gill Sans MT"/>
                <a:ea typeface="Gill Sans MT"/>
                <a:cs typeface="Gill Sans MT"/>
                <a:sym typeface="Gill Sans MT"/>
              </a:rPr>
              <a:t>//is color of </a:t>
            </a:r>
            <a:r>
              <a:rPr sz="2500"/>
              <a:t>x[k]</a:t>
            </a:r>
            <a:r>
              <a:rPr sz="2500">
                <a:latin typeface="Gill Sans MT"/>
                <a:ea typeface="Gill Sans MT"/>
                <a:cs typeface="Gill Sans MT"/>
                <a:sym typeface="Gill Sans MT"/>
              </a:rPr>
              <a:t> is distinct from neighbours</a:t>
            </a:r>
            <a:endParaRPr sz="2500"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</a:t>
            </a:r>
            <a:r>
              <a:rPr sz="2500"/>
              <a:t>G[k][j]==1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r>
              <a:t>&amp;&amp;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</a:t>
            </a:r>
            <a:r>
              <a:rPr sz="2400"/>
              <a:t>x[k]==x[j]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</a:t>
            </a:r>
            <a:r>
              <a:rPr sz="2600">
                <a:latin typeface="Gill Sans MT"/>
                <a:ea typeface="Gill Sans MT"/>
                <a:cs typeface="Gill Sans MT"/>
                <a:sym typeface="Gill Sans MT"/>
              </a:rPr>
              <a:t>// adjacent same color</a:t>
            </a:r>
            <a:endParaRPr sz="2600">
              <a:latin typeface="Gill Sans MT"/>
              <a:ea typeface="Gill Sans MT"/>
              <a:cs typeface="Gill Sans MT"/>
              <a:sym typeface="Gill Sans MT"/>
            </a:endParaRPr>
          </a:p>
          <a:p>
            <a:pPr lvl="6" marL="0" indent="1371600">
              <a:spcBef>
                <a:spcPts val="200"/>
              </a:spcBef>
              <a:buSzTx/>
              <a:buNone/>
              <a:defRPr i="1" sz="2700" u="sng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>
                <a:latin typeface="Gill Sans MT"/>
                <a:ea typeface="Gill Sans MT"/>
                <a:cs typeface="Gill Sans MT"/>
                <a:sym typeface="Gill Sans MT"/>
              </a:rPr>
              <a:t>break</a:t>
            </a:r>
            <a:endParaRPr sz="2600"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200"/>
              </a:spcBef>
              <a:buSzTx/>
              <a:buNone/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sz="2600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 sz="2600">
                <a:latin typeface="Gill Sans MT"/>
                <a:ea typeface="Gill Sans MT"/>
                <a:cs typeface="Gill Sans MT"/>
                <a:sym typeface="Gill Sans MT"/>
              </a:rPr>
              <a:t> (</a:t>
            </a:r>
            <a:r>
              <a:rPr sz="2600"/>
              <a:t>j==n+1</a:t>
            </a:r>
            <a:r>
              <a:rPr sz="2600">
                <a:latin typeface="Gill Sans MT"/>
                <a:ea typeface="Gill Sans MT"/>
                <a:cs typeface="Gill Sans MT"/>
                <a:sym typeface="Gill Sans MT"/>
              </a:rPr>
              <a:t>) // for loop index completed</a:t>
            </a:r>
            <a:endParaRPr sz="2600"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sz="2600" u="sng">
                <a:latin typeface="Gill Sans MT"/>
                <a:ea typeface="Gill Sans MT"/>
                <a:cs typeface="Gill Sans MT"/>
                <a:sym typeface="Gill Sans MT"/>
              </a:rPr>
              <a:t>return</a:t>
            </a:r>
            <a:r>
              <a:rPr sz="2600">
                <a:latin typeface="Gill Sans MT"/>
                <a:ea typeface="Gill Sans MT"/>
                <a:cs typeface="Gill Sans MT"/>
                <a:sym typeface="Gill Sans MT"/>
              </a:rPr>
              <a:t> // new color found</a:t>
            </a:r>
            <a:endParaRPr sz="2500"/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while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t> //try to find next color</a:t>
            </a:r>
          </a:p>
        </p:txBody>
      </p:sp>
      <p:sp>
        <p:nvSpPr>
          <p:cNvPr id="4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1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43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9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omplexity Analysis: mColo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600"/>
            </a:pPr>
            <a:r>
              <a:t>Complexity Analysis: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mColoring</a:t>
            </a:r>
          </a:p>
        </p:txBody>
      </p:sp>
      <p:sp>
        <p:nvSpPr>
          <p:cNvPr id="435" name="Number of internal nodes in state space tre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Number of internal nodes in state space tree</a:t>
            </a:r>
          </a:p>
          <a:p>
            <a:pPr lvl="1" marL="0" marR="0" indent="228600" defTabSz="457200">
              <a:lnSpc>
                <a:spcPct val="100000"/>
              </a:lnSpc>
              <a:spcBef>
                <a:spcPts val="400"/>
              </a:spcBef>
              <a:buSzTx/>
              <a:buNone/>
              <a:defRPr sz="28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0≤i≤n-1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aseline="31999">
              <a:latin typeface="Courier New"/>
              <a:ea typeface="Courier New"/>
              <a:cs typeface="Courier New"/>
              <a:sym typeface="Courier New"/>
            </a:endParaRPr>
          </a:p>
          <a:p>
            <a:pPr marL="342246" marR="0" indent="-302558" defTabSz="457200">
              <a:lnSpc>
                <a:spcPct val="100000"/>
              </a:lnSpc>
              <a:spcBef>
                <a:spcPts val="400"/>
              </a:spcBef>
              <a:defRPr sz="30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At each node,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O(mn)</a:t>
            </a:r>
            <a:r>
              <a:t> time is spent by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NextColor</a:t>
            </a:r>
          </a:p>
          <a:p>
            <a:pPr lvl="1" marL="663178" marR="0" indent="-267890" defTabSz="457200">
              <a:lnSpc>
                <a:spcPct val="100000"/>
              </a:lnSpc>
              <a:spcBef>
                <a:spcPts val="400"/>
              </a:spcBef>
              <a:buChar char="•"/>
              <a:defRPr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Determines corresponding legal coloring</a:t>
            </a:r>
          </a:p>
          <a:p>
            <a:pPr marL="342246" marR="0" indent="-302558" defTabSz="457200">
              <a:lnSpc>
                <a:spcPct val="100000"/>
              </a:lnSpc>
              <a:spcBef>
                <a:spcPts val="400"/>
              </a:spcBef>
              <a:defRPr sz="30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total time complexity is given by</a:t>
            </a:r>
          </a:p>
          <a:p>
            <a:pPr lvl="2" marL="0" marR="0" indent="457200" defTabSz="457200">
              <a:lnSpc>
                <a:spcPct val="100000"/>
              </a:lnSpc>
              <a:spcBef>
                <a:spcPts val="400"/>
              </a:spcBef>
              <a:buSzTx/>
              <a:buNone/>
              <a:defRPr sz="32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0≤i≤n-1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*mn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marR="0" indent="457200" defTabSz="457200">
              <a:lnSpc>
                <a:spcPct val="100000"/>
              </a:lnSpc>
              <a:spcBef>
                <a:spcPts val="400"/>
              </a:spcBef>
              <a:buSzTx/>
              <a:buNone/>
              <a:defRPr sz="32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0≤i≤n-1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marR="0" indent="457200" defTabSz="457200">
              <a:lnSpc>
                <a:spcPct val="100000"/>
              </a:lnSpc>
              <a:spcBef>
                <a:spcPts val="400"/>
              </a:spcBef>
              <a:buSzTx/>
              <a:buNone/>
              <a:defRPr sz="32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=n((Σ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1≤i≤n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marR="0" indent="457200" defTabSz="457200">
              <a:lnSpc>
                <a:spcPct val="100000"/>
              </a:lnSpc>
              <a:spcBef>
                <a:spcPts val="400"/>
              </a:spcBef>
              <a:buSzTx/>
              <a:buNone/>
              <a:defRPr sz="32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=n((Σ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0≤i≤n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)- 1)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marR="0" indent="457200" defTabSz="457200">
              <a:lnSpc>
                <a:spcPct val="100000"/>
              </a:lnSpc>
              <a:spcBef>
                <a:spcPts val="400"/>
              </a:spcBef>
              <a:buSzTx/>
              <a:buNone/>
              <a:defRPr sz="32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=n[(m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n+1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-1)/(m-1)-1]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marR="0" indent="457200" defTabSz="457200">
              <a:lnSpc>
                <a:spcPct val="100000"/>
              </a:lnSpc>
              <a:spcBef>
                <a:spcPts val="400"/>
              </a:spcBef>
              <a:buSzTx/>
              <a:buNone/>
              <a:defRPr sz="32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=O(nm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4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7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43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35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441" name="Hamilotonian Cyc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Hamilotonian Cycles</a:t>
            </a:r>
          </a:p>
          <a:p>
            <a:pPr/>
            <a:r>
              <a:t>m-Coloring of a graph</a:t>
            </a:r>
          </a:p>
        </p:txBody>
      </p:sp>
      <p:sp>
        <p:nvSpPr>
          <p:cNvPr id="4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4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4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Hamilotonian Cyc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Hamilotonian Cycles</a:t>
            </a:r>
          </a:p>
        </p:txBody>
      </p:sp>
      <p:sp>
        <p:nvSpPr>
          <p:cNvPr id="54" name="Hamiltonian cycle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Hamiltonian cycle:</a:t>
            </a:r>
          </a:p>
          <a:p>
            <a:pPr/>
            <a:r>
              <a:t>Given a 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G=(V,E)</a:t>
            </a:r>
            <a:r>
              <a:t>, a hamiltonian cycle is</a:t>
            </a:r>
          </a:p>
          <a:p>
            <a:pPr lvl="1"/>
            <a:r>
              <a:t>A round trip path along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edges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</a:t>
            </a:r>
          </a:p>
          <a:p>
            <a:pPr lvl="1"/>
            <a:r>
              <a:t>That visits each vertex once, and </a:t>
            </a:r>
          </a:p>
          <a:p>
            <a:pPr lvl="1"/>
            <a:r>
              <a:t>Returns to starting vertex.</a:t>
            </a:r>
          </a:p>
          <a:p>
            <a:pPr lvl="1"/>
            <a:r>
              <a:t>Considering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∈G</a:t>
            </a:r>
            <a:r>
              <a:t> is the start vertex, and</a:t>
            </a:r>
          </a:p>
          <a:p>
            <a:pPr lvl="1"/>
            <a:r>
              <a:t>Vertex visited are in the order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n+1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then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Edge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∈E,1≤i≤n,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and all vertices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are distinct except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n+1</a:t>
            </a:r>
          </a:p>
          <a:p>
            <a:pPr/>
            <a:r>
              <a:t>TSP:</a:t>
            </a:r>
          </a:p>
          <a:p>
            <a:pPr lvl="1"/>
            <a:r>
              <a:t>TSP is a hamiltonian cycle with minimum cost.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sp>
        <p:nvSpPr>
          <p:cNvPr id="60" name="Does the following graphs have a hamiltonian cycle?"/>
          <p:cNvSpPr txBox="1"/>
          <p:nvPr>
            <p:ph type="body" sz="quarter" idx="1"/>
          </p:nvPr>
        </p:nvSpPr>
        <p:spPr>
          <a:xfrm>
            <a:off x="552194" y="788456"/>
            <a:ext cx="9055612" cy="651367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Does the following graphs have a hamiltonian cycle?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83" name="Group"/>
          <p:cNvGrpSpPr/>
          <p:nvPr/>
        </p:nvGrpSpPr>
        <p:grpSpPr>
          <a:xfrm>
            <a:off x="1294090" y="1806043"/>
            <a:ext cx="7264973" cy="2300594"/>
            <a:chOff x="0" y="0"/>
            <a:chExt cx="7264971" cy="2300593"/>
          </a:xfrm>
        </p:grpSpPr>
        <p:sp>
          <p:nvSpPr>
            <p:cNvPr id="64" name="1"/>
            <p:cNvSpPr/>
            <p:nvPr/>
          </p:nvSpPr>
          <p:spPr>
            <a:xfrm>
              <a:off x="0" y="404505"/>
              <a:ext cx="544323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65" name="2"/>
            <p:cNvSpPr/>
            <p:nvPr/>
          </p:nvSpPr>
          <p:spPr>
            <a:xfrm>
              <a:off x="1789847" y="404505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66" name="3"/>
            <p:cNvSpPr/>
            <p:nvPr/>
          </p:nvSpPr>
          <p:spPr>
            <a:xfrm>
              <a:off x="4832859" y="404505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67" name="4"/>
            <p:cNvSpPr/>
            <p:nvPr/>
          </p:nvSpPr>
          <p:spPr>
            <a:xfrm>
              <a:off x="6664090" y="404505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68" name="8"/>
            <p:cNvSpPr/>
            <p:nvPr/>
          </p:nvSpPr>
          <p:spPr>
            <a:xfrm>
              <a:off x="43857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69" name="7"/>
            <p:cNvSpPr/>
            <p:nvPr/>
          </p:nvSpPr>
          <p:spPr>
            <a:xfrm>
              <a:off x="1833705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70" name="6"/>
            <p:cNvSpPr/>
            <p:nvPr/>
          </p:nvSpPr>
          <p:spPr>
            <a:xfrm>
              <a:off x="4876716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71" name="5"/>
            <p:cNvSpPr/>
            <p:nvPr/>
          </p:nvSpPr>
          <p:spPr>
            <a:xfrm>
              <a:off x="6720648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72" name="Line"/>
            <p:cNvSpPr/>
            <p:nvPr/>
          </p:nvSpPr>
          <p:spPr>
            <a:xfrm>
              <a:off x="608285" y="2039827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3" name="Line"/>
            <p:cNvSpPr/>
            <p:nvPr/>
          </p:nvSpPr>
          <p:spPr>
            <a:xfrm>
              <a:off x="5377644" y="667377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4" name="Line"/>
            <p:cNvSpPr/>
            <p:nvPr/>
          </p:nvSpPr>
          <p:spPr>
            <a:xfrm>
              <a:off x="544785" y="672867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5" name="Line"/>
            <p:cNvSpPr/>
            <p:nvPr/>
          </p:nvSpPr>
          <p:spPr>
            <a:xfrm>
              <a:off x="5377644" y="2037720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6" name="Line"/>
            <p:cNvSpPr/>
            <p:nvPr/>
          </p:nvSpPr>
          <p:spPr>
            <a:xfrm>
              <a:off x="391120" y="932776"/>
              <a:ext cx="1551931" cy="9279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7" name="Line"/>
            <p:cNvSpPr/>
            <p:nvPr/>
          </p:nvSpPr>
          <p:spPr>
            <a:xfrm>
              <a:off x="2339450" y="667377"/>
              <a:ext cx="248813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8" name="Line"/>
            <p:cNvSpPr/>
            <p:nvPr/>
          </p:nvSpPr>
          <p:spPr>
            <a:xfrm>
              <a:off x="2396007" y="2037720"/>
              <a:ext cx="248813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" name="Line"/>
            <p:cNvSpPr/>
            <p:nvPr/>
          </p:nvSpPr>
          <p:spPr>
            <a:xfrm>
              <a:off x="5148878" y="928110"/>
              <a:ext cx="1" cy="84887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0" name="Line"/>
            <p:cNvSpPr/>
            <p:nvPr/>
          </p:nvSpPr>
          <p:spPr>
            <a:xfrm>
              <a:off x="6961652" y="946904"/>
              <a:ext cx="1" cy="8488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5" name="Connection Line"/>
            <p:cNvSpPr/>
            <p:nvPr/>
          </p:nvSpPr>
          <p:spPr>
            <a:xfrm>
              <a:off x="390027" y="0"/>
              <a:ext cx="4461329" cy="541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55" fill="norm" stroke="1" extrusionOk="0">
                  <a:moveTo>
                    <a:pt x="0" y="12678"/>
                  </a:moveTo>
                  <a:cubicBezTo>
                    <a:pt x="7361" y="-5345"/>
                    <a:pt x="14561" y="-4153"/>
                    <a:pt x="21600" y="16255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2" name="Line"/>
            <p:cNvSpPr/>
            <p:nvPr/>
          </p:nvSpPr>
          <p:spPr>
            <a:xfrm flipV="1">
              <a:off x="473158" y="805532"/>
              <a:ext cx="1362455" cy="1017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84" name="HC1:…"/>
          <p:cNvSpPr txBox="1"/>
          <p:nvPr/>
        </p:nvSpPr>
        <p:spPr>
          <a:xfrm>
            <a:off x="552194" y="4606978"/>
            <a:ext cx="9055612" cy="2190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HC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</a:t>
            </a:r>
          </a:p>
          <a:p>
            <a:pPr lvl="2" marL="0" indent="457200">
              <a:lnSpc>
                <a:spcPct val="90000"/>
              </a:lnSpc>
              <a:spcBef>
                <a:spcPts val="7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1,2,8,7,6,5,4,3,1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or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lnSpc>
                <a:spcPct val="90000"/>
              </a:lnSpc>
              <a:spcBef>
                <a:spcPts val="7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1,3,4,5,6,7,8,2,1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" grpId="1"/>
      <p:bldP build="whole" bldLvl="1" animBg="1" rev="0" advAuto="0" spid="83" grpId="2"/>
      <p:bldP build="p" bldLvl="5" animBg="1" rev="0" advAuto="0" spid="84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sp>
        <p:nvSpPr>
          <p:cNvPr id="88" name="Does the following graphs have a hamiltonian cycle?"/>
          <p:cNvSpPr txBox="1"/>
          <p:nvPr>
            <p:ph type="body" sz="quarter" idx="1"/>
          </p:nvPr>
        </p:nvSpPr>
        <p:spPr>
          <a:xfrm>
            <a:off x="196968" y="691137"/>
            <a:ext cx="9055612" cy="651366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Does the following graphs have a hamiltonian cycle?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9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03" name="Group"/>
          <p:cNvGrpSpPr/>
          <p:nvPr/>
        </p:nvGrpSpPr>
        <p:grpSpPr>
          <a:xfrm>
            <a:off x="1778415" y="1412039"/>
            <a:ext cx="5421041" cy="1896089"/>
            <a:chOff x="0" y="0"/>
            <a:chExt cx="5421039" cy="1896088"/>
          </a:xfrm>
        </p:grpSpPr>
        <p:sp>
          <p:nvSpPr>
            <p:cNvPr id="92" name="1"/>
            <p:cNvSpPr/>
            <p:nvPr/>
          </p:nvSpPr>
          <p:spPr>
            <a:xfrm>
              <a:off x="0" y="0"/>
              <a:ext cx="544323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3" name="2"/>
            <p:cNvSpPr/>
            <p:nvPr/>
          </p:nvSpPr>
          <p:spPr>
            <a:xfrm>
              <a:off x="2416430" y="0"/>
              <a:ext cx="544323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4" name="3"/>
            <p:cNvSpPr/>
            <p:nvPr/>
          </p:nvSpPr>
          <p:spPr>
            <a:xfrm>
              <a:off x="4832859" y="0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5" name="5"/>
            <p:cNvSpPr/>
            <p:nvPr/>
          </p:nvSpPr>
          <p:spPr>
            <a:xfrm>
              <a:off x="43857" y="1370342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96" name="4"/>
            <p:cNvSpPr/>
            <p:nvPr/>
          </p:nvSpPr>
          <p:spPr>
            <a:xfrm>
              <a:off x="4876717" y="1370342"/>
              <a:ext cx="544323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97" name="Line"/>
            <p:cNvSpPr/>
            <p:nvPr/>
          </p:nvSpPr>
          <p:spPr>
            <a:xfrm flipV="1">
              <a:off x="524602" y="444727"/>
              <a:ext cx="1930814" cy="1017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8" name="Line"/>
            <p:cNvSpPr/>
            <p:nvPr/>
          </p:nvSpPr>
          <p:spPr>
            <a:xfrm>
              <a:off x="539672" y="262872"/>
              <a:ext cx="190067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9" name="Line"/>
            <p:cNvSpPr/>
            <p:nvPr/>
          </p:nvSpPr>
          <p:spPr>
            <a:xfrm>
              <a:off x="2956559" y="304655"/>
              <a:ext cx="190067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0" name="Line"/>
            <p:cNvSpPr/>
            <p:nvPr/>
          </p:nvSpPr>
          <p:spPr>
            <a:xfrm flipH="1">
              <a:off x="284861" y="529206"/>
              <a:ext cx="1" cy="8488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1" name="Line"/>
            <p:cNvSpPr/>
            <p:nvPr/>
          </p:nvSpPr>
          <p:spPr>
            <a:xfrm>
              <a:off x="5120007" y="529206"/>
              <a:ext cx="1" cy="8488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2" name="Line"/>
            <p:cNvSpPr/>
            <p:nvPr/>
          </p:nvSpPr>
          <p:spPr>
            <a:xfrm flipH="1" flipV="1">
              <a:off x="2865099" y="444727"/>
              <a:ext cx="2083594" cy="1017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04" name="Does the following graphs have a hamiltonian cycle?"/>
          <p:cNvSpPr txBox="1"/>
          <p:nvPr/>
        </p:nvSpPr>
        <p:spPr>
          <a:xfrm>
            <a:off x="196968" y="3369682"/>
            <a:ext cx="9055612" cy="65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Does the following graphs have a hamiltonian cycle?</a:t>
            </a:r>
          </a:p>
        </p:txBody>
      </p:sp>
      <p:grpSp>
        <p:nvGrpSpPr>
          <p:cNvPr id="117" name="Group"/>
          <p:cNvGrpSpPr/>
          <p:nvPr/>
        </p:nvGrpSpPr>
        <p:grpSpPr>
          <a:xfrm>
            <a:off x="1645387" y="4082602"/>
            <a:ext cx="5421041" cy="1896090"/>
            <a:chOff x="0" y="0"/>
            <a:chExt cx="5421039" cy="1896088"/>
          </a:xfrm>
        </p:grpSpPr>
        <p:sp>
          <p:nvSpPr>
            <p:cNvPr id="105" name="1"/>
            <p:cNvSpPr/>
            <p:nvPr/>
          </p:nvSpPr>
          <p:spPr>
            <a:xfrm>
              <a:off x="0" y="0"/>
              <a:ext cx="544323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6" name="2"/>
            <p:cNvSpPr/>
            <p:nvPr/>
          </p:nvSpPr>
          <p:spPr>
            <a:xfrm>
              <a:off x="2416430" y="0"/>
              <a:ext cx="544323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7" name="3"/>
            <p:cNvSpPr/>
            <p:nvPr/>
          </p:nvSpPr>
          <p:spPr>
            <a:xfrm>
              <a:off x="4832859" y="0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08" name="5"/>
            <p:cNvSpPr/>
            <p:nvPr/>
          </p:nvSpPr>
          <p:spPr>
            <a:xfrm>
              <a:off x="43857" y="1370342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09" name="4"/>
            <p:cNvSpPr/>
            <p:nvPr/>
          </p:nvSpPr>
          <p:spPr>
            <a:xfrm>
              <a:off x="4876717" y="1370342"/>
              <a:ext cx="544323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10" name="Line"/>
            <p:cNvSpPr/>
            <p:nvPr/>
          </p:nvSpPr>
          <p:spPr>
            <a:xfrm flipV="1">
              <a:off x="524602" y="444727"/>
              <a:ext cx="1930814" cy="1017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1" name="Line"/>
            <p:cNvSpPr/>
            <p:nvPr/>
          </p:nvSpPr>
          <p:spPr>
            <a:xfrm>
              <a:off x="539672" y="262873"/>
              <a:ext cx="190067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2" name="Line"/>
            <p:cNvSpPr/>
            <p:nvPr/>
          </p:nvSpPr>
          <p:spPr>
            <a:xfrm>
              <a:off x="2956559" y="304655"/>
              <a:ext cx="190067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3" name="Line"/>
            <p:cNvSpPr/>
            <p:nvPr/>
          </p:nvSpPr>
          <p:spPr>
            <a:xfrm flipH="1">
              <a:off x="284861" y="529206"/>
              <a:ext cx="1" cy="84887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4" name="Line"/>
            <p:cNvSpPr/>
            <p:nvPr/>
          </p:nvSpPr>
          <p:spPr>
            <a:xfrm>
              <a:off x="5120007" y="529206"/>
              <a:ext cx="1" cy="84887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5" name="Line"/>
            <p:cNvSpPr/>
            <p:nvPr/>
          </p:nvSpPr>
          <p:spPr>
            <a:xfrm flipH="1" flipV="1">
              <a:off x="2865099" y="444727"/>
              <a:ext cx="2083594" cy="1017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6" name="Line"/>
            <p:cNvSpPr/>
            <p:nvPr/>
          </p:nvSpPr>
          <p:spPr>
            <a:xfrm>
              <a:off x="624164" y="1671315"/>
              <a:ext cx="422351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18" name="Dingbat X"/>
          <p:cNvSpPr/>
          <p:nvPr/>
        </p:nvSpPr>
        <p:spPr>
          <a:xfrm>
            <a:off x="7711181" y="1676943"/>
            <a:ext cx="1156230" cy="1366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9" name="Dingbat Tick"/>
          <p:cNvSpPr/>
          <p:nvPr/>
        </p:nvSpPr>
        <p:spPr>
          <a:xfrm>
            <a:off x="7821438" y="4347507"/>
            <a:ext cx="1301543" cy="1236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00D2A9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0" name="1,2,3,4,5,1 or…"/>
          <p:cNvSpPr txBox="1"/>
          <p:nvPr/>
        </p:nvSpPr>
        <p:spPr>
          <a:xfrm>
            <a:off x="2693460" y="5950907"/>
            <a:ext cx="3219041" cy="1536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1,2,3,4,5,1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or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>
              <a:lnSpc>
                <a:spcPct val="90000"/>
              </a:lnSpc>
              <a:spcBef>
                <a:spcPts val="7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1,5,4,3,2,1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7" grpId="5"/>
      <p:bldP build="p" bldLvl="5" animBg="1" rev="0" advAuto="0" spid="120" grpId="7"/>
      <p:bldP build="whole" bldLvl="1" animBg="1" rev="0" advAuto="0" spid="104" grpId="4"/>
      <p:bldP build="whole" bldLvl="1" animBg="1" rev="0" advAuto="0" spid="103" grpId="2"/>
      <p:bldP build="whole" bldLvl="1" animBg="1" rev="0" advAuto="0" spid="119" grpId="6"/>
      <p:bldP build="whole" bldLvl="1" animBg="1" rev="0" advAuto="0" spid="88" grpId="1"/>
      <p:bldP build="whole" bldLvl="1" animBg="1" rev="0" advAuto="0" spid="118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Hamiltonian Cyc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Hamiltonian Cycle</a:t>
            </a:r>
          </a:p>
        </p:txBody>
      </p:sp>
      <p:sp>
        <p:nvSpPr>
          <p:cNvPr id="123" name="It is an NP complete problem i.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is an NP complete problem i.e.</a:t>
            </a:r>
          </a:p>
          <a:p>
            <a:pPr lvl="1"/>
            <a:r>
              <a:t>There is no easy way (polynomial time computation) to know if the graph contains a hamiltonian cycle.</a:t>
            </a:r>
          </a:p>
          <a:p>
            <a:pPr/>
            <a:r>
              <a:t>Backtracking is an approach to find all hamiltonian cycles</a:t>
            </a:r>
          </a:p>
          <a:p>
            <a:pPr lvl="1"/>
            <a:r>
              <a:t>Graph can be directed or undirected.</a:t>
            </a:r>
          </a:p>
          <a:p>
            <a:pPr/>
            <a:r>
              <a:t>Backtracking approach</a:t>
            </a:r>
          </a:p>
          <a:p>
            <a:pPr lvl="1"/>
            <a:r>
              <a:t>Consider solution vector: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)</a:t>
            </a:r>
          </a:p>
          <a:p>
            <a:pPr lvl="2"/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t>represents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visited vertex of proposed cycle</a:t>
            </a:r>
          </a:p>
          <a:p>
            <a:pPr lvl="1"/>
            <a:r>
              <a:t>How to compute possible vertices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when vertices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k-1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has already been chosen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5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2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HC: Backtracking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HC: Backtracking Approach</a:t>
            </a:r>
          </a:p>
        </p:txBody>
      </p:sp>
      <p:sp>
        <p:nvSpPr>
          <p:cNvPr id="129" name="Graph G is maintained as adjacency matri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200"/>
              </a:spcBef>
              <a:defRPr sz="2800"/>
            </a:pPr>
            <a:r>
              <a:t>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t> is maintained as adjacency matrix</a:t>
            </a:r>
          </a:p>
          <a:p>
            <a:pPr marL="382587" indent="-342899">
              <a:spcBef>
                <a:spcPts val="200"/>
              </a:spcBef>
              <a:defRPr sz="2800"/>
            </a:pPr>
            <a:r>
              <a:t>Choosing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x[k]</a:t>
            </a:r>
            <a:r>
              <a:rPr baseline="-5999"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when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x[1]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x[2]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</a:t>
            </a:r>
            <a:r>
              <a:t>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x[k-1]</a:t>
            </a:r>
            <a:r>
              <a:t>is chosen</a:t>
            </a:r>
          </a:p>
          <a:p>
            <a:pPr lvl="1" marL="738187" indent="-342900">
              <a:spcBef>
                <a:spcPts val="200"/>
              </a:spcBef>
              <a:buChar char="•"/>
              <a:defRPr sz="2800"/>
            </a:pPr>
            <a:r>
              <a:t>i.e. after first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t> vertices are chosen, chose next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spcBef>
                <a:spcPts val="200"/>
              </a:spcBef>
              <a:defRPr sz="2800"/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k=1</a:t>
            </a:r>
            <a:r>
              <a:t>, then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x[1]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can be any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v∈V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00087" indent="-304800">
              <a:spcBef>
                <a:spcPts val="200"/>
              </a:spcBef>
              <a:defRPr sz="28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Note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x[k]</a:t>
            </a:r>
            <a:r>
              <a:rPr baseline="-5999"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doesn’t imply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00087" indent="-304800">
              <a:spcBef>
                <a:spcPts val="2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it implies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vertex on the Hamiltonian cycle path</a:t>
            </a:r>
          </a:p>
          <a:p>
            <a:pPr marL="382587" indent="-342899">
              <a:spcBef>
                <a:spcPts val="200"/>
              </a:spcBef>
              <a:defRPr sz="2800"/>
            </a:pPr>
            <a:r>
              <a:t>For simplicity, assume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x[1]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(we can start from any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82587" indent="-342899">
              <a:spcBef>
                <a:spcPts val="200"/>
              </a:spcBef>
              <a:defRPr sz="2800"/>
            </a:pPr>
            <a:r>
              <a:t>When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1&lt;k&lt;n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then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x[k]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can be any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that is distinct from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x[1]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x[2]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</a:t>
            </a:r>
            <a:r>
              <a:t>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x[k-1]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>
              <a:spcBef>
                <a:spcPts val="200"/>
              </a:spcBef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connected to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x[k-1]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by an edge.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82587" indent="-342899">
              <a:spcBef>
                <a:spcPts val="200"/>
              </a:spcBef>
              <a:defRPr sz="28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Vertex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x[n]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must be connected to both 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x[1]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x[n -1]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spcBef>
                <a:spcPts val="2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algo has two parts, </a:t>
            </a:r>
          </a:p>
          <a:p>
            <a:pPr lvl="1" marL="700087" indent="-304800">
              <a:spcBef>
                <a:spcPts val="2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nextValue(k)</a:t>
            </a:r>
            <a:r>
              <a:t> to determine next vertex</a:t>
            </a:r>
          </a:p>
          <a:p>
            <a:pPr lvl="1" marL="700087" indent="-304800">
              <a:spcBef>
                <a:spcPts val="2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main algo loop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Hamiltonian(k)</a:t>
            </a:r>
          </a:p>
        </p:txBody>
      </p:sp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3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amiltonian Cyc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Hamiltonian Cycle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6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3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57" name="Group"/>
          <p:cNvGrpSpPr/>
          <p:nvPr/>
        </p:nvGrpSpPr>
        <p:grpSpPr>
          <a:xfrm>
            <a:off x="853824" y="874709"/>
            <a:ext cx="7264972" cy="2300595"/>
            <a:chOff x="0" y="0"/>
            <a:chExt cx="7264971" cy="2300593"/>
          </a:xfrm>
        </p:grpSpPr>
        <p:sp>
          <p:nvSpPr>
            <p:cNvPr id="138" name="1"/>
            <p:cNvSpPr/>
            <p:nvPr/>
          </p:nvSpPr>
          <p:spPr>
            <a:xfrm>
              <a:off x="0" y="404505"/>
              <a:ext cx="544323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9" name="2"/>
            <p:cNvSpPr/>
            <p:nvPr/>
          </p:nvSpPr>
          <p:spPr>
            <a:xfrm>
              <a:off x="1789847" y="404505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0" name="3"/>
            <p:cNvSpPr/>
            <p:nvPr/>
          </p:nvSpPr>
          <p:spPr>
            <a:xfrm>
              <a:off x="4832859" y="404505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1" name="4"/>
            <p:cNvSpPr/>
            <p:nvPr/>
          </p:nvSpPr>
          <p:spPr>
            <a:xfrm>
              <a:off x="6664090" y="404505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42" name="8"/>
            <p:cNvSpPr/>
            <p:nvPr/>
          </p:nvSpPr>
          <p:spPr>
            <a:xfrm>
              <a:off x="43857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43" name="7"/>
            <p:cNvSpPr/>
            <p:nvPr/>
          </p:nvSpPr>
          <p:spPr>
            <a:xfrm>
              <a:off x="1833705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44" name="6"/>
            <p:cNvSpPr/>
            <p:nvPr/>
          </p:nvSpPr>
          <p:spPr>
            <a:xfrm>
              <a:off x="4876716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45" name="5"/>
            <p:cNvSpPr/>
            <p:nvPr/>
          </p:nvSpPr>
          <p:spPr>
            <a:xfrm>
              <a:off x="6720648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46" name="Line"/>
            <p:cNvSpPr/>
            <p:nvPr/>
          </p:nvSpPr>
          <p:spPr>
            <a:xfrm>
              <a:off x="608285" y="2039827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7" name="Line"/>
            <p:cNvSpPr/>
            <p:nvPr/>
          </p:nvSpPr>
          <p:spPr>
            <a:xfrm>
              <a:off x="5377644" y="667377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8" name="Line"/>
            <p:cNvSpPr/>
            <p:nvPr/>
          </p:nvSpPr>
          <p:spPr>
            <a:xfrm>
              <a:off x="544785" y="672867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9" name="Line"/>
            <p:cNvSpPr/>
            <p:nvPr/>
          </p:nvSpPr>
          <p:spPr>
            <a:xfrm>
              <a:off x="5377644" y="2037720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50" name="Line"/>
            <p:cNvSpPr/>
            <p:nvPr/>
          </p:nvSpPr>
          <p:spPr>
            <a:xfrm>
              <a:off x="391120" y="932776"/>
              <a:ext cx="1551931" cy="9279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51" name="Line"/>
            <p:cNvSpPr/>
            <p:nvPr/>
          </p:nvSpPr>
          <p:spPr>
            <a:xfrm>
              <a:off x="2339450" y="667377"/>
              <a:ext cx="248813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52" name="Line"/>
            <p:cNvSpPr/>
            <p:nvPr/>
          </p:nvSpPr>
          <p:spPr>
            <a:xfrm>
              <a:off x="2396007" y="2037720"/>
              <a:ext cx="248813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53" name="Line"/>
            <p:cNvSpPr/>
            <p:nvPr/>
          </p:nvSpPr>
          <p:spPr>
            <a:xfrm>
              <a:off x="5148878" y="928110"/>
              <a:ext cx="1" cy="84887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54" name="Line"/>
            <p:cNvSpPr/>
            <p:nvPr/>
          </p:nvSpPr>
          <p:spPr>
            <a:xfrm>
              <a:off x="6961652" y="946904"/>
              <a:ext cx="1" cy="8488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0" name="Connection Line"/>
            <p:cNvSpPr/>
            <p:nvPr/>
          </p:nvSpPr>
          <p:spPr>
            <a:xfrm>
              <a:off x="390027" y="0"/>
              <a:ext cx="4461329" cy="541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55" fill="norm" stroke="1" extrusionOk="0">
                  <a:moveTo>
                    <a:pt x="0" y="12678"/>
                  </a:moveTo>
                  <a:cubicBezTo>
                    <a:pt x="7361" y="-5345"/>
                    <a:pt x="14561" y="-4153"/>
                    <a:pt x="21600" y="16255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6" name="Line"/>
            <p:cNvSpPr/>
            <p:nvPr/>
          </p:nvSpPr>
          <p:spPr>
            <a:xfrm flipV="1">
              <a:off x="473158" y="805532"/>
              <a:ext cx="1362455" cy="1017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58" name="HC1: 1,2,8,7,6,5,4,3,1 or…"/>
          <p:cNvSpPr txBox="1"/>
          <p:nvPr/>
        </p:nvSpPr>
        <p:spPr>
          <a:xfrm>
            <a:off x="399794" y="3252312"/>
            <a:ext cx="9055612" cy="1228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HC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1,2,8,7,6,5,4,3,1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or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42246" indent="-302558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HC2: </a:t>
            </a:r>
            <a:r>
              <a:t>1,3,4,5,6,7,8,2,1</a:t>
            </a:r>
          </a:p>
        </p:txBody>
      </p:sp>
      <p:graphicFrame>
        <p:nvGraphicFramePr>
          <p:cNvPr id="159" name="Table"/>
          <p:cNvGraphicFramePr/>
          <p:nvPr/>
        </p:nvGraphicFramePr>
        <p:xfrm>
          <a:off x="487346" y="4688148"/>
          <a:ext cx="8909083" cy="209738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888050"/>
                <a:gridCol w="888050"/>
                <a:gridCol w="888050"/>
                <a:gridCol w="888050"/>
                <a:gridCol w="888050"/>
                <a:gridCol w="888050"/>
                <a:gridCol w="888050"/>
                <a:gridCol w="888050"/>
                <a:gridCol w="888050"/>
                <a:gridCol w="888050"/>
              </a:tblGrid>
              <a:tr h="68960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4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X[1]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X[2]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X[3]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X[4]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X[5]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X[6]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X[7]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X[8]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X[1]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8960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HC1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8960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HC2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8" grpId="3"/>
      <p:bldP build="whole" bldLvl="1" animBg="1" rev="0" advAuto="0" spid="157" grpId="1"/>
      <p:bldP build="whole" bldLvl="1" animBg="1" rev="0" advAuto="0" spid="159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6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65" name="1"/>
          <p:cNvSpPr/>
          <p:nvPr/>
        </p:nvSpPr>
        <p:spPr>
          <a:xfrm>
            <a:off x="471829" y="1103065"/>
            <a:ext cx="410028" cy="434721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6" name="2"/>
          <p:cNvSpPr/>
          <p:nvPr/>
        </p:nvSpPr>
        <p:spPr>
          <a:xfrm>
            <a:off x="1557135" y="1103065"/>
            <a:ext cx="410029" cy="43255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7" name="3"/>
          <p:cNvSpPr/>
          <p:nvPr/>
        </p:nvSpPr>
        <p:spPr>
          <a:xfrm>
            <a:off x="3177761" y="1103065"/>
            <a:ext cx="410029" cy="43255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8" name="4"/>
          <p:cNvSpPr/>
          <p:nvPr/>
        </p:nvSpPr>
        <p:spPr>
          <a:xfrm>
            <a:off x="4316259" y="1103065"/>
            <a:ext cx="410028" cy="43255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69" name="8"/>
          <p:cNvSpPr/>
          <p:nvPr/>
        </p:nvSpPr>
        <p:spPr>
          <a:xfrm>
            <a:off x="476767" y="2230508"/>
            <a:ext cx="400151" cy="432557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70" name="7"/>
          <p:cNvSpPr/>
          <p:nvPr/>
        </p:nvSpPr>
        <p:spPr>
          <a:xfrm>
            <a:off x="1581961" y="2230508"/>
            <a:ext cx="410029" cy="432557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71" name="6"/>
          <p:cNvSpPr/>
          <p:nvPr/>
        </p:nvSpPr>
        <p:spPr>
          <a:xfrm>
            <a:off x="3304494" y="2230508"/>
            <a:ext cx="410029" cy="432557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72" name="5"/>
          <p:cNvSpPr/>
          <p:nvPr/>
        </p:nvSpPr>
        <p:spPr>
          <a:xfrm>
            <a:off x="4348274" y="2230508"/>
            <a:ext cx="410028" cy="432557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73" name="Line"/>
          <p:cNvSpPr/>
          <p:nvPr/>
        </p:nvSpPr>
        <p:spPr>
          <a:xfrm>
            <a:off x="888298" y="2448520"/>
            <a:ext cx="704522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4" name="Line"/>
          <p:cNvSpPr/>
          <p:nvPr/>
        </p:nvSpPr>
        <p:spPr>
          <a:xfrm>
            <a:off x="3588050" y="1319342"/>
            <a:ext cx="704522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5" name="Line"/>
          <p:cNvSpPr/>
          <p:nvPr/>
        </p:nvSpPr>
        <p:spPr>
          <a:xfrm>
            <a:off x="852353" y="1323859"/>
            <a:ext cx="704522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6" name="Line"/>
          <p:cNvSpPr/>
          <p:nvPr/>
        </p:nvSpPr>
        <p:spPr>
          <a:xfrm>
            <a:off x="3660193" y="2446786"/>
            <a:ext cx="704521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7" name="Line"/>
          <p:cNvSpPr/>
          <p:nvPr/>
        </p:nvSpPr>
        <p:spPr>
          <a:xfrm>
            <a:off x="765369" y="1537698"/>
            <a:ext cx="878490" cy="76345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8" name="Line"/>
          <p:cNvSpPr/>
          <p:nvPr/>
        </p:nvSpPr>
        <p:spPr>
          <a:xfrm>
            <a:off x="1932274" y="1319342"/>
            <a:ext cx="1280377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9" name="Line"/>
          <p:cNvSpPr/>
          <p:nvPr/>
        </p:nvSpPr>
        <p:spPr>
          <a:xfrm>
            <a:off x="1944317" y="2446786"/>
            <a:ext cx="136437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0" name="Line"/>
          <p:cNvSpPr/>
          <p:nvPr/>
        </p:nvSpPr>
        <p:spPr>
          <a:xfrm>
            <a:off x="3458555" y="1533859"/>
            <a:ext cx="1" cy="69841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1" name="Line"/>
          <p:cNvSpPr/>
          <p:nvPr/>
        </p:nvSpPr>
        <p:spPr>
          <a:xfrm>
            <a:off x="4484697" y="1549321"/>
            <a:ext cx="1" cy="69841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2" name="Connection Line"/>
          <p:cNvSpPr/>
          <p:nvPr/>
        </p:nvSpPr>
        <p:spPr>
          <a:xfrm>
            <a:off x="764751" y="770284"/>
            <a:ext cx="2438549" cy="419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2" fill="norm" stroke="1" extrusionOk="0">
                <a:moveTo>
                  <a:pt x="0" y="13459"/>
                </a:moveTo>
                <a:cubicBezTo>
                  <a:pt x="7365" y="-5368"/>
                  <a:pt x="14565" y="-4444"/>
                  <a:pt x="21600" y="16232"/>
                </a:cubicBezTo>
              </a:path>
            </a:pathLst>
          </a:custGeom>
          <a:ln w="2540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83" name="Line"/>
          <p:cNvSpPr/>
          <p:nvPr/>
        </p:nvSpPr>
        <p:spPr>
          <a:xfrm flipV="1">
            <a:off x="811808" y="1433008"/>
            <a:ext cx="771234" cy="83742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4" name="Hamiltonian Cycle"/>
          <p:cNvSpPr txBox="1"/>
          <p:nvPr>
            <p:ph type="title"/>
          </p:nvPr>
        </p:nvSpPr>
        <p:spPr>
          <a:xfrm>
            <a:off x="762000" y="60325"/>
            <a:ext cx="8636000" cy="764130"/>
          </a:xfrm>
          <a:prstGeom prst="rect">
            <a:avLst/>
          </a:prstGeom>
        </p:spPr>
        <p:txBody>
          <a:bodyPr/>
          <a:lstStyle/>
          <a:p>
            <a:pPr/>
            <a:r>
              <a:t>Hamiltonian Cycle</a:t>
            </a:r>
          </a:p>
        </p:txBody>
      </p:sp>
      <p:sp>
        <p:nvSpPr>
          <p:cNvPr id="185" name="1"/>
          <p:cNvSpPr/>
          <p:nvPr/>
        </p:nvSpPr>
        <p:spPr>
          <a:xfrm>
            <a:off x="476890" y="1103065"/>
            <a:ext cx="410029" cy="434721"/>
          </a:xfrm>
          <a:prstGeom prst="ellipse">
            <a:avLst/>
          </a:prstGeom>
          <a:solidFill>
            <a:srgbClr val="00FD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graphicFrame>
        <p:nvGraphicFramePr>
          <p:cNvPr id="186" name="Table"/>
          <p:cNvGraphicFramePr/>
          <p:nvPr/>
        </p:nvGraphicFramePr>
        <p:xfrm>
          <a:off x="5113361" y="1502513"/>
          <a:ext cx="5026108" cy="7269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555281"/>
                <a:gridCol w="555281"/>
                <a:gridCol w="555281"/>
                <a:gridCol w="555281"/>
                <a:gridCol w="555281"/>
                <a:gridCol w="555281"/>
                <a:gridCol w="555281"/>
                <a:gridCol w="555281"/>
                <a:gridCol w="555281"/>
              </a:tblGrid>
              <a:tr h="37454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X[1]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X[2]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X[3]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X[4]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X[5]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X[6]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X[7]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X[8]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4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X[1]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38145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87" name="Invocation: x[1]=1, k=1"/>
          <p:cNvSpPr txBox="1"/>
          <p:nvPr/>
        </p:nvSpPr>
        <p:spPr>
          <a:xfrm>
            <a:off x="412956" y="2855247"/>
            <a:ext cx="4321226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>
              <a:lnSpc>
                <a:spcPct val="90000"/>
              </a:lnSpc>
              <a:spcBef>
                <a:spcPts val="1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Invocation: x[1]=1, k=1</a:t>
            </a:r>
          </a:p>
        </p:txBody>
      </p:sp>
      <p:sp>
        <p:nvSpPr>
          <p:cNvPr id="188" name="1"/>
          <p:cNvSpPr/>
          <p:nvPr/>
        </p:nvSpPr>
        <p:spPr>
          <a:xfrm>
            <a:off x="5221535" y="1898800"/>
            <a:ext cx="425904" cy="351298"/>
          </a:xfrm>
          <a:prstGeom prst="rect">
            <a:avLst/>
          </a:prstGeom>
          <a:solidFill>
            <a:srgbClr val="00FD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9" name="Choose next vertex i.e. k=2"/>
          <p:cNvSpPr txBox="1"/>
          <p:nvPr/>
        </p:nvSpPr>
        <p:spPr>
          <a:xfrm>
            <a:off x="457340" y="3168959"/>
            <a:ext cx="3772794" cy="478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Choose next vertex i.e.</a:t>
            </a:r>
            <a:r>
              <a:t> k=2</a:t>
            </a:r>
          </a:p>
        </p:txBody>
      </p:sp>
      <p:sp>
        <p:nvSpPr>
          <p:cNvPr id="190" name="2"/>
          <p:cNvSpPr/>
          <p:nvPr/>
        </p:nvSpPr>
        <p:spPr>
          <a:xfrm>
            <a:off x="5789943" y="1886100"/>
            <a:ext cx="425903" cy="351298"/>
          </a:xfrm>
          <a:prstGeom prst="rect">
            <a:avLst/>
          </a:prstGeom>
          <a:solidFill>
            <a:srgbClr val="00FD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91" name="2"/>
          <p:cNvSpPr/>
          <p:nvPr/>
        </p:nvSpPr>
        <p:spPr>
          <a:xfrm>
            <a:off x="1557135" y="1100899"/>
            <a:ext cx="410029" cy="434722"/>
          </a:xfrm>
          <a:prstGeom prst="ellipse">
            <a:avLst/>
          </a:prstGeom>
          <a:solidFill>
            <a:srgbClr val="00FD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92" name="next k=3;"/>
          <p:cNvSpPr txBox="1"/>
          <p:nvPr/>
        </p:nvSpPr>
        <p:spPr>
          <a:xfrm>
            <a:off x="422284" y="3958906"/>
            <a:ext cx="1460174" cy="470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next </a:t>
            </a:r>
            <a:r>
              <a:rPr sz="2200"/>
              <a:t>k=3;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 </a:t>
            </a:r>
          </a:p>
        </p:txBody>
      </p:sp>
      <p:sp>
        <p:nvSpPr>
          <p:cNvPr id="193" name="3"/>
          <p:cNvSpPr/>
          <p:nvPr/>
        </p:nvSpPr>
        <p:spPr>
          <a:xfrm>
            <a:off x="6343372" y="1886100"/>
            <a:ext cx="425904" cy="351298"/>
          </a:xfrm>
          <a:prstGeom prst="rect">
            <a:avLst/>
          </a:prstGeom>
          <a:solidFill>
            <a:srgbClr val="00FD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94" name="3"/>
          <p:cNvSpPr/>
          <p:nvPr/>
        </p:nvSpPr>
        <p:spPr>
          <a:xfrm>
            <a:off x="3177761" y="1115101"/>
            <a:ext cx="410029" cy="434721"/>
          </a:xfrm>
          <a:prstGeom prst="ellipse">
            <a:avLst/>
          </a:prstGeom>
          <a:solidFill>
            <a:srgbClr val="00FD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95" name="X[2] can be 2,3, or 7; Let X[2]=2"/>
          <p:cNvSpPr txBox="1"/>
          <p:nvPr/>
        </p:nvSpPr>
        <p:spPr>
          <a:xfrm>
            <a:off x="489803" y="3561530"/>
            <a:ext cx="4541441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/>
              <a:t>X[2]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can be </a:t>
            </a:r>
            <a:r>
              <a:t>2,3</a:t>
            </a:r>
            <a:r>
              <a:rPr>
                <a:latin typeface="Arial"/>
                <a:ea typeface="Arial"/>
                <a:cs typeface="Arial"/>
                <a:sym typeface="Arial"/>
              </a:rPr>
              <a:t>, or </a:t>
            </a:r>
            <a:r>
              <a:t>7</a:t>
            </a:r>
            <a:r>
              <a:rPr>
                <a:latin typeface="Arial"/>
                <a:ea typeface="Arial"/>
                <a:cs typeface="Arial"/>
                <a:sym typeface="Arial"/>
              </a:rPr>
              <a:t>; Let </a:t>
            </a:r>
            <a:r>
              <a:rPr sz="2000"/>
              <a:t>X[2]=2</a:t>
            </a:r>
          </a:p>
        </p:txBody>
      </p:sp>
      <p:sp>
        <p:nvSpPr>
          <p:cNvPr id="196" name="X[3] can be 1,3 or 8; Let X[3]=3"/>
          <p:cNvSpPr txBox="1"/>
          <p:nvPr/>
        </p:nvSpPr>
        <p:spPr>
          <a:xfrm>
            <a:off x="1908236" y="3959419"/>
            <a:ext cx="4340673" cy="478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/>
              <a:t>X[3]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can be </a:t>
            </a:r>
            <a: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 or </a:t>
            </a:r>
            <a:r>
              <a:t>8</a:t>
            </a:r>
            <a:r>
              <a:rPr>
                <a:latin typeface="Arial"/>
                <a:ea typeface="Arial"/>
                <a:cs typeface="Arial"/>
                <a:sym typeface="Arial"/>
              </a:rPr>
              <a:t>; Let </a:t>
            </a:r>
            <a:r>
              <a:rPr sz="2000"/>
              <a:t>X[3]=3</a:t>
            </a:r>
          </a:p>
        </p:txBody>
      </p:sp>
      <p:sp>
        <p:nvSpPr>
          <p:cNvPr id="197" name="next k=4;"/>
          <p:cNvSpPr txBox="1"/>
          <p:nvPr/>
        </p:nvSpPr>
        <p:spPr>
          <a:xfrm>
            <a:off x="441938" y="4301796"/>
            <a:ext cx="1460174" cy="470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next </a:t>
            </a:r>
            <a:r>
              <a:rPr sz="2200"/>
              <a:t>k=4;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 </a:t>
            </a:r>
          </a:p>
        </p:txBody>
      </p:sp>
      <p:sp>
        <p:nvSpPr>
          <p:cNvPr id="198" name="X[4] can be 1, 2,4 or 6; 1,2 already visited; Let X[4]=4"/>
          <p:cNvSpPr txBox="1"/>
          <p:nvPr/>
        </p:nvSpPr>
        <p:spPr>
          <a:xfrm>
            <a:off x="1908236" y="4297982"/>
            <a:ext cx="7078217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/>
              <a:t>X[4]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can be </a:t>
            </a:r>
            <a: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</a:t>
            </a:r>
            <a: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t>4</a:t>
            </a:r>
            <a:r>
              <a:rPr>
                <a:latin typeface="Arial"/>
                <a:ea typeface="Arial"/>
                <a:cs typeface="Arial"/>
                <a:sym typeface="Arial"/>
              </a:rPr>
              <a:t> or </a:t>
            </a:r>
            <a:r>
              <a:t>6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; </a:t>
            </a:r>
            <a:r>
              <a:t>1,2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already visited; Let </a:t>
            </a:r>
            <a:r>
              <a:rPr sz="2000"/>
              <a:t>X[4]=4</a:t>
            </a:r>
          </a:p>
        </p:txBody>
      </p:sp>
      <p:sp>
        <p:nvSpPr>
          <p:cNvPr id="199" name="4"/>
          <p:cNvSpPr/>
          <p:nvPr/>
        </p:nvSpPr>
        <p:spPr>
          <a:xfrm>
            <a:off x="6896802" y="1886100"/>
            <a:ext cx="425904" cy="351298"/>
          </a:xfrm>
          <a:prstGeom prst="rect">
            <a:avLst/>
          </a:prstGeom>
          <a:solidFill>
            <a:srgbClr val="00FD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00" name="4"/>
          <p:cNvSpPr/>
          <p:nvPr/>
        </p:nvSpPr>
        <p:spPr>
          <a:xfrm>
            <a:off x="4316259" y="1104547"/>
            <a:ext cx="410028" cy="434721"/>
          </a:xfrm>
          <a:prstGeom prst="ellipse">
            <a:avLst/>
          </a:prstGeom>
          <a:solidFill>
            <a:srgbClr val="00FD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01" name="next k=5;"/>
          <p:cNvSpPr txBox="1"/>
          <p:nvPr/>
        </p:nvSpPr>
        <p:spPr>
          <a:xfrm>
            <a:off x="441938" y="4605808"/>
            <a:ext cx="1460174" cy="470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next </a:t>
            </a:r>
            <a:r>
              <a:rPr sz="2200"/>
              <a:t>k=5;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 </a:t>
            </a:r>
          </a:p>
        </p:txBody>
      </p:sp>
      <p:sp>
        <p:nvSpPr>
          <p:cNvPr id="202" name="X[5] can only be 5; Thus X[5]=5"/>
          <p:cNvSpPr txBox="1"/>
          <p:nvPr/>
        </p:nvSpPr>
        <p:spPr>
          <a:xfrm>
            <a:off x="1916794" y="4609622"/>
            <a:ext cx="4288136" cy="463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/>
              <a:t>X[5]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can only be 5</a:t>
            </a:r>
            <a:r>
              <a:rPr>
                <a:latin typeface="Arial"/>
                <a:ea typeface="Arial"/>
                <a:cs typeface="Arial"/>
                <a:sym typeface="Arial"/>
              </a:rPr>
              <a:t>; Thus </a:t>
            </a:r>
            <a:r>
              <a:rPr sz="2000"/>
              <a:t>X[5]=5</a:t>
            </a:r>
          </a:p>
        </p:txBody>
      </p:sp>
      <p:sp>
        <p:nvSpPr>
          <p:cNvPr id="203" name="5"/>
          <p:cNvSpPr/>
          <p:nvPr/>
        </p:nvSpPr>
        <p:spPr>
          <a:xfrm>
            <a:off x="7462676" y="1886100"/>
            <a:ext cx="425904" cy="351298"/>
          </a:xfrm>
          <a:prstGeom prst="rect">
            <a:avLst/>
          </a:prstGeom>
          <a:solidFill>
            <a:srgbClr val="00FD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04" name="5"/>
          <p:cNvSpPr/>
          <p:nvPr/>
        </p:nvSpPr>
        <p:spPr>
          <a:xfrm>
            <a:off x="4348274" y="2230508"/>
            <a:ext cx="410028" cy="434722"/>
          </a:xfrm>
          <a:prstGeom prst="ellipse">
            <a:avLst/>
          </a:prstGeom>
          <a:solidFill>
            <a:srgbClr val="00FD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05" name="next k=6;"/>
          <p:cNvSpPr txBox="1"/>
          <p:nvPr/>
        </p:nvSpPr>
        <p:spPr>
          <a:xfrm>
            <a:off x="441938" y="4954421"/>
            <a:ext cx="1460174" cy="470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next </a:t>
            </a:r>
            <a:r>
              <a:rPr sz="2200"/>
              <a:t>k=6;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 </a:t>
            </a:r>
          </a:p>
        </p:txBody>
      </p:sp>
      <p:sp>
        <p:nvSpPr>
          <p:cNvPr id="206" name="X[6] can only be 6; Thus X[6]=6"/>
          <p:cNvSpPr txBox="1"/>
          <p:nvPr/>
        </p:nvSpPr>
        <p:spPr>
          <a:xfrm>
            <a:off x="1868385" y="4938302"/>
            <a:ext cx="4288137" cy="4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/>
              <a:t>X[6]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can only be 6</a:t>
            </a:r>
            <a:r>
              <a:rPr>
                <a:latin typeface="Arial"/>
                <a:ea typeface="Arial"/>
                <a:cs typeface="Arial"/>
                <a:sym typeface="Arial"/>
              </a:rPr>
              <a:t>; Thus </a:t>
            </a:r>
            <a:r>
              <a:rPr sz="2000"/>
              <a:t>X[6]=6</a:t>
            </a:r>
          </a:p>
        </p:txBody>
      </p:sp>
      <p:sp>
        <p:nvSpPr>
          <p:cNvPr id="207" name="6"/>
          <p:cNvSpPr/>
          <p:nvPr/>
        </p:nvSpPr>
        <p:spPr>
          <a:xfrm>
            <a:off x="8008148" y="1898800"/>
            <a:ext cx="425903" cy="351298"/>
          </a:xfrm>
          <a:prstGeom prst="rect">
            <a:avLst/>
          </a:prstGeom>
          <a:solidFill>
            <a:srgbClr val="00FD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08" name="6"/>
          <p:cNvSpPr/>
          <p:nvPr/>
        </p:nvSpPr>
        <p:spPr>
          <a:xfrm>
            <a:off x="3305172" y="2216307"/>
            <a:ext cx="410029" cy="434722"/>
          </a:xfrm>
          <a:prstGeom prst="ellipse">
            <a:avLst/>
          </a:prstGeom>
          <a:solidFill>
            <a:srgbClr val="00FD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09" name="next k=7;"/>
          <p:cNvSpPr txBox="1"/>
          <p:nvPr/>
        </p:nvSpPr>
        <p:spPr>
          <a:xfrm>
            <a:off x="467338" y="5252333"/>
            <a:ext cx="1460174" cy="470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next </a:t>
            </a:r>
            <a:r>
              <a:rPr sz="2200"/>
              <a:t>k=7;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 </a:t>
            </a:r>
          </a:p>
        </p:txBody>
      </p:sp>
      <p:sp>
        <p:nvSpPr>
          <p:cNvPr id="210" name="X[7] can only be 3 or 7…"/>
          <p:cNvSpPr txBox="1"/>
          <p:nvPr/>
        </p:nvSpPr>
        <p:spPr>
          <a:xfrm>
            <a:off x="1916794" y="5236164"/>
            <a:ext cx="4209307" cy="80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/>
              <a:t>X[7]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can only be 3 or 7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>
              <a:lnSpc>
                <a:spcPct val="90000"/>
              </a:lnSpc>
              <a:spcBef>
                <a:spcPts val="1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3 is already visited</a:t>
            </a:r>
            <a:r>
              <a:rPr>
                <a:latin typeface="Arial"/>
                <a:ea typeface="Arial"/>
                <a:cs typeface="Arial"/>
                <a:sym typeface="Arial"/>
              </a:rPr>
              <a:t>; Thus </a:t>
            </a:r>
            <a:r>
              <a:rPr sz="2000"/>
              <a:t>X[7]=7</a:t>
            </a:r>
          </a:p>
        </p:txBody>
      </p:sp>
      <p:sp>
        <p:nvSpPr>
          <p:cNvPr id="211" name="7"/>
          <p:cNvSpPr/>
          <p:nvPr/>
        </p:nvSpPr>
        <p:spPr>
          <a:xfrm>
            <a:off x="8577396" y="1884230"/>
            <a:ext cx="425904" cy="351297"/>
          </a:xfrm>
          <a:prstGeom prst="rect">
            <a:avLst/>
          </a:prstGeom>
          <a:solidFill>
            <a:srgbClr val="00FD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12" name="7"/>
          <p:cNvSpPr/>
          <p:nvPr/>
        </p:nvSpPr>
        <p:spPr>
          <a:xfrm>
            <a:off x="1581961" y="2216307"/>
            <a:ext cx="410029" cy="434722"/>
          </a:xfrm>
          <a:prstGeom prst="ellipse">
            <a:avLst/>
          </a:prstGeom>
          <a:solidFill>
            <a:srgbClr val="00FD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13" name="next k=8;…"/>
          <p:cNvSpPr txBox="1"/>
          <p:nvPr/>
        </p:nvSpPr>
        <p:spPr>
          <a:xfrm>
            <a:off x="510472" y="5890919"/>
            <a:ext cx="1460174" cy="764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next </a:t>
            </a:r>
            <a:r>
              <a:rPr sz="2200"/>
              <a:t>k=8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;</a:t>
            </a:r>
            <a:endParaRPr sz="2200"/>
          </a:p>
          <a:p>
            <a:pPr marL="0">
              <a:lnSpc>
                <a:spcPct val="90000"/>
              </a:lnSpc>
              <a:spcBef>
                <a:spcPts val="1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Last vertex </a:t>
            </a:r>
          </a:p>
        </p:txBody>
      </p:sp>
      <p:sp>
        <p:nvSpPr>
          <p:cNvPr id="214" name="X[8] can only be 1 or 8…"/>
          <p:cNvSpPr txBox="1"/>
          <p:nvPr/>
        </p:nvSpPr>
        <p:spPr>
          <a:xfrm>
            <a:off x="1922342" y="6037556"/>
            <a:ext cx="5498919" cy="1060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>
              <a:lnSpc>
                <a:spcPct val="80000"/>
              </a:lnSpc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/>
              <a:t>X[8]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can only be </a:t>
            </a:r>
            <a: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or </a:t>
            </a:r>
            <a:r>
              <a:t>8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>
              <a:lnSpc>
                <a:spcPct val="80000"/>
              </a:lnSpc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already visited; From </a:t>
            </a:r>
            <a:r>
              <a:t>8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can’t reach </a:t>
            </a:r>
            <a:r>
              <a:t>1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>
              <a:lnSpc>
                <a:spcPct val="80000"/>
              </a:lnSpc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Thus need to backtrack</a:t>
            </a:r>
          </a:p>
        </p:txBody>
      </p:sp>
      <p:sp>
        <p:nvSpPr>
          <p:cNvPr id="215" name="Line"/>
          <p:cNvSpPr/>
          <p:nvPr/>
        </p:nvSpPr>
        <p:spPr>
          <a:xfrm>
            <a:off x="855847" y="1327341"/>
            <a:ext cx="704522" cy="1"/>
          </a:xfrm>
          <a:prstGeom prst="line">
            <a:avLst/>
          </a:prstGeom>
          <a:ln w="50800">
            <a:solidFill>
              <a:schemeClr val="accent5">
                <a:hueOff val="-444211"/>
                <a:satOff val="-14915"/>
                <a:lumOff val="22857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6" name="Line"/>
          <p:cNvSpPr/>
          <p:nvPr/>
        </p:nvSpPr>
        <p:spPr>
          <a:xfrm>
            <a:off x="1932275" y="1309207"/>
            <a:ext cx="1280376" cy="1"/>
          </a:xfrm>
          <a:prstGeom prst="line">
            <a:avLst/>
          </a:prstGeom>
          <a:ln w="50800">
            <a:solidFill>
              <a:schemeClr val="accent5">
                <a:hueOff val="-444211"/>
                <a:satOff val="-14915"/>
                <a:lumOff val="22857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7" name="Line"/>
          <p:cNvSpPr/>
          <p:nvPr/>
        </p:nvSpPr>
        <p:spPr>
          <a:xfrm>
            <a:off x="3588050" y="1320425"/>
            <a:ext cx="704522" cy="1"/>
          </a:xfrm>
          <a:prstGeom prst="line">
            <a:avLst/>
          </a:prstGeom>
          <a:ln w="50800">
            <a:solidFill>
              <a:schemeClr val="accent5">
                <a:hueOff val="-444211"/>
                <a:satOff val="-14915"/>
                <a:lumOff val="22857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8" name="Line"/>
          <p:cNvSpPr/>
          <p:nvPr/>
        </p:nvSpPr>
        <p:spPr>
          <a:xfrm>
            <a:off x="4471997" y="1533859"/>
            <a:ext cx="1" cy="698411"/>
          </a:xfrm>
          <a:prstGeom prst="line">
            <a:avLst/>
          </a:prstGeom>
          <a:ln w="50800">
            <a:solidFill>
              <a:schemeClr val="accent5">
                <a:hueOff val="-444211"/>
                <a:satOff val="-14915"/>
                <a:lumOff val="22857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9" name="Line"/>
          <p:cNvSpPr/>
          <p:nvPr/>
        </p:nvSpPr>
        <p:spPr>
          <a:xfrm>
            <a:off x="3669186" y="2455231"/>
            <a:ext cx="704522" cy="1"/>
          </a:xfrm>
          <a:prstGeom prst="line">
            <a:avLst/>
          </a:prstGeom>
          <a:ln w="50800">
            <a:solidFill>
              <a:schemeClr val="accent5">
                <a:hueOff val="-444211"/>
                <a:satOff val="-14915"/>
                <a:lumOff val="22857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0" name="Line"/>
          <p:cNvSpPr/>
          <p:nvPr/>
        </p:nvSpPr>
        <p:spPr>
          <a:xfrm>
            <a:off x="1957017" y="2435820"/>
            <a:ext cx="1364379" cy="1"/>
          </a:xfrm>
          <a:prstGeom prst="line">
            <a:avLst/>
          </a:prstGeom>
          <a:ln w="50800">
            <a:solidFill>
              <a:schemeClr val="accent5">
                <a:hueOff val="-444211"/>
                <a:satOff val="-14915"/>
                <a:lumOff val="22857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1" name="Line"/>
          <p:cNvSpPr/>
          <p:nvPr/>
        </p:nvSpPr>
        <p:spPr>
          <a:xfrm flipV="1">
            <a:off x="811808" y="1445708"/>
            <a:ext cx="771234" cy="837420"/>
          </a:xfrm>
          <a:prstGeom prst="line">
            <a:avLst/>
          </a:prstGeom>
          <a:ln w="50800">
            <a:solidFill>
              <a:schemeClr val="accent5">
                <a:hueOff val="-444211"/>
                <a:satOff val="-14915"/>
                <a:lumOff val="22857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mph" nodeType="clickEffect" presetSubtype="0" presetID="32" grpId="6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2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2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2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2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3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mph" nodeType="withEffect" presetSubtype="0" presetID="32" grpId="7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3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3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3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3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3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mph" nodeType="withEffect" presetSubtype="0" presetID="32" grpId="8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4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4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4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4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4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mph" nodeType="clickEffect" presetSubtype="0" presetID="32" grpId="14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6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7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7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mph" nodeType="withEffect" presetSubtype="0" presetID="32" grpId="15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7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7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7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Class="emph" nodeType="clickEffect" presetSubtype="0" presetID="32" grpId="21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10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0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10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0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mph" nodeType="withEffect" presetSubtype="0" presetID="32" grpId="22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11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1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11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1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1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Class="emph" nodeType="withEffect" presetSubtype="0" presetID="32" grpId="23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117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18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119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20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21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Class="emph" nodeType="withEffect" presetSubtype="0" presetID="32" grpId="24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12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2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12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2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2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Class="emph" nodeType="clickEffect" presetSubtype="0" presetID="32" grpId="30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15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5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15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5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5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4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Class="entr" nodeType="click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Class="entr" nodeType="click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Class="emph" nodeType="clickEffect" presetSubtype="0" presetID="32" grpId="36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18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8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18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8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8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Class="entr" nodeType="click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8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Class="entr" nodeType="click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2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Class="entr" nodeType="click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Class="entr" nodeType="click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Class="entr" nodeType="click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4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Class="emph" nodeType="clickEffect" presetSubtype="0" presetID="32" grpId="42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20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20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21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21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21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Class="emph" nodeType="withEffect" presetSubtype="0" presetID="32" grpId="43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21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21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21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21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21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Class="entr" nodeType="click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3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Class="entr" nodeType="clickEffec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7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Class="entr" nodeType="clickEffect" presetSubtype="0" presetID="1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1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Class="entr" nodeType="clickEffect" presetSubtype="0" presetID="1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5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Class="entr" nodeType="clickEffect" presetSubtype="0" presetID="1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9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Class="emph" nodeType="clickEffect" presetSubtype="0" presetID="32" grpId="49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24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24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24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24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24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Class="emph" nodeType="withEffect" presetSubtype="0" presetID="32" grpId="50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25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25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25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25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25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Class="entr" nodeType="clickEffect" presetSubtype="0" presetID="1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8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Class="exit" nodeType="clickEffect" presetSubtype="2" presetID="2" grpId="5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Class="exit" nodeType="clickEffect" presetSubtype="2" presetID="2" grpId="5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Class="exit" nodeType="clickEffect" presetSubtype="2" presetID="2" grpId="5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Class="exit" nodeType="clickEffect" presetSubtype="2" presetID="2" grpId="5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Class="exit" nodeType="clickEffect" presetSubtype="2" presetID="2" grpId="5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Class="entr" nodeType="clickEffect" presetSubtype="0" presetID="1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2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" grpId="9"/>
      <p:bldP build="whole" bldLvl="1" animBg="1" rev="0" advAuto="0" spid="218" grpId="34"/>
      <p:bldP build="whole" bldLvl="1" animBg="1" rev="0" advAuto="0" spid="192" grpId="13"/>
      <p:bldP build="whole" bldLvl="1" animBg="1" rev="0" advAuto="0" spid="221" grpId="57"/>
      <p:bldP build="whole" bldLvl="1" animBg="1" rev="0" advAuto="0" spid="197" grpId="20"/>
      <p:bldP build="whole" bldLvl="1" animBg="1" rev="0" advAuto="0" spid="208" grpId="39"/>
      <p:bldP build="whole" bldLvl="1" animBg="1" rev="0" advAuto="0" spid="177" grpId="50"/>
      <p:bldP build="whole" bldLvl="1" animBg="1" rev="0" advAuto="0" spid="180" grpId="22"/>
      <p:bldP build="whole" bldLvl="1" animBg="1" rev="0" advAuto="0" spid="218" grpId="54"/>
      <p:bldP build="whole" bldLvl="1" animBg="1" rev="0" advAuto="0" spid="219" grpId="40"/>
      <p:bldP build="whole" bldLvl="1" animBg="1" rev="0" advAuto="0" spid="185" grpId="4"/>
      <p:bldP build="whole" bldLvl="1" animBg="1" rev="0" advAuto="0" spid="220" grpId="47"/>
      <p:bldP build="whole" bldLvl="1" animBg="1" rev="0" advAuto="0" spid="174" grpId="21"/>
      <p:bldP build="whole" bldLvl="1" animBg="1" rev="0" advAuto="0" spid="222" grpId="7"/>
      <p:bldP build="whole" bldLvl="1" animBg="1" rev="0" advAuto="0" spid="178" grpId="14"/>
      <p:bldP build="whole" bldLvl="1" animBg="1" rev="0" advAuto="0" spid="220" grpId="52"/>
      <p:bldP build="whole" bldLvl="1" animBg="1" rev="0" advAuto="0" spid="219" grpId="53"/>
      <p:bldP build="whole" bldLvl="1" animBg="1" rev="0" advAuto="0" spid="180" grpId="42"/>
      <p:bldP build="whole" bldLvl="1" animBg="1" rev="0" advAuto="0" spid="181" grpId="30"/>
      <p:bldP build="whole" bldLvl="1" animBg="1" rev="0" advAuto="0" spid="178" grpId="24"/>
      <p:bldP build="whole" bldLvl="1" animBg="1" rev="0" advAuto="0" spid="190" grpId="10"/>
      <p:bldP build="whole" bldLvl="1" animBg="1" rev="0" advAuto="0" spid="222" grpId="23"/>
      <p:bldP build="whole" bldLvl="1" animBg="1" rev="0" advAuto="0" spid="209" grpId="41"/>
      <p:bldP build="whole" bldLvl="1" animBg="1" rev="0" advAuto="0" spid="198" grpId="25"/>
      <p:bldP build="whole" bldLvl="1" animBg="1" rev="0" advAuto="0" spid="216" grpId="19"/>
      <p:bldP build="whole" bldLvl="1" animBg="1" rev="0" advAuto="0" spid="196" grpId="16"/>
      <p:bldP build="whole" bldLvl="1" animBg="1" rev="0" advAuto="0" spid="189" grpId="5"/>
      <p:bldP build="whole" bldLvl="1" animBg="1" rev="0" advAuto="0" spid="191" grpId="11"/>
      <p:bldP build="whole" bldLvl="1" animBg="1" rev="0" advAuto="0" spid="188" grpId="3"/>
      <p:bldP build="whole" bldLvl="1" animBg="1" rev="0" advAuto="0" spid="201" grpId="29"/>
      <p:bldP build="whole" bldLvl="1" animBg="1" rev="0" advAuto="0" spid="186" grpId="1"/>
      <p:bldP build="whole" bldLvl="1" animBg="1" rev="0" advAuto="0" spid="199" grpId="26"/>
      <p:bldP build="whole" bldLvl="1" animBg="1" rev="0" advAuto="0" spid="217" grpId="28"/>
      <p:bldP build="whole" bldLvl="1" animBg="1" rev="0" advAuto="0" spid="211" grpId="45"/>
      <p:bldP build="whole" bldLvl="1" animBg="1" rev="0" advAuto="0" spid="176" grpId="36"/>
      <p:bldP build="whole" bldLvl="1" animBg="1" rev="0" advAuto="0" spid="206" grpId="37"/>
      <p:bldP build="whole" bldLvl="1" animBg="1" rev="0" advAuto="0" spid="179" grpId="43"/>
      <p:bldP build="whole" bldLvl="1" animBg="1" rev="0" advAuto="0" spid="193" grpId="17"/>
      <p:bldP build="whole" bldLvl="1" animBg="1" rev="0" advAuto="0" spid="212" grpId="46"/>
      <p:bldP build="whole" bldLvl="1" animBg="1" rev="0" advAuto="0" spid="216" grpId="56"/>
      <p:bldP build="whole" bldLvl="1" animBg="1" rev="0" advAuto="0" spid="203" grpId="32"/>
      <p:bldP build="whole" bldLvl="1" animBg="1" rev="0" advAuto="0" spid="207" grpId="38"/>
      <p:bldP build="whole" bldLvl="1" animBg="1" rev="0" advAuto="0" spid="177" grpId="8"/>
      <p:bldP build="whole" bldLvl="1" animBg="1" rev="0" advAuto="0" spid="217" grpId="55"/>
      <p:bldP build="whole" bldLvl="1" animBg="1" rev="0" advAuto="0" spid="200" grpId="27"/>
      <p:bldP build="whole" bldLvl="1" animBg="1" rev="0" advAuto="0" spid="215" grpId="12"/>
      <p:bldP build="whole" bldLvl="1" animBg="1" rev="0" advAuto="0" spid="202" grpId="31"/>
      <p:bldP build="whole" bldLvl="1" animBg="1" rev="0" advAuto="0" spid="187" grpId="2"/>
      <p:bldP build="whole" bldLvl="1" animBg="1" rev="0" advAuto="0" spid="210" grpId="44"/>
      <p:bldP build="whole" bldLvl="1" animBg="1" rev="0" advAuto="0" spid="173" grpId="49"/>
      <p:bldP build="whole" bldLvl="1" animBg="1" rev="0" advAuto="0" spid="204" grpId="33"/>
      <p:bldP build="whole" bldLvl="1" animBg="1" rev="0" advAuto="0" spid="183" grpId="15"/>
      <p:bldP build="whole" bldLvl="1" animBg="1" rev="0" advAuto="0" spid="213" grpId="48"/>
      <p:bldP build="whole" bldLvl="1" animBg="1" rev="0" advAuto="0" spid="194" grpId="18"/>
      <p:bldP build="whole" bldLvl="1" animBg="1" rev="0" advAuto="0" spid="175" grpId="6"/>
      <p:bldP build="whole" bldLvl="1" animBg="1" rev="0" advAuto="0" spid="205" grpId="35"/>
      <p:bldP build="whole" bldLvl="1" animBg="1" rev="0" advAuto="0" spid="214" grpId="5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