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10b: Recurrence Relation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L10b: </a:t>
            </a:r>
            <a:r>
              <a:rPr sz="4400">
                <a:latin typeface="Arial"/>
                <a:ea typeface="Arial"/>
                <a:cs typeface="Arial"/>
                <a:sym typeface="Arial"/>
              </a:rPr>
              <a:t>Recurrence Relation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Master Theorem</a:t>
            </a:r>
          </a:p>
        </p:txBody>
      </p:sp>
      <p:sp>
        <p:nvSpPr>
          <p:cNvPr id="4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Recurrence :MaxMin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Recurrence :MaxMin Algo</a:t>
            </a:r>
          </a:p>
        </p:txBody>
      </p:sp>
      <p:sp>
        <p:nvSpPr>
          <p:cNvPr id="281" name="Recurrence  relation for MaxMin…"/>
          <p:cNvSpPr txBox="1"/>
          <p:nvPr>
            <p:ph type="body" idx="1"/>
          </p:nvPr>
        </p:nvSpPr>
        <p:spPr>
          <a:xfrm>
            <a:off x="555600" y="995691"/>
            <a:ext cx="9048800" cy="5808013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900"/>
            </a:pPr>
            <a:r>
              <a:t>Recurrence  relation for MaxMin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T(n)=2T(n/2)+2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T(1) =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T(2) 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Using the Master theorem</a:t>
            </a:r>
          </a:p>
          <a:p>
            <a:pPr lvl="1" marL="0" indent="2286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a=2 (a≥1), b=2(b≥2), c=T(1)=0,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and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f(n)=2 ∈Θ(n</a:t>
            </a:r>
            <a:r>
              <a:rPr baseline="31999"/>
              <a:t>d</a:t>
            </a:r>
            <a:r>
              <a:t>) ⇒ f(n)∈Θ(1) ⇒ d=0</a:t>
            </a:r>
          </a:p>
          <a:p>
            <a:pPr lvl="1" marL="0" indent="22860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 ⇒a&gt;b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d </a:t>
            </a:r>
            <a:r>
              <a:t>#3</a:t>
            </a:r>
            <a:r>
              <a:rPr baseline="31999"/>
              <a:t>rd</a:t>
            </a:r>
            <a:r>
              <a:t> case in Master Theorem</a:t>
            </a:r>
          </a:p>
          <a:p>
            <a:pPr lvl="1" marL="0" indent="228600">
              <a:lnSpc>
                <a:spcPct val="110000"/>
              </a:lnSpc>
              <a:spcBef>
                <a:spcPts val="10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Further,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a=log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2=1</a:t>
            </a:r>
            <a:r>
              <a:t>, thus from Master Theorem</a:t>
            </a:r>
          </a:p>
          <a:p>
            <a:pPr lvl="1" marL="0" indent="228600">
              <a:lnSpc>
                <a:spcPct val="100000"/>
              </a:lnSpc>
              <a:spcBef>
                <a:spcPts val="1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T(n)=Θ(n</a:t>
            </a:r>
            <a:r>
              <a:rPr baseline="31999"/>
              <a:t>log</a:t>
            </a:r>
            <a:r>
              <a:rPr baseline="14142"/>
              <a:t>b</a:t>
            </a:r>
            <a:r>
              <a:rPr baseline="31999"/>
              <a:t>a</a:t>
            </a:r>
            <a:r>
              <a:t>) = Θ(n</a:t>
            </a:r>
            <a:r>
              <a:rPr baseline="31999"/>
              <a:t>1</a:t>
            </a:r>
            <a:r>
              <a:t>) = Θ(n)</a:t>
            </a:r>
          </a:p>
          <a:p>
            <a:pPr lvl="1" marL="0" indent="228600">
              <a:lnSpc>
                <a:spcPct val="100000"/>
              </a:lnSpc>
              <a:spcBef>
                <a:spcPts val="13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which corresponds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3n/2 - 2</a:t>
            </a:r>
          </a:p>
        </p:txBody>
      </p:sp>
      <p:sp>
        <p:nvSpPr>
          <p:cNvPr id="2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8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olving Recurrence 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Recurrence Relation</a:t>
            </a:r>
          </a:p>
        </p:txBody>
      </p:sp>
      <p:sp>
        <p:nvSpPr>
          <p:cNvPr id="287" name="Let n=bk, then"/>
          <p:cNvSpPr txBox="1"/>
          <p:nvPr>
            <p:ph type="body" sz="quarter" idx="1"/>
          </p:nvPr>
        </p:nvSpPr>
        <p:spPr>
          <a:xfrm>
            <a:off x="1305158" y="1261266"/>
            <a:ext cx="3165646" cy="568094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n=b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, then </a:t>
            </a:r>
          </a:p>
        </p:txBody>
      </p:sp>
      <p:sp>
        <p:nvSpPr>
          <p:cNvPr id="2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9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91" name="Equation"/>
          <p:cNvSpPr txBox="1"/>
          <p:nvPr/>
        </p:nvSpPr>
        <p:spPr>
          <a:xfrm>
            <a:off x="1597617" y="1055618"/>
            <a:ext cx="2874697" cy="2942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92" name="Equation"/>
          <p:cNvSpPr txBox="1"/>
          <p:nvPr/>
        </p:nvSpPr>
        <p:spPr>
          <a:xfrm>
            <a:off x="973664" y="1870413"/>
            <a:ext cx="3224666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93" name="Equation"/>
          <p:cNvSpPr txBox="1"/>
          <p:nvPr/>
        </p:nvSpPr>
        <p:spPr>
          <a:xfrm>
            <a:off x="1864307" y="2883514"/>
            <a:ext cx="4011895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94" name="Equation"/>
          <p:cNvSpPr txBox="1"/>
          <p:nvPr/>
        </p:nvSpPr>
        <p:spPr>
          <a:xfrm>
            <a:off x="1897564" y="3481989"/>
            <a:ext cx="5886282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95" name="Equation"/>
          <p:cNvSpPr txBox="1"/>
          <p:nvPr/>
        </p:nvSpPr>
        <p:spPr>
          <a:xfrm>
            <a:off x="1797793" y="4485114"/>
            <a:ext cx="8017486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96" name=":"/>
          <p:cNvSpPr txBox="1"/>
          <p:nvPr/>
        </p:nvSpPr>
        <p:spPr>
          <a:xfrm>
            <a:off x="1978671" y="3758900"/>
            <a:ext cx="260795" cy="517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:</a:t>
            </a:r>
          </a:p>
        </p:txBody>
      </p:sp>
      <p:sp>
        <p:nvSpPr>
          <p:cNvPr id="297" name="Equation"/>
          <p:cNvSpPr txBox="1"/>
          <p:nvPr/>
        </p:nvSpPr>
        <p:spPr>
          <a:xfrm>
            <a:off x="1913278" y="5093563"/>
            <a:ext cx="6333444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98" name="Equation"/>
          <p:cNvSpPr txBox="1"/>
          <p:nvPr/>
        </p:nvSpPr>
        <p:spPr>
          <a:xfrm>
            <a:off x="1885601" y="5779637"/>
            <a:ext cx="6388798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299" name="Equation"/>
          <p:cNvSpPr txBox="1"/>
          <p:nvPr/>
        </p:nvSpPr>
        <p:spPr>
          <a:xfrm>
            <a:off x="1824388" y="2378873"/>
            <a:ext cx="4091733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7" grpId="9"/>
      <p:bldP build="whole" bldLvl="1" animBg="1" rev="0" advAuto="0" spid="287" grpId="2"/>
      <p:bldP build="whole" bldLvl="1" animBg="1" rev="0" advAuto="0" spid="295" grpId="8"/>
      <p:bldP build="whole" bldLvl="1" animBg="1" rev="0" advAuto="0" spid="293" grpId="5"/>
      <p:bldP build="whole" bldLvl="1" animBg="1" rev="0" advAuto="0" spid="291" grpId="1"/>
      <p:bldP build="whole" bldLvl="1" animBg="1" rev="0" advAuto="0" spid="298" grpId="10"/>
      <p:bldP build="whole" bldLvl="1" animBg="1" rev="0" advAuto="0" spid="292" grpId="3"/>
      <p:bldP build="whole" bldLvl="1" animBg="1" rev="0" advAuto="0" spid="296" grpId="7"/>
      <p:bldP build="whole" bldLvl="1" animBg="1" rev="0" advAuto="0" spid="299" grpId="4"/>
      <p:bldP build="whole" bldLvl="1" animBg="1" rev="0" advAuto="0" spid="294" grpId="6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olving Recurrence 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Recurrence Relation</a:t>
            </a:r>
          </a:p>
        </p:txBody>
      </p:sp>
      <p:sp>
        <p:nvSpPr>
          <p:cNvPr id="3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0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05" name="Equation"/>
          <p:cNvSpPr txBox="1"/>
          <p:nvPr/>
        </p:nvSpPr>
        <p:spPr>
          <a:xfrm>
            <a:off x="965735" y="1055618"/>
            <a:ext cx="2874697" cy="2942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306" name="Equation"/>
          <p:cNvSpPr txBox="1"/>
          <p:nvPr/>
        </p:nvSpPr>
        <p:spPr>
          <a:xfrm>
            <a:off x="1006920" y="1484021"/>
            <a:ext cx="3224666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307" name="Equation"/>
          <p:cNvSpPr txBox="1"/>
          <p:nvPr/>
        </p:nvSpPr>
        <p:spPr>
          <a:xfrm>
            <a:off x="1619546" y="1969195"/>
            <a:ext cx="6388797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308" name="Equation"/>
          <p:cNvSpPr txBox="1"/>
          <p:nvPr/>
        </p:nvSpPr>
        <p:spPr>
          <a:xfrm>
            <a:off x="1819087" y="2306197"/>
            <a:ext cx="2898013" cy="98898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309" name="Thus, T(n) depends upon a, b, and f()"/>
          <p:cNvSpPr txBox="1"/>
          <p:nvPr/>
        </p:nvSpPr>
        <p:spPr>
          <a:xfrm>
            <a:off x="1648328" y="3170318"/>
            <a:ext cx="7894310" cy="568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Thus,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r>
              <a:t> depends upon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f()</a:t>
            </a:r>
          </a:p>
        </p:txBody>
      </p:sp>
      <p:sp>
        <p:nvSpPr>
          <p:cNvPr id="310" name="As n=bk, then k=logbn, thus…"/>
          <p:cNvSpPr txBox="1"/>
          <p:nvPr/>
        </p:nvSpPr>
        <p:spPr>
          <a:xfrm>
            <a:off x="603984" y="3766379"/>
            <a:ext cx="8952031" cy="111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n=b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thus</a:t>
            </a:r>
          </a:p>
          <a:p>
            <a:pPr lvl="1" marL="0" indent="22860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</a:t>
            </a:r>
            <a:r>
              <a:rPr baseline="31999"/>
              <a:t>k</a:t>
            </a:r>
            <a:r>
              <a:t>=a</a:t>
            </a:r>
            <a:r>
              <a:rPr baseline="31999"/>
              <a:t>log</a:t>
            </a:r>
            <a:r>
              <a:rPr baseline="666"/>
              <a:t>b</a:t>
            </a:r>
            <a:r>
              <a:rPr baseline="31999"/>
              <a:t>n </a:t>
            </a:r>
            <a:r>
              <a:t>=n</a:t>
            </a:r>
            <a:r>
              <a:rPr baseline="31999"/>
              <a:t>log</a:t>
            </a:r>
            <a:r>
              <a:rPr baseline="666"/>
              <a:t>b</a:t>
            </a:r>
            <a:r>
              <a:rPr baseline="31999"/>
              <a:t>a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 recursion equation becomes</a:t>
            </a:r>
          </a:p>
        </p:txBody>
      </p:sp>
      <p:sp>
        <p:nvSpPr>
          <p:cNvPr id="311" name="Equation"/>
          <p:cNvSpPr txBox="1"/>
          <p:nvPr/>
        </p:nvSpPr>
        <p:spPr>
          <a:xfrm>
            <a:off x="1819087" y="4856655"/>
            <a:ext cx="6424443" cy="10229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phant>
                    <m:phant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show m:val="off"/>
                    </m:phantPr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phant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9" grpId="5"/>
      <p:bldP build="whole" bldLvl="1" animBg="1" rev="0" advAuto="0" spid="305" grpId="1"/>
      <p:bldP build="whole" bldLvl="1" animBg="1" rev="0" advAuto="0" spid="306" grpId="2"/>
      <p:bldP build="whole" bldLvl="1" animBg="1" rev="0" advAuto="0" spid="311" grpId="7"/>
      <p:bldP build="p" bldLvl="5" animBg="1" rev="0" advAuto="0" spid="310" grpId="6"/>
      <p:bldP build="whole" bldLvl="1" animBg="1" rev="0" advAuto="0" spid="308" grpId="4"/>
      <p:bldP build="whole" bldLvl="1" animBg="1" rev="0" advAuto="0" spid="307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Recurrence :MaxMin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Recurrence :MaxMin Algo</a:t>
            </a:r>
          </a:p>
        </p:txBody>
      </p:sp>
      <p:sp>
        <p:nvSpPr>
          <p:cNvPr id="314" name="Recurrence  relation for MaxMin…"/>
          <p:cNvSpPr txBox="1"/>
          <p:nvPr>
            <p:ph type="body" idx="1"/>
          </p:nvPr>
        </p:nvSpPr>
        <p:spPr>
          <a:xfrm>
            <a:off x="555600" y="905993"/>
            <a:ext cx="9353634" cy="3608768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700"/>
            </a:pPr>
            <a:r>
              <a:t>Recurrence  relation for MaxMin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7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T(n)=2T(n/2)+2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7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T(1) =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7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T(2) 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Note: we can’t apply general recurrence relation to T(2) i.e. </a:t>
            </a:r>
          </a:p>
          <a:p>
            <a:pPr marL="0" indent="0">
              <a:spcBef>
                <a:spcPts val="200"/>
              </a:spcBef>
              <a:buSzTx/>
              <a:buNone/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we can’t write</a:t>
            </a:r>
          </a:p>
          <a:p>
            <a:pPr lvl="1" marL="0" indent="228600">
              <a:spcBef>
                <a:spcPts val="200"/>
              </a:spcBef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T(2)=2T(2/2)+2=2T(1)+2=0+2=2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Hence we need to stop at </a:t>
            </a:r>
            <a:r>
              <a:t>T(2)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and can’t go to </a:t>
            </a:r>
            <a:r>
              <a:t>T(1)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Thus, recurrence relation becomes</a:t>
            </a:r>
          </a:p>
        </p:txBody>
      </p:sp>
      <p:sp>
        <p:nvSpPr>
          <p:cNvPr id="3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1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18" name="Equation"/>
          <p:cNvSpPr txBox="1"/>
          <p:nvPr/>
        </p:nvSpPr>
        <p:spPr>
          <a:xfrm>
            <a:off x="1503146" y="4661235"/>
            <a:ext cx="4147409" cy="10229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319" name="Equation"/>
          <p:cNvSpPr txBox="1"/>
          <p:nvPr/>
        </p:nvSpPr>
        <p:spPr>
          <a:xfrm>
            <a:off x="2221226" y="5836880"/>
            <a:ext cx="2711249" cy="10229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320" name="Equation"/>
          <p:cNvSpPr txBox="1"/>
          <p:nvPr/>
        </p:nvSpPr>
        <p:spPr>
          <a:xfrm>
            <a:off x="5373272" y="5836880"/>
            <a:ext cx="2478325" cy="10229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8" grpId="2"/>
      <p:bldP build="whole" bldLvl="1" animBg="1" rev="0" advAuto="0" spid="320" grpId="4"/>
      <p:bldP build="whole" bldLvl="1" animBg="1" rev="0" advAuto="0" spid="319" grpId="3"/>
      <p:bldP build="p" bldLvl="5" animBg="1" rev="0" advAuto="0" spid="31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urrence :MaxMin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Recurrence :MaxMin Algo</a:t>
            </a:r>
          </a:p>
        </p:txBody>
      </p:sp>
      <p:sp>
        <p:nvSpPr>
          <p:cNvPr id="3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2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26" name="Equation"/>
          <p:cNvSpPr txBox="1"/>
          <p:nvPr/>
        </p:nvSpPr>
        <p:spPr>
          <a:xfrm>
            <a:off x="1149639" y="1102740"/>
            <a:ext cx="3142738" cy="10229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327" name="Equation"/>
          <p:cNvSpPr txBox="1"/>
          <p:nvPr/>
        </p:nvSpPr>
        <p:spPr>
          <a:xfrm>
            <a:off x="1914549" y="2348617"/>
            <a:ext cx="2909695" cy="118564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f>
                        <m:f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xmlns:a="http://schemas.openxmlformats.org/drawingml/2006/mai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bar"/>
                            </m:fPr>
                            <m:num>
                              <m:r>
                                <a:rPr xmlns:a="http://schemas.openxmlformats.org/drawingml/2006/mai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xmlns:a="http://schemas.openxmlformats.org/drawingml/2006/mai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sSub>
                            <m:e>
                              <m:r>
                                <a:rPr xmlns:a="http://schemas.openxmlformats.org/drawingml/2006/mai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xmlns:a="http://schemas.openxmlformats.org/drawingml/2006/mai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f>
                        <m:f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328" name="Equation"/>
          <p:cNvSpPr txBox="1"/>
          <p:nvPr/>
        </p:nvSpPr>
        <p:spPr>
          <a:xfrm>
            <a:off x="5306758" y="2387651"/>
            <a:ext cx="2412612" cy="110757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f>
                        <m:f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f>
                        <m:f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329" name="Equation"/>
          <p:cNvSpPr txBox="1"/>
          <p:nvPr/>
        </p:nvSpPr>
        <p:spPr>
          <a:xfrm>
            <a:off x="1792122" y="3757206"/>
            <a:ext cx="2084087" cy="70695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330" name="Equation"/>
          <p:cNvSpPr txBox="1"/>
          <p:nvPr/>
        </p:nvSpPr>
        <p:spPr>
          <a:xfrm>
            <a:off x="4529792" y="3757206"/>
            <a:ext cx="1546046" cy="70695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331" name="Equation"/>
          <p:cNvSpPr txBox="1"/>
          <p:nvPr/>
        </p:nvSpPr>
        <p:spPr>
          <a:xfrm>
            <a:off x="1947985" y="4870055"/>
            <a:ext cx="1252676" cy="70398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m:oMathPara>
            </a14:m>
            <a:endParaRPr sz="26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8" grpId="3"/>
      <p:bldP build="whole" bldLvl="1" animBg="1" rev="0" advAuto="0" spid="326" grpId="1"/>
      <p:bldP build="whole" bldLvl="1" animBg="1" rev="0" advAuto="0" spid="329" grpId="4"/>
      <p:bldP build="whole" bldLvl="1" animBg="1" rev="0" advAuto="0" spid="327" grpId="2"/>
      <p:bldP build="whole" bldLvl="1" animBg="1" rev="0" advAuto="0" spid="330" grpId="5"/>
      <p:bldP build="whole" bldLvl="1" animBg="1" rev="0" advAuto="0" spid="331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ivide and Conquer: Recurrence Relation"/>
          <p:cNvSpPr txBox="1"/>
          <p:nvPr>
            <p:ph type="title"/>
          </p:nvPr>
        </p:nvSpPr>
        <p:spPr>
          <a:xfrm>
            <a:off x="437615" y="60325"/>
            <a:ext cx="8960385" cy="9525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Divide and Conquer: Recurrence Relation</a:t>
            </a:r>
          </a:p>
        </p:txBody>
      </p:sp>
      <p:sp>
        <p:nvSpPr>
          <p:cNvPr id="48" name="T(n): time complexity for a problem of input size n…"/>
          <p:cNvSpPr txBox="1"/>
          <p:nvPr>
            <p:ph type="body" idx="1"/>
          </p:nvPr>
        </p:nvSpPr>
        <p:spPr>
          <a:xfrm>
            <a:off x="518028" y="1945790"/>
            <a:ext cx="9123944" cy="41094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r>
              <a:t>: time complexity for a problem of input size n</a:t>
            </a:r>
          </a:p>
          <a:p>
            <a:pPr>
              <a:spcBef>
                <a:spcPts val="1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g(n)</a:t>
            </a:r>
            <a:r>
              <a:t>: time complexity for solving directly for small inputs</a:t>
            </a:r>
          </a:p>
          <a:p>
            <a:pPr>
              <a:spcBef>
                <a:spcPts val="1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r>
              <a:t>: Time complexity for dividing the problem into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subproblems and combining again from the solutions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sub problems.</a:t>
            </a:r>
          </a:p>
          <a:p>
            <a:pPr marL="361156" indent="-321468">
              <a:spcBef>
                <a:spcPts val="100"/>
              </a:spcBef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would vary depending upon the problem</a:t>
            </a:r>
          </a:p>
          <a:p>
            <a:pPr lvl="1">
              <a:spcBef>
                <a:spcPts val="100"/>
              </a:spcBef>
            </a:pPr>
            <a:r>
              <a:t>Generally,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=n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=…=n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Assuming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instances, each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n/b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2" name="Equation"/>
          <p:cNvSpPr txBox="1"/>
          <p:nvPr/>
        </p:nvSpPr>
        <p:spPr>
          <a:xfrm>
            <a:off x="1653530" y="1011761"/>
            <a:ext cx="7695985" cy="87531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den>
                  </m:f>
                </m:oMath>
              </m:oMathPara>
            </a14:m>
            <a:endParaRPr sz="2800"/>
          </a:p>
        </p:txBody>
      </p:sp>
      <p:sp>
        <p:nvSpPr>
          <p:cNvPr id="53" name="Equation"/>
          <p:cNvSpPr txBox="1"/>
          <p:nvPr/>
        </p:nvSpPr>
        <p:spPr>
          <a:xfrm>
            <a:off x="1847044" y="6071997"/>
            <a:ext cx="4407441" cy="87513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den>
                  </m:f>
                </m:oMath>
              </m:oMathPara>
            </a14:m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" grpId="2"/>
      <p:bldP build="whole" bldLvl="1" animBg="1" rev="0" advAuto="0" spid="53" grpId="3"/>
      <p:bldP build="whole" bldLvl="1" animBg="1" rev="0" advAuto="0" spid="5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Matrix Multi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Matrix Multiplication</a:t>
            </a:r>
          </a:p>
        </p:txBody>
      </p:sp>
      <p:sp>
        <p:nvSpPr>
          <p:cNvPr id="56" name="Conventional matrix multiplication"/>
          <p:cNvSpPr txBox="1"/>
          <p:nvPr>
            <p:ph type="body" sz="quarter" idx="1"/>
          </p:nvPr>
        </p:nvSpPr>
        <p:spPr>
          <a:xfrm>
            <a:off x="495500" y="864195"/>
            <a:ext cx="8384432" cy="573290"/>
          </a:xfrm>
          <a:prstGeom prst="rect">
            <a:avLst/>
          </a:prstGeom>
        </p:spPr>
        <p:txBody>
          <a:bodyPr/>
          <a:lstStyle/>
          <a:p>
            <a:pPr/>
            <a:r>
              <a:t>Conventional matrix multiplication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0" name="="/>
          <p:cNvSpPr txBox="1"/>
          <p:nvPr/>
        </p:nvSpPr>
        <p:spPr>
          <a:xfrm>
            <a:off x="5873406" y="2081358"/>
            <a:ext cx="36981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=</a:t>
            </a:r>
          </a:p>
        </p:txBody>
      </p:sp>
      <p:grpSp>
        <p:nvGrpSpPr>
          <p:cNvPr id="70" name="Group"/>
          <p:cNvGrpSpPr/>
          <p:nvPr/>
        </p:nvGrpSpPr>
        <p:grpSpPr>
          <a:xfrm>
            <a:off x="549247" y="1437484"/>
            <a:ext cx="2745123" cy="1731088"/>
            <a:chOff x="0" y="0"/>
            <a:chExt cx="2745122" cy="1731086"/>
          </a:xfrm>
        </p:grpSpPr>
        <p:grpSp>
          <p:nvGrpSpPr>
            <p:cNvPr id="64" name="Group"/>
            <p:cNvGrpSpPr/>
            <p:nvPr/>
          </p:nvGrpSpPr>
          <p:grpSpPr>
            <a:xfrm>
              <a:off x="0" y="0"/>
              <a:ext cx="331806" cy="1659699"/>
              <a:chOff x="0" y="0"/>
              <a:chExt cx="331805" cy="1659698"/>
            </a:xfrm>
          </p:grpSpPr>
          <p:sp>
            <p:nvSpPr>
              <p:cNvPr id="61" name="Line"/>
              <p:cNvSpPr/>
              <p:nvPr/>
            </p:nvSpPr>
            <p:spPr>
              <a:xfrm flipV="1">
                <a:off x="5796" y="0"/>
                <a:ext cx="1" cy="165969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2" name="Line"/>
              <p:cNvSpPr/>
              <p:nvPr/>
            </p:nvSpPr>
            <p:spPr>
              <a:xfrm>
                <a:off x="0" y="4210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3" name="Line"/>
              <p:cNvSpPr/>
              <p:nvPr/>
            </p:nvSpPr>
            <p:spPr>
              <a:xfrm>
                <a:off x="0" y="1654175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65" name="a11 a12 … a1n…"/>
            <p:cNvSpPr txBox="1"/>
            <p:nvPr/>
          </p:nvSpPr>
          <p:spPr>
            <a:xfrm>
              <a:off x="76461" y="67713"/>
              <a:ext cx="2668662" cy="16633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  <a:r>
                <a:rPr baseline="-5999"/>
                <a:t>11 </a:t>
              </a:r>
              <a:r>
                <a:t>a</a:t>
              </a:r>
              <a:r>
                <a:rPr baseline="-5999"/>
                <a:t>12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a</a:t>
              </a:r>
              <a:r>
                <a:rPr baseline="-5999"/>
                <a:t>1n</a:t>
              </a:r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  <a:r>
                <a:rPr baseline="-5999"/>
                <a:t>21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 </a:t>
              </a:r>
              <a:r>
                <a:t>a</a:t>
              </a:r>
              <a:r>
                <a:rPr baseline="-5999"/>
                <a:t>22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a</a:t>
              </a:r>
              <a:r>
                <a:rPr baseline="-5999"/>
                <a:t>2n</a:t>
              </a:r>
              <a:endParaRPr baseline="-5999"/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aseline="-5999"/>
                <a:t>:            :</a:t>
              </a:r>
              <a:endParaRPr baseline="-5999"/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  <a:r>
                <a:rPr baseline="-5999"/>
                <a:t>n1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 </a:t>
              </a:r>
              <a:r>
                <a:t>a</a:t>
              </a:r>
              <a:r>
                <a:rPr baseline="-5999"/>
                <a:t>n2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a</a:t>
              </a:r>
              <a:r>
                <a:rPr baseline="-5999"/>
                <a:t>nn</a:t>
              </a:r>
            </a:p>
          </p:txBody>
        </p:sp>
        <p:grpSp>
          <p:nvGrpSpPr>
            <p:cNvPr id="69" name="Group"/>
            <p:cNvGrpSpPr/>
            <p:nvPr/>
          </p:nvGrpSpPr>
          <p:grpSpPr>
            <a:xfrm flipH="1">
              <a:off x="2207747" y="7367"/>
              <a:ext cx="331806" cy="1663374"/>
              <a:chOff x="0" y="0"/>
              <a:chExt cx="331805" cy="1663372"/>
            </a:xfrm>
          </p:grpSpPr>
          <p:sp>
            <p:nvSpPr>
              <p:cNvPr id="66" name="Line"/>
              <p:cNvSpPr/>
              <p:nvPr/>
            </p:nvSpPr>
            <p:spPr>
              <a:xfrm flipV="1">
                <a:off x="5796" y="0"/>
                <a:ext cx="1" cy="166337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7" name="Line"/>
              <p:cNvSpPr/>
              <p:nvPr/>
            </p:nvSpPr>
            <p:spPr>
              <a:xfrm>
                <a:off x="0" y="4219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8" name="Line"/>
              <p:cNvSpPr/>
              <p:nvPr/>
            </p:nvSpPr>
            <p:spPr>
              <a:xfrm>
                <a:off x="0" y="165783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80" name="Group"/>
          <p:cNvGrpSpPr/>
          <p:nvPr/>
        </p:nvGrpSpPr>
        <p:grpSpPr>
          <a:xfrm>
            <a:off x="3353432" y="1422769"/>
            <a:ext cx="2614475" cy="1734761"/>
            <a:chOff x="0" y="0"/>
            <a:chExt cx="2614474" cy="1734760"/>
          </a:xfrm>
        </p:grpSpPr>
        <p:grpSp>
          <p:nvGrpSpPr>
            <p:cNvPr id="74" name="Group"/>
            <p:cNvGrpSpPr/>
            <p:nvPr/>
          </p:nvGrpSpPr>
          <p:grpSpPr>
            <a:xfrm flipH="1">
              <a:off x="2227108" y="11041"/>
              <a:ext cx="331807" cy="1663374"/>
              <a:chOff x="0" y="0"/>
              <a:chExt cx="331805" cy="1663372"/>
            </a:xfrm>
          </p:grpSpPr>
          <p:sp>
            <p:nvSpPr>
              <p:cNvPr id="71" name="Line"/>
              <p:cNvSpPr/>
              <p:nvPr/>
            </p:nvSpPr>
            <p:spPr>
              <a:xfrm flipV="1">
                <a:off x="5796" y="0"/>
                <a:ext cx="1" cy="166337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2" name="Line"/>
              <p:cNvSpPr/>
              <p:nvPr/>
            </p:nvSpPr>
            <p:spPr>
              <a:xfrm>
                <a:off x="0" y="4219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3" name="Line"/>
              <p:cNvSpPr/>
              <p:nvPr/>
            </p:nvSpPr>
            <p:spPr>
              <a:xfrm>
                <a:off x="0" y="165783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75" name="b11 b12 … b1n…"/>
            <p:cNvSpPr txBox="1"/>
            <p:nvPr/>
          </p:nvSpPr>
          <p:spPr>
            <a:xfrm>
              <a:off x="54093" y="71387"/>
              <a:ext cx="2560382" cy="16633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  <a:r>
                <a:rPr baseline="-5999"/>
                <a:t>11 </a:t>
              </a:r>
              <a:r>
                <a:t>b</a:t>
              </a:r>
              <a:r>
                <a:rPr baseline="-5999"/>
                <a:t>12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b</a:t>
              </a:r>
              <a:r>
                <a:rPr baseline="-5999"/>
                <a:t>1n</a:t>
              </a:r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  <a:r>
                <a:rPr baseline="-5999"/>
                <a:t>21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 </a:t>
              </a:r>
              <a:r>
                <a:t>b</a:t>
              </a:r>
              <a:r>
                <a:rPr baseline="-5999"/>
                <a:t>22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b</a:t>
              </a:r>
              <a:r>
                <a:rPr baseline="-5999"/>
                <a:t>2n</a:t>
              </a:r>
              <a:endParaRPr baseline="-5999"/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aseline="-5999"/>
                <a:t>:            :</a:t>
              </a:r>
              <a:endParaRPr baseline="-5999"/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  <a:r>
                <a:rPr baseline="-5999"/>
                <a:t>n1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 </a:t>
              </a:r>
              <a:r>
                <a:t>b</a:t>
              </a:r>
              <a:r>
                <a:rPr baseline="-5999"/>
                <a:t>n2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bn</a:t>
              </a:r>
              <a:r>
                <a:rPr baseline="-5999"/>
                <a:t>n</a:t>
              </a:r>
            </a:p>
          </p:txBody>
        </p:sp>
        <p:grpSp>
          <p:nvGrpSpPr>
            <p:cNvPr id="79" name="Group"/>
            <p:cNvGrpSpPr/>
            <p:nvPr/>
          </p:nvGrpSpPr>
          <p:grpSpPr>
            <a:xfrm>
              <a:off x="0" y="0"/>
              <a:ext cx="331806" cy="1685457"/>
              <a:chOff x="0" y="0"/>
              <a:chExt cx="331805" cy="1685456"/>
            </a:xfrm>
          </p:grpSpPr>
          <p:sp>
            <p:nvSpPr>
              <p:cNvPr id="76" name="Line"/>
              <p:cNvSpPr/>
              <p:nvPr/>
            </p:nvSpPr>
            <p:spPr>
              <a:xfrm flipV="1">
                <a:off x="5796" y="0"/>
                <a:ext cx="1" cy="168545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7" name="Line"/>
              <p:cNvSpPr/>
              <p:nvPr/>
            </p:nvSpPr>
            <p:spPr>
              <a:xfrm>
                <a:off x="0" y="42757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8" name="Line"/>
              <p:cNvSpPr/>
              <p:nvPr/>
            </p:nvSpPr>
            <p:spPr>
              <a:xfrm>
                <a:off x="0" y="1679847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90" name="Group"/>
          <p:cNvGrpSpPr/>
          <p:nvPr/>
        </p:nvGrpSpPr>
        <p:grpSpPr>
          <a:xfrm>
            <a:off x="6383280" y="1444852"/>
            <a:ext cx="2439050" cy="2165114"/>
            <a:chOff x="0" y="0"/>
            <a:chExt cx="2439049" cy="2165112"/>
          </a:xfrm>
        </p:grpSpPr>
        <p:sp>
          <p:nvSpPr>
            <p:cNvPr id="81" name="c11 c12 … c1n…"/>
            <p:cNvSpPr/>
            <p:nvPr/>
          </p:nvSpPr>
          <p:spPr>
            <a:xfrm>
              <a:off x="30351" y="89511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  <a:r>
                <a:rPr baseline="-5999"/>
                <a:t>11 </a:t>
              </a:r>
              <a:r>
                <a:t>c</a:t>
              </a:r>
              <a:r>
                <a:rPr baseline="-5999"/>
                <a:t>12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c</a:t>
              </a:r>
              <a:r>
                <a:rPr baseline="-5999"/>
                <a:t>1n</a:t>
              </a:r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  <a:r>
                <a:rPr baseline="-5999"/>
                <a:t>21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 </a:t>
              </a:r>
              <a:r>
                <a:t>c</a:t>
              </a:r>
              <a:r>
                <a:rPr baseline="-5999"/>
                <a:t>22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c</a:t>
              </a:r>
              <a:r>
                <a:rPr baseline="-5999"/>
                <a:t>2n</a:t>
              </a:r>
              <a:endParaRPr baseline="-5999"/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aseline="-5999"/>
                <a:t>:            :</a:t>
              </a:r>
              <a:endParaRPr baseline="-5999"/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  <a:r>
                <a:rPr baseline="-5999"/>
                <a:t>n1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 </a:t>
              </a:r>
              <a:r>
                <a:t>c</a:t>
              </a:r>
              <a:r>
                <a:rPr baseline="-5999"/>
                <a:t>n2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c</a:t>
              </a:r>
              <a:r>
                <a:rPr baseline="-5999"/>
                <a:t>nn</a:t>
              </a:r>
            </a:p>
          </p:txBody>
        </p:sp>
        <p:grpSp>
          <p:nvGrpSpPr>
            <p:cNvPr id="85" name="Group"/>
            <p:cNvGrpSpPr/>
            <p:nvPr/>
          </p:nvGrpSpPr>
          <p:grpSpPr>
            <a:xfrm>
              <a:off x="0" y="0"/>
              <a:ext cx="331806" cy="1663373"/>
              <a:chOff x="0" y="0"/>
              <a:chExt cx="331805" cy="1663372"/>
            </a:xfrm>
          </p:grpSpPr>
          <p:sp>
            <p:nvSpPr>
              <p:cNvPr id="82" name="Line"/>
              <p:cNvSpPr/>
              <p:nvPr/>
            </p:nvSpPr>
            <p:spPr>
              <a:xfrm flipV="1">
                <a:off x="5796" y="0"/>
                <a:ext cx="1" cy="166337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3" name="Line"/>
              <p:cNvSpPr/>
              <p:nvPr/>
            </p:nvSpPr>
            <p:spPr>
              <a:xfrm>
                <a:off x="0" y="4219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4" name="Line"/>
              <p:cNvSpPr/>
              <p:nvPr/>
            </p:nvSpPr>
            <p:spPr>
              <a:xfrm>
                <a:off x="0" y="165783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89" name="Group"/>
            <p:cNvGrpSpPr/>
            <p:nvPr/>
          </p:nvGrpSpPr>
          <p:grpSpPr>
            <a:xfrm flipH="1">
              <a:off x="2107243" y="0"/>
              <a:ext cx="331807" cy="1663373"/>
              <a:chOff x="0" y="0"/>
              <a:chExt cx="331805" cy="1663372"/>
            </a:xfrm>
          </p:grpSpPr>
          <p:sp>
            <p:nvSpPr>
              <p:cNvPr id="86" name="Line"/>
              <p:cNvSpPr/>
              <p:nvPr/>
            </p:nvSpPr>
            <p:spPr>
              <a:xfrm flipV="1">
                <a:off x="5796" y="0"/>
                <a:ext cx="1" cy="166337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7" name="Line"/>
              <p:cNvSpPr/>
              <p:nvPr/>
            </p:nvSpPr>
            <p:spPr>
              <a:xfrm>
                <a:off x="0" y="4219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8" name="Line"/>
              <p:cNvSpPr/>
              <p:nvPr/>
            </p:nvSpPr>
            <p:spPr>
              <a:xfrm>
                <a:off x="0" y="165783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91" name="where the element cij is computed as…"/>
          <p:cNvSpPr txBox="1"/>
          <p:nvPr/>
        </p:nvSpPr>
        <p:spPr>
          <a:xfrm>
            <a:off x="334608" y="3214201"/>
            <a:ext cx="9490784" cy="3324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2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where the element </a:t>
            </a:r>
            <a:r>
              <a:t>c</a:t>
            </a:r>
            <a:r>
              <a:rPr baseline="-5999"/>
              <a:t>ij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computed as</a:t>
            </a:r>
          </a:p>
          <a:p>
            <a:pPr lvl="1" marL="0" indent="228600">
              <a:lnSpc>
                <a:spcPct val="90000"/>
              </a:lnSpc>
              <a:spcBef>
                <a:spcPts val="2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5999"/>
              <a:t>ij</a:t>
            </a:r>
            <a:r>
              <a:t> = a</a:t>
            </a:r>
            <a:r>
              <a:rPr baseline="-5999"/>
              <a:t>i1</a:t>
            </a:r>
            <a:r>
              <a:t>b</a:t>
            </a:r>
            <a:r>
              <a:rPr baseline="-5999"/>
              <a:t>1j </a:t>
            </a:r>
            <a:r>
              <a:t>+ a</a:t>
            </a:r>
            <a:r>
              <a:rPr baseline="-5999"/>
              <a:t>i2</a:t>
            </a:r>
            <a:r>
              <a:t>b</a:t>
            </a:r>
            <a:r>
              <a:rPr baseline="-5999"/>
              <a:t>2j </a:t>
            </a:r>
            <a:r>
              <a:t>+ a</a:t>
            </a:r>
            <a:r>
              <a:rPr baseline="-5999"/>
              <a:t>i3</a:t>
            </a:r>
            <a:r>
              <a:t>b</a:t>
            </a:r>
            <a:r>
              <a:rPr baseline="-5999"/>
              <a:t>3j </a:t>
            </a:r>
            <a:r>
              <a:t>+ … + a</a:t>
            </a:r>
            <a:r>
              <a:rPr baseline="-5999"/>
              <a:t>in</a:t>
            </a:r>
            <a:r>
              <a:t>b</a:t>
            </a:r>
            <a:r>
              <a:rPr baseline="-5999"/>
              <a:t>nj</a:t>
            </a:r>
            <a:endParaRPr baseline="-5999"/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computations required for </a:t>
            </a:r>
            <a:r>
              <a:t>c</a:t>
            </a:r>
            <a:r>
              <a:rPr baseline="-5999"/>
              <a:t>ij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1195387" indent="-342900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Multiplications: </a:t>
            </a:r>
            <a:r>
              <a:t>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1195387" indent="-342900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additions: </a:t>
            </a:r>
            <a:r>
              <a:t>n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Total computations required for matrix multiplication: </a:t>
            </a:r>
          </a:p>
          <a:p>
            <a:pPr lvl="2" marL="1195387" indent="-342900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 i.e. </a:t>
            </a:r>
          </a:p>
          <a:p>
            <a:pPr lvl="2" marL="1195387" indent="-342900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Θ(n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" grpId="2"/>
      <p:bldP build="whole" bldLvl="1" animBg="1" rev="0" advAuto="0" spid="80" grpId="3"/>
      <p:bldP build="whole" bldLvl="1" animBg="1" rev="0" advAuto="0" spid="60" grpId="4"/>
      <p:bldP build="whole" bldLvl="1" animBg="1" rev="0" advAuto="0" spid="90" grpId="5"/>
      <p:bldP build="whole" bldLvl="1" animBg="1" rev="0" advAuto="0" spid="56" grpId="1"/>
      <p:bldP build="p" bldLvl="5" animBg="1" rev="0" advAuto="0" spid="91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Matrix Multi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Matrix Multiplication</a:t>
            </a:r>
          </a:p>
        </p:txBody>
      </p:sp>
      <p:sp>
        <p:nvSpPr>
          <p:cNvPr id="94" name="Conventional matrix multiplication"/>
          <p:cNvSpPr txBox="1"/>
          <p:nvPr>
            <p:ph type="body" sz="quarter" idx="1"/>
          </p:nvPr>
        </p:nvSpPr>
        <p:spPr>
          <a:xfrm>
            <a:off x="771385" y="814309"/>
            <a:ext cx="8384432" cy="573291"/>
          </a:xfrm>
          <a:prstGeom prst="rect">
            <a:avLst/>
          </a:prstGeom>
        </p:spPr>
        <p:txBody>
          <a:bodyPr/>
          <a:lstStyle/>
          <a:p>
            <a:pPr/>
            <a:r>
              <a:t>Conventional matrix multiplication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9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07" name="Group"/>
          <p:cNvGrpSpPr/>
          <p:nvPr/>
        </p:nvGrpSpPr>
        <p:grpSpPr>
          <a:xfrm>
            <a:off x="581396" y="1525292"/>
            <a:ext cx="1341058" cy="1010921"/>
            <a:chOff x="0" y="0"/>
            <a:chExt cx="1341056" cy="1010919"/>
          </a:xfrm>
        </p:grpSpPr>
        <p:grpSp>
          <p:nvGrpSpPr>
            <p:cNvPr id="101" name="Group"/>
            <p:cNvGrpSpPr/>
            <p:nvPr/>
          </p:nvGrpSpPr>
          <p:grpSpPr>
            <a:xfrm>
              <a:off x="0" y="29209"/>
              <a:ext cx="295129" cy="952501"/>
              <a:chOff x="0" y="0"/>
              <a:chExt cx="295128" cy="952499"/>
            </a:xfrm>
          </p:grpSpPr>
          <p:sp>
            <p:nvSpPr>
              <p:cNvPr id="98" name="Line"/>
              <p:cNvSpPr/>
              <p:nvPr/>
            </p:nvSpPr>
            <p:spPr>
              <a:xfrm flipV="1">
                <a:off x="5155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9" name="Line"/>
              <p:cNvSpPr/>
              <p:nvPr/>
            </p:nvSpPr>
            <p:spPr>
              <a:xfrm>
                <a:off x="0" y="24163"/>
                <a:ext cx="29512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0" name="Line"/>
              <p:cNvSpPr/>
              <p:nvPr/>
            </p:nvSpPr>
            <p:spPr>
              <a:xfrm>
                <a:off x="0" y="949330"/>
                <a:ext cx="29512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05" name="Group"/>
            <p:cNvGrpSpPr/>
            <p:nvPr/>
          </p:nvGrpSpPr>
          <p:grpSpPr>
            <a:xfrm flipH="1">
              <a:off x="1045928" y="29209"/>
              <a:ext cx="295129" cy="952501"/>
              <a:chOff x="0" y="0"/>
              <a:chExt cx="295128" cy="952499"/>
            </a:xfrm>
          </p:grpSpPr>
          <p:sp>
            <p:nvSpPr>
              <p:cNvPr id="102" name="Line"/>
              <p:cNvSpPr/>
              <p:nvPr/>
            </p:nvSpPr>
            <p:spPr>
              <a:xfrm flipV="1">
                <a:off x="5155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3" name="Line"/>
              <p:cNvSpPr/>
              <p:nvPr/>
            </p:nvSpPr>
            <p:spPr>
              <a:xfrm>
                <a:off x="0" y="24163"/>
                <a:ext cx="29512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4" name="Line"/>
              <p:cNvSpPr/>
              <p:nvPr/>
            </p:nvSpPr>
            <p:spPr>
              <a:xfrm>
                <a:off x="0" y="949330"/>
                <a:ext cx="29512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06" name="C1 C2…"/>
            <p:cNvSpPr txBox="1"/>
            <p:nvPr/>
          </p:nvSpPr>
          <p:spPr>
            <a:xfrm>
              <a:off x="134596" y="0"/>
              <a:ext cx="1186276" cy="1010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>
                <a:lnSpc>
                  <a:spcPct val="90000"/>
                </a:lnSpc>
                <a:spcBef>
                  <a:spcPts val="700"/>
                </a:spcBef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  <a:r>
                <a:rPr baseline="-5999"/>
                <a:t>1</a:t>
              </a:r>
              <a:r>
                <a:t> C</a:t>
              </a:r>
              <a:r>
                <a:rPr baseline="-5999"/>
                <a:t>2</a:t>
              </a:r>
            </a:p>
            <a:p>
              <a:pPr marL="0">
                <a:lnSpc>
                  <a:spcPct val="90000"/>
                </a:lnSpc>
                <a:spcBef>
                  <a:spcPts val="700"/>
                </a:spcBef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  <a:r>
                <a:rPr baseline="-5999"/>
                <a:t>3</a:t>
              </a:r>
              <a:r>
                <a:t> C</a:t>
              </a:r>
              <a:r>
                <a:rPr baseline="-5999"/>
                <a:t>4</a:t>
              </a:r>
            </a:p>
          </p:txBody>
        </p:sp>
      </p:grpSp>
      <p:sp>
        <p:nvSpPr>
          <p:cNvPr id="108" name="="/>
          <p:cNvSpPr txBox="1"/>
          <p:nvPr/>
        </p:nvSpPr>
        <p:spPr>
          <a:xfrm>
            <a:off x="2311141" y="1786750"/>
            <a:ext cx="369812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=</a:t>
            </a:r>
          </a:p>
        </p:txBody>
      </p:sp>
      <p:sp>
        <p:nvSpPr>
          <p:cNvPr id="109" name="*"/>
          <p:cNvSpPr txBox="1"/>
          <p:nvPr/>
        </p:nvSpPr>
        <p:spPr>
          <a:xfrm>
            <a:off x="4771399" y="1786750"/>
            <a:ext cx="34544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*</a:t>
            </a:r>
          </a:p>
        </p:txBody>
      </p:sp>
      <p:grpSp>
        <p:nvGrpSpPr>
          <p:cNvPr id="119" name="Group"/>
          <p:cNvGrpSpPr/>
          <p:nvPr/>
        </p:nvGrpSpPr>
        <p:grpSpPr>
          <a:xfrm>
            <a:off x="3069640" y="1525292"/>
            <a:ext cx="1470857" cy="1010921"/>
            <a:chOff x="0" y="0"/>
            <a:chExt cx="1470856" cy="1010919"/>
          </a:xfrm>
        </p:grpSpPr>
        <p:grpSp>
          <p:nvGrpSpPr>
            <p:cNvPr id="113" name="Group"/>
            <p:cNvGrpSpPr/>
            <p:nvPr/>
          </p:nvGrpSpPr>
          <p:grpSpPr>
            <a:xfrm>
              <a:off x="0" y="29209"/>
              <a:ext cx="331806" cy="952501"/>
              <a:chOff x="0" y="0"/>
              <a:chExt cx="331805" cy="952500"/>
            </a:xfrm>
          </p:grpSpPr>
          <p:sp>
            <p:nvSpPr>
              <p:cNvPr id="110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1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2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17" name="Group"/>
            <p:cNvGrpSpPr/>
            <p:nvPr/>
          </p:nvGrpSpPr>
          <p:grpSpPr>
            <a:xfrm flipH="1">
              <a:off x="1139050" y="43814"/>
              <a:ext cx="331807" cy="952501"/>
              <a:chOff x="0" y="0"/>
              <a:chExt cx="331805" cy="952500"/>
            </a:xfrm>
          </p:grpSpPr>
          <p:sp>
            <p:nvSpPr>
              <p:cNvPr id="114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5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6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18" name="A1 A2…"/>
            <p:cNvSpPr txBox="1"/>
            <p:nvPr/>
          </p:nvSpPr>
          <p:spPr>
            <a:xfrm>
              <a:off x="136493" y="-1"/>
              <a:ext cx="1105062" cy="1010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0">
                <a:lnSpc>
                  <a:spcPct val="90000"/>
                </a:lnSpc>
                <a:spcBef>
                  <a:spcPts val="700"/>
                </a:spcBef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  <a:r>
                <a:rPr baseline="-5999"/>
                <a:t>1</a:t>
              </a:r>
              <a:r>
                <a:t> A</a:t>
              </a:r>
              <a:r>
                <a:rPr baseline="-5999"/>
                <a:t>2</a:t>
              </a:r>
            </a:p>
            <a:p>
              <a:pPr marL="0">
                <a:lnSpc>
                  <a:spcPct val="90000"/>
                </a:lnSpc>
                <a:spcBef>
                  <a:spcPts val="700"/>
                </a:spcBef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  <a:r>
                <a:rPr baseline="-5999"/>
                <a:t>3</a:t>
              </a:r>
              <a:r>
                <a:t> A</a:t>
              </a:r>
              <a:r>
                <a:rPr baseline="-5999"/>
                <a:t>4</a:t>
              </a:r>
            </a:p>
          </p:txBody>
        </p:sp>
      </p:grpSp>
      <p:grpSp>
        <p:nvGrpSpPr>
          <p:cNvPr id="129" name="Group"/>
          <p:cNvGrpSpPr/>
          <p:nvPr/>
        </p:nvGrpSpPr>
        <p:grpSpPr>
          <a:xfrm>
            <a:off x="5347742" y="1525292"/>
            <a:ext cx="1470857" cy="1010921"/>
            <a:chOff x="0" y="0"/>
            <a:chExt cx="1470856" cy="1010920"/>
          </a:xfrm>
        </p:grpSpPr>
        <p:grpSp>
          <p:nvGrpSpPr>
            <p:cNvPr id="123" name="Group"/>
            <p:cNvGrpSpPr/>
            <p:nvPr/>
          </p:nvGrpSpPr>
          <p:grpSpPr>
            <a:xfrm>
              <a:off x="0" y="29209"/>
              <a:ext cx="331806" cy="952501"/>
              <a:chOff x="0" y="0"/>
              <a:chExt cx="331805" cy="952500"/>
            </a:xfrm>
          </p:grpSpPr>
          <p:sp>
            <p:nvSpPr>
              <p:cNvPr id="120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1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2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27" name="Group"/>
            <p:cNvGrpSpPr/>
            <p:nvPr/>
          </p:nvGrpSpPr>
          <p:grpSpPr>
            <a:xfrm flipH="1">
              <a:off x="1139050" y="0"/>
              <a:ext cx="331807" cy="952501"/>
              <a:chOff x="0" y="0"/>
              <a:chExt cx="331805" cy="952500"/>
            </a:xfrm>
          </p:grpSpPr>
          <p:sp>
            <p:nvSpPr>
              <p:cNvPr id="124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5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6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28" name="B1 B2…"/>
            <p:cNvSpPr txBox="1"/>
            <p:nvPr/>
          </p:nvSpPr>
          <p:spPr>
            <a:xfrm>
              <a:off x="133300" y="0"/>
              <a:ext cx="1105062" cy="1010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0">
                <a:lnSpc>
                  <a:spcPct val="90000"/>
                </a:lnSpc>
                <a:spcBef>
                  <a:spcPts val="700"/>
                </a:spcBef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  <a:r>
                <a:rPr baseline="-5999"/>
                <a:t>1</a:t>
              </a:r>
              <a:r>
                <a:t> B</a:t>
              </a:r>
              <a:r>
                <a:rPr baseline="-5999"/>
                <a:t>2</a:t>
              </a:r>
            </a:p>
            <a:p>
              <a:pPr marL="0">
                <a:lnSpc>
                  <a:spcPct val="90000"/>
                </a:lnSpc>
                <a:spcBef>
                  <a:spcPts val="700"/>
                </a:spcBef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  <a:r>
                <a:rPr baseline="-5999"/>
                <a:t>3</a:t>
              </a:r>
              <a:r>
                <a:t> B</a:t>
              </a:r>
              <a:r>
                <a:rPr baseline="-5999"/>
                <a:t>4</a:t>
              </a:r>
            </a:p>
          </p:txBody>
        </p:sp>
      </p:grpSp>
      <p:sp>
        <p:nvSpPr>
          <p:cNvPr id="130" name="="/>
          <p:cNvSpPr txBox="1"/>
          <p:nvPr/>
        </p:nvSpPr>
        <p:spPr>
          <a:xfrm>
            <a:off x="2311141" y="2819240"/>
            <a:ext cx="369812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=</a:t>
            </a:r>
          </a:p>
        </p:txBody>
      </p:sp>
      <p:grpSp>
        <p:nvGrpSpPr>
          <p:cNvPr id="139" name="Group"/>
          <p:cNvGrpSpPr/>
          <p:nvPr/>
        </p:nvGrpSpPr>
        <p:grpSpPr>
          <a:xfrm>
            <a:off x="3053012" y="2703116"/>
            <a:ext cx="4270931" cy="981711"/>
            <a:chOff x="0" y="0"/>
            <a:chExt cx="4270929" cy="981709"/>
          </a:xfrm>
        </p:grpSpPr>
        <p:grpSp>
          <p:nvGrpSpPr>
            <p:cNvPr id="134" name="Group"/>
            <p:cNvGrpSpPr/>
            <p:nvPr/>
          </p:nvGrpSpPr>
          <p:grpSpPr>
            <a:xfrm>
              <a:off x="0" y="0"/>
              <a:ext cx="323703" cy="952500"/>
              <a:chOff x="0" y="0"/>
              <a:chExt cx="323702" cy="952499"/>
            </a:xfrm>
          </p:grpSpPr>
          <p:sp>
            <p:nvSpPr>
              <p:cNvPr id="131" name="Line"/>
              <p:cNvSpPr/>
              <p:nvPr/>
            </p:nvSpPr>
            <p:spPr>
              <a:xfrm flipV="1">
                <a:off x="5654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2" name="Line"/>
              <p:cNvSpPr/>
              <p:nvPr/>
            </p:nvSpPr>
            <p:spPr>
              <a:xfrm>
                <a:off x="0" y="24163"/>
                <a:ext cx="32370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3" name="Line"/>
              <p:cNvSpPr/>
              <p:nvPr/>
            </p:nvSpPr>
            <p:spPr>
              <a:xfrm>
                <a:off x="0" y="949330"/>
                <a:ext cx="32370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38" name="Group"/>
            <p:cNvGrpSpPr/>
            <p:nvPr/>
          </p:nvGrpSpPr>
          <p:grpSpPr>
            <a:xfrm flipH="1">
              <a:off x="3947227" y="29209"/>
              <a:ext cx="323703" cy="952501"/>
              <a:chOff x="0" y="0"/>
              <a:chExt cx="323702" cy="952499"/>
            </a:xfrm>
          </p:grpSpPr>
          <p:sp>
            <p:nvSpPr>
              <p:cNvPr id="135" name="Line"/>
              <p:cNvSpPr/>
              <p:nvPr/>
            </p:nvSpPr>
            <p:spPr>
              <a:xfrm flipV="1">
                <a:off x="5654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6" name="Line"/>
              <p:cNvSpPr/>
              <p:nvPr/>
            </p:nvSpPr>
            <p:spPr>
              <a:xfrm>
                <a:off x="0" y="24163"/>
                <a:ext cx="32370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7" name="Line"/>
              <p:cNvSpPr/>
              <p:nvPr/>
            </p:nvSpPr>
            <p:spPr>
              <a:xfrm>
                <a:off x="0" y="949330"/>
                <a:ext cx="32370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40" name="A1B1+A2B3  A1B2+A2B4…"/>
          <p:cNvSpPr txBox="1"/>
          <p:nvPr/>
        </p:nvSpPr>
        <p:spPr>
          <a:xfrm>
            <a:off x="3186172" y="2673906"/>
            <a:ext cx="4030137" cy="1010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</a:t>
            </a:r>
            <a:r>
              <a:rPr baseline="-5999"/>
              <a:t>1</a:t>
            </a:r>
            <a:r>
              <a:t>B</a:t>
            </a:r>
            <a:r>
              <a:rPr baseline="-5999"/>
              <a:t>1</a:t>
            </a:r>
            <a:r>
              <a:t>+A</a:t>
            </a:r>
            <a:r>
              <a:rPr baseline="-5999"/>
              <a:t>2</a:t>
            </a:r>
            <a:r>
              <a:t>B</a:t>
            </a:r>
            <a:r>
              <a:rPr baseline="-5999"/>
              <a:t>3  </a:t>
            </a:r>
            <a:r>
              <a:t>A</a:t>
            </a:r>
            <a:r>
              <a:rPr baseline="-5999"/>
              <a:t>1</a:t>
            </a:r>
            <a:r>
              <a:t>B</a:t>
            </a:r>
            <a:r>
              <a:rPr baseline="-5999"/>
              <a:t>2</a:t>
            </a:r>
            <a:r>
              <a:t>+A</a:t>
            </a:r>
            <a:r>
              <a:rPr baseline="-5999"/>
              <a:t>2</a:t>
            </a:r>
            <a:r>
              <a:t>B</a:t>
            </a:r>
            <a:r>
              <a:rPr baseline="-5999"/>
              <a:t>4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</a:t>
            </a:r>
            <a:r>
              <a:rPr baseline="-5999"/>
              <a:t>3</a:t>
            </a:r>
            <a:r>
              <a:t>B</a:t>
            </a:r>
            <a:r>
              <a:rPr baseline="-5999"/>
              <a:t>1</a:t>
            </a:r>
            <a:r>
              <a:t>+A</a:t>
            </a:r>
            <a:r>
              <a:rPr baseline="-5999"/>
              <a:t>4</a:t>
            </a:r>
            <a:r>
              <a:t>B</a:t>
            </a:r>
            <a:r>
              <a:rPr baseline="-5999"/>
              <a:t>3  </a:t>
            </a:r>
            <a:r>
              <a:t>A</a:t>
            </a:r>
            <a:r>
              <a:rPr baseline="-5999"/>
              <a:t>3</a:t>
            </a:r>
            <a:r>
              <a:t>B</a:t>
            </a:r>
            <a:r>
              <a:rPr baseline="-5999"/>
              <a:t>2</a:t>
            </a:r>
            <a:r>
              <a:t>+A</a:t>
            </a:r>
            <a:r>
              <a:rPr baseline="-5999"/>
              <a:t>4</a:t>
            </a:r>
            <a:r>
              <a:t>B</a:t>
            </a:r>
            <a:r>
              <a:rPr baseline="-5999"/>
              <a:t>4</a:t>
            </a:r>
          </a:p>
        </p:txBody>
      </p:sp>
      <p:sp>
        <p:nvSpPr>
          <p:cNvPr id="141" name="Multiplications: 8 (=23), Additions: 4…"/>
          <p:cNvSpPr txBox="1"/>
          <p:nvPr/>
        </p:nvSpPr>
        <p:spPr>
          <a:xfrm>
            <a:off x="316388" y="3851729"/>
            <a:ext cx="9294425" cy="314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899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t>Multiplications: 8 (=2</a:t>
            </a:r>
            <a:r>
              <a:rPr baseline="31999"/>
              <a:t>3</a:t>
            </a:r>
            <a:r>
              <a:t>), Additions: 4</a:t>
            </a:r>
          </a:p>
          <a:p>
            <a:pPr marL="382587" indent="-342899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t>Recurrence relation:</a:t>
            </a:r>
          </a:p>
          <a:p>
            <a:pPr lvl="1" marL="0" indent="228600">
              <a:lnSpc>
                <a:spcPct val="90000"/>
              </a:lnSpc>
              <a:spcBef>
                <a:spcPts val="7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T(n)=8T(n/2)+4(n/2)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lnSpc>
                <a:spcPct val="90000"/>
              </a:lnSpc>
              <a:spcBef>
                <a:spcPts val="7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T(n/2)+O(n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  = Θ(n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Recurrence relation general form:</a:t>
            </a:r>
          </a:p>
          <a:p>
            <a:pPr lvl="2" marL="0" indent="457200">
              <a:lnSpc>
                <a:spcPct val="90000"/>
              </a:lnSpc>
              <a:spcBef>
                <a:spcPts val="7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T(n)=aT(n/b)+Θ(n</a:t>
            </a:r>
            <a:r>
              <a:rPr b="1" baseline="31999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for 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n=b</a:t>
            </a:r>
            <a:r>
              <a:rPr b="1" baseline="31999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, k=1,2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lnSpc>
                <a:spcPct val="90000"/>
              </a:lnSpc>
              <a:spcBef>
                <a:spcPts val="7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T(1) = c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t>where, 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a≥1, b≥2, c&gt;0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9" grpId="4"/>
      <p:bldP build="whole" bldLvl="1" animBg="1" rev="0" advAuto="0" spid="107" grpId="6"/>
      <p:bldP build="whole" bldLvl="1" animBg="1" rev="0" advAuto="0" spid="119" grpId="2"/>
      <p:bldP build="whole" bldLvl="1" animBg="1" rev="0" advAuto="0" spid="108" grpId="5"/>
      <p:bldP build="whole" bldLvl="1" animBg="1" rev="0" advAuto="0" spid="140" grpId="9"/>
      <p:bldP build="whole" bldLvl="1" animBg="1" rev="0" advAuto="0" spid="129" grpId="3"/>
      <p:bldP build="whole" bldLvl="1" animBg="1" rev="0" advAuto="0" spid="94" grpId="1"/>
      <p:bldP build="whole" bldLvl="1" animBg="1" rev="0" advAuto="0" spid="139" grpId="8"/>
      <p:bldP build="p" bldLvl="5" animBg="1" rev="0" advAuto="0" spid="141" grpId="10"/>
      <p:bldP build="whole" bldLvl="1" animBg="1" rev="0" advAuto="0" spid="130" grpId="7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urrence Relation: Master Theorem"/>
          <p:cNvSpPr txBox="1"/>
          <p:nvPr>
            <p:ph type="title"/>
          </p:nvPr>
        </p:nvSpPr>
        <p:spPr>
          <a:xfrm>
            <a:off x="762000" y="60325"/>
            <a:ext cx="8952031" cy="9525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Recurrence Relation: Master Theorem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4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47" name="Equation"/>
          <p:cNvSpPr txBox="1"/>
          <p:nvPr/>
        </p:nvSpPr>
        <p:spPr>
          <a:xfrm>
            <a:off x="1264320" y="2243088"/>
            <a:ext cx="4235751" cy="15482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eqArr>
                    <m:eqArr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eqArrPr>
                    <m:e>
                      <m:r>
                        <m:rPr>
                          <m:sty m:val="p"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phant>
                        <m:phant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phant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</m:e>
                    <m:e>
                      <m:r>
                        <m:rPr>
                          <m:sty m:val="p"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phant>
                        <m:phant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phant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</m:e>
                    <m:e>
                      <m:r>
                        <m:rPr>
                          <m:sty m:val="p"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phant>
                        <m:phant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phant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</m:e>
                  </m:eqArr>
                </m:oMath>
              </m:oMathPara>
            </a14:m>
            <a:endParaRPr sz="2600"/>
          </a:p>
        </p:txBody>
      </p:sp>
      <p:sp>
        <p:nvSpPr>
          <p:cNvPr id="148" name="T(n)=aT(n/b)+Θ(nd) for n=bk, k=1,2,…"/>
          <p:cNvSpPr txBox="1"/>
          <p:nvPr/>
        </p:nvSpPr>
        <p:spPr>
          <a:xfrm>
            <a:off x="607241" y="1061707"/>
            <a:ext cx="7315927" cy="984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marL="0" indent="457200">
              <a:lnSpc>
                <a:spcPct val="90000"/>
              </a:lnSpc>
              <a:spcBef>
                <a:spcPts val="7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T(n)=aT(n/b)+Θ(n</a:t>
            </a:r>
            <a:r>
              <a:rPr b="1" baseline="31999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for 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n=b</a:t>
            </a:r>
            <a:r>
              <a:rPr b="1" baseline="31999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, k=1,2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lnSpc>
                <a:spcPct val="90000"/>
              </a:lnSpc>
              <a:spcBef>
                <a:spcPts val="7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T(1) = c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t>where, 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a≥1, b≥2, c&gt;0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roof Outline: Master Theorem"/>
          <p:cNvSpPr txBox="1"/>
          <p:nvPr>
            <p:ph type="title"/>
          </p:nvPr>
        </p:nvSpPr>
        <p:spPr>
          <a:xfrm>
            <a:off x="762000" y="60325"/>
            <a:ext cx="8636000" cy="684691"/>
          </a:xfrm>
          <a:prstGeom prst="rect">
            <a:avLst/>
          </a:prstGeom>
        </p:spPr>
        <p:txBody>
          <a:bodyPr/>
          <a:lstStyle/>
          <a:p>
            <a:pPr/>
            <a:r>
              <a:t>Proof Outline: Master Theorem </a:t>
            </a:r>
          </a:p>
        </p:txBody>
      </p:sp>
      <p:sp>
        <p:nvSpPr>
          <p:cNvPr id="151" name="Width  alogbn = nlogba"/>
          <p:cNvSpPr txBox="1"/>
          <p:nvPr>
            <p:ph type="body" sz="quarter" idx="1"/>
          </p:nvPr>
        </p:nvSpPr>
        <p:spPr>
          <a:xfrm>
            <a:off x="887784" y="6027336"/>
            <a:ext cx="8384432" cy="80238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800"/>
            </a:pPr>
            <a:r>
              <a:t>Width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 sz="24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= 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 sz="24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55" name="Oval"/>
          <p:cNvSpPr/>
          <p:nvPr/>
        </p:nvSpPr>
        <p:spPr>
          <a:xfrm>
            <a:off x="4627913" y="980040"/>
            <a:ext cx="125234" cy="178238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6" name="Oval"/>
          <p:cNvSpPr/>
          <p:nvPr/>
        </p:nvSpPr>
        <p:spPr>
          <a:xfrm>
            <a:off x="2377040" y="1921836"/>
            <a:ext cx="125235" cy="178237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7" name="Oval"/>
          <p:cNvSpPr/>
          <p:nvPr/>
        </p:nvSpPr>
        <p:spPr>
          <a:xfrm>
            <a:off x="3950718" y="1921836"/>
            <a:ext cx="125234" cy="178237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8" name="Oval"/>
          <p:cNvSpPr/>
          <p:nvPr/>
        </p:nvSpPr>
        <p:spPr>
          <a:xfrm>
            <a:off x="5679165" y="1921836"/>
            <a:ext cx="125235" cy="178237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9" name="Oval"/>
          <p:cNvSpPr/>
          <p:nvPr/>
        </p:nvSpPr>
        <p:spPr>
          <a:xfrm>
            <a:off x="7825398" y="1921836"/>
            <a:ext cx="125234" cy="178237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0" name="Oval"/>
          <p:cNvSpPr/>
          <p:nvPr/>
        </p:nvSpPr>
        <p:spPr>
          <a:xfrm>
            <a:off x="2597488" y="3297058"/>
            <a:ext cx="125234" cy="178237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1" name="Oval"/>
          <p:cNvSpPr/>
          <p:nvPr/>
        </p:nvSpPr>
        <p:spPr>
          <a:xfrm>
            <a:off x="2321970" y="3297058"/>
            <a:ext cx="125234" cy="178237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" name="Oval"/>
          <p:cNvSpPr/>
          <p:nvPr/>
        </p:nvSpPr>
        <p:spPr>
          <a:xfrm>
            <a:off x="2046451" y="3297058"/>
            <a:ext cx="125234" cy="178237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3" name="Oval"/>
          <p:cNvSpPr/>
          <p:nvPr/>
        </p:nvSpPr>
        <p:spPr>
          <a:xfrm>
            <a:off x="1770932" y="3297058"/>
            <a:ext cx="125235" cy="178237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" name="Oval"/>
          <p:cNvSpPr/>
          <p:nvPr/>
        </p:nvSpPr>
        <p:spPr>
          <a:xfrm>
            <a:off x="4363996" y="3281656"/>
            <a:ext cx="125234" cy="178237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5" name="Oval"/>
          <p:cNvSpPr/>
          <p:nvPr/>
        </p:nvSpPr>
        <p:spPr>
          <a:xfrm>
            <a:off x="4088477" y="3281656"/>
            <a:ext cx="125235" cy="178237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" name="Oval"/>
          <p:cNvSpPr/>
          <p:nvPr/>
        </p:nvSpPr>
        <p:spPr>
          <a:xfrm>
            <a:off x="3812959" y="3281656"/>
            <a:ext cx="125234" cy="178237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7" name="Oval"/>
          <p:cNvSpPr/>
          <p:nvPr/>
        </p:nvSpPr>
        <p:spPr>
          <a:xfrm>
            <a:off x="3537440" y="3281656"/>
            <a:ext cx="125234" cy="178237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8" name="Oval"/>
          <p:cNvSpPr/>
          <p:nvPr/>
        </p:nvSpPr>
        <p:spPr>
          <a:xfrm>
            <a:off x="6143243" y="3281656"/>
            <a:ext cx="125234" cy="178237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9" name="Oval"/>
          <p:cNvSpPr/>
          <p:nvPr/>
        </p:nvSpPr>
        <p:spPr>
          <a:xfrm>
            <a:off x="5867724" y="3281656"/>
            <a:ext cx="125235" cy="178237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0" name="Oval"/>
          <p:cNvSpPr/>
          <p:nvPr/>
        </p:nvSpPr>
        <p:spPr>
          <a:xfrm>
            <a:off x="5592206" y="3281656"/>
            <a:ext cx="125234" cy="178237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" name="Oval"/>
          <p:cNvSpPr/>
          <p:nvPr/>
        </p:nvSpPr>
        <p:spPr>
          <a:xfrm>
            <a:off x="5316687" y="3281656"/>
            <a:ext cx="125235" cy="178237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2" name="Oval"/>
          <p:cNvSpPr/>
          <p:nvPr/>
        </p:nvSpPr>
        <p:spPr>
          <a:xfrm>
            <a:off x="8198008" y="3281656"/>
            <a:ext cx="125235" cy="178237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3" name="Oval"/>
          <p:cNvSpPr/>
          <p:nvPr/>
        </p:nvSpPr>
        <p:spPr>
          <a:xfrm>
            <a:off x="7922490" y="3281656"/>
            <a:ext cx="125235" cy="178237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4" name="Oval"/>
          <p:cNvSpPr/>
          <p:nvPr/>
        </p:nvSpPr>
        <p:spPr>
          <a:xfrm>
            <a:off x="7646971" y="3281656"/>
            <a:ext cx="125235" cy="178237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" name="Oval"/>
          <p:cNvSpPr/>
          <p:nvPr/>
        </p:nvSpPr>
        <p:spPr>
          <a:xfrm>
            <a:off x="7371453" y="3281656"/>
            <a:ext cx="125235" cy="178237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" name="Line"/>
          <p:cNvSpPr/>
          <p:nvPr/>
        </p:nvSpPr>
        <p:spPr>
          <a:xfrm flipV="1">
            <a:off x="2499794" y="1029926"/>
            <a:ext cx="2200526" cy="90482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7" name="Line"/>
          <p:cNvSpPr/>
          <p:nvPr/>
        </p:nvSpPr>
        <p:spPr>
          <a:xfrm flipV="1">
            <a:off x="4042894" y="1154186"/>
            <a:ext cx="582520" cy="78716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8" name="Line"/>
          <p:cNvSpPr/>
          <p:nvPr/>
        </p:nvSpPr>
        <p:spPr>
          <a:xfrm flipH="1" flipV="1">
            <a:off x="4752413" y="1095602"/>
            <a:ext cx="904334" cy="90433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9" name="Line"/>
          <p:cNvSpPr/>
          <p:nvPr/>
        </p:nvSpPr>
        <p:spPr>
          <a:xfrm flipH="1" flipV="1">
            <a:off x="4757792" y="1026063"/>
            <a:ext cx="3010201" cy="104341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0" name="Line"/>
          <p:cNvSpPr/>
          <p:nvPr/>
        </p:nvSpPr>
        <p:spPr>
          <a:xfrm flipV="1">
            <a:off x="1817808" y="2048196"/>
            <a:ext cx="582520" cy="142633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1" name="Line"/>
          <p:cNvSpPr/>
          <p:nvPr/>
        </p:nvSpPr>
        <p:spPr>
          <a:xfrm flipV="1">
            <a:off x="2053774" y="1920111"/>
            <a:ext cx="386107" cy="1426858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2" name="Line"/>
          <p:cNvSpPr/>
          <p:nvPr/>
        </p:nvSpPr>
        <p:spPr>
          <a:xfrm flipV="1">
            <a:off x="2397535" y="1951591"/>
            <a:ext cx="1" cy="136389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3" name="Line"/>
          <p:cNvSpPr/>
          <p:nvPr/>
        </p:nvSpPr>
        <p:spPr>
          <a:xfrm flipH="1" flipV="1">
            <a:off x="2478545" y="2002254"/>
            <a:ext cx="225674" cy="136049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4" name="Line"/>
          <p:cNvSpPr/>
          <p:nvPr/>
        </p:nvSpPr>
        <p:spPr>
          <a:xfrm flipV="1">
            <a:off x="3531490" y="2048924"/>
            <a:ext cx="469444" cy="135602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5" name="Line"/>
          <p:cNvSpPr/>
          <p:nvPr/>
        </p:nvSpPr>
        <p:spPr>
          <a:xfrm flipV="1">
            <a:off x="3820753" y="1920839"/>
            <a:ext cx="219733" cy="14254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6" name="Line"/>
          <p:cNvSpPr/>
          <p:nvPr/>
        </p:nvSpPr>
        <p:spPr>
          <a:xfrm flipH="1" flipV="1">
            <a:off x="3998141" y="1952320"/>
            <a:ext cx="185157" cy="136244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7" name="Line"/>
          <p:cNvSpPr/>
          <p:nvPr/>
        </p:nvSpPr>
        <p:spPr>
          <a:xfrm flipH="1" flipV="1">
            <a:off x="4079151" y="2002982"/>
            <a:ext cx="392264" cy="135903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8" name="Line"/>
          <p:cNvSpPr/>
          <p:nvPr/>
        </p:nvSpPr>
        <p:spPr>
          <a:xfrm flipV="1">
            <a:off x="5377065" y="2067422"/>
            <a:ext cx="332180" cy="131902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9" name="Line"/>
          <p:cNvSpPr/>
          <p:nvPr/>
        </p:nvSpPr>
        <p:spPr>
          <a:xfrm flipV="1">
            <a:off x="5582900" y="1939337"/>
            <a:ext cx="165898" cy="136114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0" name="Line"/>
          <p:cNvSpPr/>
          <p:nvPr/>
        </p:nvSpPr>
        <p:spPr>
          <a:xfrm flipH="1" flipV="1">
            <a:off x="5706452" y="1970817"/>
            <a:ext cx="185158" cy="136244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1" name="Line"/>
          <p:cNvSpPr/>
          <p:nvPr/>
        </p:nvSpPr>
        <p:spPr>
          <a:xfrm flipH="1" flipV="1">
            <a:off x="5787462" y="2021479"/>
            <a:ext cx="392264" cy="135903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2" name="Line"/>
          <p:cNvSpPr/>
          <p:nvPr/>
        </p:nvSpPr>
        <p:spPr>
          <a:xfrm flipV="1">
            <a:off x="7503234" y="2130682"/>
            <a:ext cx="332180" cy="131902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3" name="Line"/>
          <p:cNvSpPr/>
          <p:nvPr/>
        </p:nvSpPr>
        <p:spPr>
          <a:xfrm flipV="1">
            <a:off x="7709069" y="2002597"/>
            <a:ext cx="165897" cy="136114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4" name="Line"/>
          <p:cNvSpPr/>
          <p:nvPr/>
        </p:nvSpPr>
        <p:spPr>
          <a:xfrm flipH="1" flipV="1">
            <a:off x="7832621" y="2034077"/>
            <a:ext cx="185158" cy="136244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5" name="Line"/>
          <p:cNvSpPr/>
          <p:nvPr/>
        </p:nvSpPr>
        <p:spPr>
          <a:xfrm flipH="1" flipV="1">
            <a:off x="7913631" y="2084740"/>
            <a:ext cx="392264" cy="135903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06" name="Group"/>
          <p:cNvGrpSpPr/>
          <p:nvPr/>
        </p:nvGrpSpPr>
        <p:grpSpPr>
          <a:xfrm>
            <a:off x="3226496" y="4475622"/>
            <a:ext cx="748590" cy="1399132"/>
            <a:chOff x="0" y="0"/>
            <a:chExt cx="748588" cy="1399130"/>
          </a:xfrm>
        </p:grpSpPr>
        <p:grpSp>
          <p:nvGrpSpPr>
            <p:cNvPr id="200" name="Group"/>
            <p:cNvGrpSpPr/>
            <p:nvPr/>
          </p:nvGrpSpPr>
          <p:grpSpPr>
            <a:xfrm>
              <a:off x="0" y="1220894"/>
              <a:ext cx="748589" cy="178237"/>
              <a:chOff x="0" y="0"/>
              <a:chExt cx="748588" cy="178236"/>
            </a:xfrm>
          </p:grpSpPr>
          <p:sp>
            <p:nvSpPr>
              <p:cNvPr id="196" name="Oval"/>
              <p:cNvSpPr/>
              <p:nvPr/>
            </p:nvSpPr>
            <p:spPr>
              <a:xfrm>
                <a:off x="623355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7" name="Oval"/>
              <p:cNvSpPr/>
              <p:nvPr/>
            </p:nvSpPr>
            <p:spPr>
              <a:xfrm>
                <a:off x="411337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8" name="Oval"/>
              <p:cNvSpPr/>
              <p:nvPr/>
            </p:nvSpPr>
            <p:spPr>
              <a:xfrm>
                <a:off x="199318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9" name="Oval"/>
              <p:cNvSpPr/>
              <p:nvPr/>
            </p:nvSpPr>
            <p:spPr>
              <a:xfrm>
                <a:off x="0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01" name="Line"/>
            <p:cNvSpPr/>
            <p:nvPr/>
          </p:nvSpPr>
          <p:spPr>
            <a:xfrm flipV="1">
              <a:off x="55511" y="205302"/>
              <a:ext cx="245726" cy="1050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2" name="Line"/>
            <p:cNvSpPr/>
            <p:nvPr/>
          </p:nvSpPr>
          <p:spPr>
            <a:xfrm flipV="1">
              <a:off x="182511" y="78302"/>
              <a:ext cx="118485" cy="1304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3" name="Line"/>
            <p:cNvSpPr/>
            <p:nvPr/>
          </p:nvSpPr>
          <p:spPr>
            <a:xfrm flipH="1" flipV="1">
              <a:off x="296078" y="62376"/>
              <a:ext cx="156433" cy="13360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4" name="Line"/>
            <p:cNvSpPr/>
            <p:nvPr/>
          </p:nvSpPr>
          <p:spPr>
            <a:xfrm flipH="1" flipV="1">
              <a:off x="285318" y="155805"/>
              <a:ext cx="449401" cy="11492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5" name="Oval"/>
            <p:cNvSpPr/>
            <p:nvPr/>
          </p:nvSpPr>
          <p:spPr>
            <a:xfrm>
              <a:off x="235477" y="0"/>
              <a:ext cx="125235" cy="178237"/>
            </a:xfrm>
            <a:prstGeom prst="ellipse">
              <a:avLst/>
            </a:prstGeom>
            <a:solidFill>
              <a:schemeClr val="accent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2305469" y="4475622"/>
            <a:ext cx="748590" cy="1399132"/>
            <a:chOff x="0" y="0"/>
            <a:chExt cx="748588" cy="1399130"/>
          </a:xfrm>
        </p:grpSpPr>
        <p:grpSp>
          <p:nvGrpSpPr>
            <p:cNvPr id="211" name="Group"/>
            <p:cNvGrpSpPr/>
            <p:nvPr/>
          </p:nvGrpSpPr>
          <p:grpSpPr>
            <a:xfrm>
              <a:off x="0" y="1220894"/>
              <a:ext cx="748589" cy="178237"/>
              <a:chOff x="0" y="0"/>
              <a:chExt cx="748588" cy="178236"/>
            </a:xfrm>
          </p:grpSpPr>
          <p:sp>
            <p:nvSpPr>
              <p:cNvPr id="207" name="Oval"/>
              <p:cNvSpPr/>
              <p:nvPr/>
            </p:nvSpPr>
            <p:spPr>
              <a:xfrm>
                <a:off x="623355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8" name="Oval"/>
              <p:cNvSpPr/>
              <p:nvPr/>
            </p:nvSpPr>
            <p:spPr>
              <a:xfrm>
                <a:off x="411337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9" name="Oval"/>
              <p:cNvSpPr/>
              <p:nvPr/>
            </p:nvSpPr>
            <p:spPr>
              <a:xfrm>
                <a:off x="199318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0" name="Oval"/>
              <p:cNvSpPr/>
              <p:nvPr/>
            </p:nvSpPr>
            <p:spPr>
              <a:xfrm>
                <a:off x="0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12" name="Line"/>
            <p:cNvSpPr/>
            <p:nvPr/>
          </p:nvSpPr>
          <p:spPr>
            <a:xfrm flipV="1">
              <a:off x="55511" y="205302"/>
              <a:ext cx="245726" cy="1050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3" name="Line"/>
            <p:cNvSpPr/>
            <p:nvPr/>
          </p:nvSpPr>
          <p:spPr>
            <a:xfrm flipV="1">
              <a:off x="182511" y="78302"/>
              <a:ext cx="118485" cy="1304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4" name="Line"/>
            <p:cNvSpPr/>
            <p:nvPr/>
          </p:nvSpPr>
          <p:spPr>
            <a:xfrm flipH="1" flipV="1">
              <a:off x="296078" y="62376"/>
              <a:ext cx="156433" cy="13360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5" name="Line"/>
            <p:cNvSpPr/>
            <p:nvPr/>
          </p:nvSpPr>
          <p:spPr>
            <a:xfrm flipH="1" flipV="1">
              <a:off x="285318" y="155805"/>
              <a:ext cx="449401" cy="11492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6" name="Oval"/>
            <p:cNvSpPr/>
            <p:nvPr/>
          </p:nvSpPr>
          <p:spPr>
            <a:xfrm>
              <a:off x="235477" y="0"/>
              <a:ext cx="125235" cy="178237"/>
            </a:xfrm>
            <a:prstGeom prst="ellipse">
              <a:avLst/>
            </a:prstGeom>
            <a:solidFill>
              <a:schemeClr val="accent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28" name="Group"/>
          <p:cNvGrpSpPr/>
          <p:nvPr/>
        </p:nvGrpSpPr>
        <p:grpSpPr>
          <a:xfrm>
            <a:off x="7059776" y="4469722"/>
            <a:ext cx="748589" cy="1399132"/>
            <a:chOff x="0" y="0"/>
            <a:chExt cx="748588" cy="1399130"/>
          </a:xfrm>
        </p:grpSpPr>
        <p:grpSp>
          <p:nvGrpSpPr>
            <p:cNvPr id="222" name="Group"/>
            <p:cNvGrpSpPr/>
            <p:nvPr/>
          </p:nvGrpSpPr>
          <p:grpSpPr>
            <a:xfrm>
              <a:off x="0" y="1220894"/>
              <a:ext cx="748589" cy="178237"/>
              <a:chOff x="0" y="0"/>
              <a:chExt cx="748588" cy="178236"/>
            </a:xfrm>
          </p:grpSpPr>
          <p:sp>
            <p:nvSpPr>
              <p:cNvPr id="218" name="Oval"/>
              <p:cNvSpPr/>
              <p:nvPr/>
            </p:nvSpPr>
            <p:spPr>
              <a:xfrm>
                <a:off x="623355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9" name="Oval"/>
              <p:cNvSpPr/>
              <p:nvPr/>
            </p:nvSpPr>
            <p:spPr>
              <a:xfrm>
                <a:off x="411337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20" name="Oval"/>
              <p:cNvSpPr/>
              <p:nvPr/>
            </p:nvSpPr>
            <p:spPr>
              <a:xfrm>
                <a:off x="199318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21" name="Oval"/>
              <p:cNvSpPr/>
              <p:nvPr/>
            </p:nvSpPr>
            <p:spPr>
              <a:xfrm>
                <a:off x="0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23" name="Line"/>
            <p:cNvSpPr/>
            <p:nvPr/>
          </p:nvSpPr>
          <p:spPr>
            <a:xfrm flipV="1">
              <a:off x="55511" y="205302"/>
              <a:ext cx="245726" cy="1050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4" name="Line"/>
            <p:cNvSpPr/>
            <p:nvPr/>
          </p:nvSpPr>
          <p:spPr>
            <a:xfrm flipV="1">
              <a:off x="182511" y="78302"/>
              <a:ext cx="118485" cy="1304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5" name="Line"/>
            <p:cNvSpPr/>
            <p:nvPr/>
          </p:nvSpPr>
          <p:spPr>
            <a:xfrm flipH="1" flipV="1">
              <a:off x="296078" y="62376"/>
              <a:ext cx="156433" cy="13360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6" name="Line"/>
            <p:cNvSpPr/>
            <p:nvPr/>
          </p:nvSpPr>
          <p:spPr>
            <a:xfrm flipH="1" flipV="1">
              <a:off x="285318" y="155805"/>
              <a:ext cx="449401" cy="11492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7" name="Oval"/>
            <p:cNvSpPr/>
            <p:nvPr/>
          </p:nvSpPr>
          <p:spPr>
            <a:xfrm>
              <a:off x="235477" y="0"/>
              <a:ext cx="125235" cy="178237"/>
            </a:xfrm>
            <a:prstGeom prst="ellipse">
              <a:avLst/>
            </a:prstGeom>
            <a:solidFill>
              <a:schemeClr val="accent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39" name="Group"/>
          <p:cNvGrpSpPr/>
          <p:nvPr/>
        </p:nvGrpSpPr>
        <p:grpSpPr>
          <a:xfrm>
            <a:off x="1258176" y="4348622"/>
            <a:ext cx="748590" cy="1399132"/>
            <a:chOff x="0" y="0"/>
            <a:chExt cx="748588" cy="1399130"/>
          </a:xfrm>
        </p:grpSpPr>
        <p:grpSp>
          <p:nvGrpSpPr>
            <p:cNvPr id="233" name="Group"/>
            <p:cNvGrpSpPr/>
            <p:nvPr/>
          </p:nvGrpSpPr>
          <p:grpSpPr>
            <a:xfrm>
              <a:off x="0" y="1220894"/>
              <a:ext cx="748589" cy="178237"/>
              <a:chOff x="0" y="0"/>
              <a:chExt cx="748588" cy="178236"/>
            </a:xfrm>
          </p:grpSpPr>
          <p:sp>
            <p:nvSpPr>
              <p:cNvPr id="229" name="Oval"/>
              <p:cNvSpPr/>
              <p:nvPr/>
            </p:nvSpPr>
            <p:spPr>
              <a:xfrm>
                <a:off x="623355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30" name="Oval"/>
              <p:cNvSpPr/>
              <p:nvPr/>
            </p:nvSpPr>
            <p:spPr>
              <a:xfrm>
                <a:off x="411337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31" name="Oval"/>
              <p:cNvSpPr/>
              <p:nvPr/>
            </p:nvSpPr>
            <p:spPr>
              <a:xfrm>
                <a:off x="199318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32" name="Oval"/>
              <p:cNvSpPr/>
              <p:nvPr/>
            </p:nvSpPr>
            <p:spPr>
              <a:xfrm>
                <a:off x="0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34" name="Line"/>
            <p:cNvSpPr/>
            <p:nvPr/>
          </p:nvSpPr>
          <p:spPr>
            <a:xfrm flipV="1">
              <a:off x="55511" y="205302"/>
              <a:ext cx="245726" cy="1050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5" name="Line"/>
            <p:cNvSpPr/>
            <p:nvPr/>
          </p:nvSpPr>
          <p:spPr>
            <a:xfrm flipV="1">
              <a:off x="182511" y="78302"/>
              <a:ext cx="118485" cy="1304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6" name="Line"/>
            <p:cNvSpPr/>
            <p:nvPr/>
          </p:nvSpPr>
          <p:spPr>
            <a:xfrm flipH="1" flipV="1">
              <a:off x="296078" y="62376"/>
              <a:ext cx="156433" cy="13360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7" name="Line"/>
            <p:cNvSpPr/>
            <p:nvPr/>
          </p:nvSpPr>
          <p:spPr>
            <a:xfrm flipH="1" flipV="1">
              <a:off x="285318" y="155805"/>
              <a:ext cx="449401" cy="11492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8" name="Oval"/>
            <p:cNvSpPr/>
            <p:nvPr/>
          </p:nvSpPr>
          <p:spPr>
            <a:xfrm>
              <a:off x="235477" y="0"/>
              <a:ext cx="125235" cy="178237"/>
            </a:xfrm>
            <a:prstGeom prst="ellipse">
              <a:avLst/>
            </a:prstGeom>
            <a:solidFill>
              <a:schemeClr val="accent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50" name="Group"/>
          <p:cNvGrpSpPr/>
          <p:nvPr/>
        </p:nvGrpSpPr>
        <p:grpSpPr>
          <a:xfrm>
            <a:off x="8069825" y="4469722"/>
            <a:ext cx="748590" cy="1399132"/>
            <a:chOff x="0" y="0"/>
            <a:chExt cx="748588" cy="1399130"/>
          </a:xfrm>
        </p:grpSpPr>
        <p:grpSp>
          <p:nvGrpSpPr>
            <p:cNvPr id="244" name="Group"/>
            <p:cNvGrpSpPr/>
            <p:nvPr/>
          </p:nvGrpSpPr>
          <p:grpSpPr>
            <a:xfrm>
              <a:off x="0" y="1220894"/>
              <a:ext cx="748589" cy="178237"/>
              <a:chOff x="0" y="0"/>
              <a:chExt cx="748588" cy="178236"/>
            </a:xfrm>
          </p:grpSpPr>
          <p:sp>
            <p:nvSpPr>
              <p:cNvPr id="240" name="Oval"/>
              <p:cNvSpPr/>
              <p:nvPr/>
            </p:nvSpPr>
            <p:spPr>
              <a:xfrm>
                <a:off x="623355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41" name="Oval"/>
              <p:cNvSpPr/>
              <p:nvPr/>
            </p:nvSpPr>
            <p:spPr>
              <a:xfrm>
                <a:off x="411337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42" name="Oval"/>
              <p:cNvSpPr/>
              <p:nvPr/>
            </p:nvSpPr>
            <p:spPr>
              <a:xfrm>
                <a:off x="199318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43" name="Oval"/>
              <p:cNvSpPr/>
              <p:nvPr/>
            </p:nvSpPr>
            <p:spPr>
              <a:xfrm>
                <a:off x="0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45" name="Line"/>
            <p:cNvSpPr/>
            <p:nvPr/>
          </p:nvSpPr>
          <p:spPr>
            <a:xfrm flipV="1">
              <a:off x="55511" y="205302"/>
              <a:ext cx="245726" cy="1050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6" name="Line"/>
            <p:cNvSpPr/>
            <p:nvPr/>
          </p:nvSpPr>
          <p:spPr>
            <a:xfrm flipV="1">
              <a:off x="182511" y="78302"/>
              <a:ext cx="118485" cy="1304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7" name="Line"/>
            <p:cNvSpPr/>
            <p:nvPr/>
          </p:nvSpPr>
          <p:spPr>
            <a:xfrm flipH="1" flipV="1">
              <a:off x="296078" y="62376"/>
              <a:ext cx="156433" cy="13360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8" name="Line"/>
            <p:cNvSpPr/>
            <p:nvPr/>
          </p:nvSpPr>
          <p:spPr>
            <a:xfrm flipH="1" flipV="1">
              <a:off x="285318" y="155805"/>
              <a:ext cx="449401" cy="11492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9" name="Oval"/>
            <p:cNvSpPr/>
            <p:nvPr/>
          </p:nvSpPr>
          <p:spPr>
            <a:xfrm>
              <a:off x="235477" y="0"/>
              <a:ext cx="125235" cy="178237"/>
            </a:xfrm>
            <a:prstGeom prst="ellipse">
              <a:avLst/>
            </a:prstGeom>
            <a:solidFill>
              <a:schemeClr val="accent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251" name="Size n"/>
          <p:cNvSpPr txBox="1"/>
          <p:nvPr/>
        </p:nvSpPr>
        <p:spPr>
          <a:xfrm>
            <a:off x="1293089" y="791651"/>
            <a:ext cx="938819" cy="457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/>
            </a:pPr>
            <a:r>
              <a:t>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sp>
        <p:nvSpPr>
          <p:cNvPr id="252" name="Size n/b"/>
          <p:cNvSpPr txBox="1"/>
          <p:nvPr/>
        </p:nvSpPr>
        <p:spPr>
          <a:xfrm>
            <a:off x="783940" y="1703225"/>
            <a:ext cx="1304639" cy="457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/>
            </a:pPr>
            <a:r>
              <a:t>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n/b</a:t>
            </a:r>
          </a:p>
        </p:txBody>
      </p:sp>
      <p:sp>
        <p:nvSpPr>
          <p:cNvPr id="253" name="Size n/b2"/>
          <p:cNvSpPr txBox="1"/>
          <p:nvPr/>
        </p:nvSpPr>
        <p:spPr>
          <a:xfrm>
            <a:off x="327834" y="3124530"/>
            <a:ext cx="1426578" cy="457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/>
            </a:pPr>
            <a:r>
              <a:t>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</p:txBody>
      </p:sp>
      <p:sp>
        <p:nvSpPr>
          <p:cNvPr id="254" name="Size 1…"/>
          <p:cNvSpPr txBox="1"/>
          <p:nvPr/>
        </p:nvSpPr>
        <p:spPr>
          <a:xfrm>
            <a:off x="138893" y="5240252"/>
            <a:ext cx="1075492" cy="80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/>
            </a:pPr>
            <a:r>
              <a:t>Size 1</a:t>
            </a:r>
          </a:p>
          <a:p>
            <a:pPr>
              <a:defRPr b="1" sz="2400"/>
            </a:pPr>
            <a:r>
              <a:t>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</p:txBody>
      </p:sp>
      <p:sp>
        <p:nvSpPr>
          <p:cNvPr id="255" name="Text"/>
          <p:cNvSpPr txBox="1"/>
          <p:nvPr/>
        </p:nvSpPr>
        <p:spPr>
          <a:xfrm>
            <a:off x="4868212" y="3667187"/>
            <a:ext cx="423576" cy="28562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256" name="Line"/>
          <p:cNvSpPr/>
          <p:nvPr/>
        </p:nvSpPr>
        <p:spPr>
          <a:xfrm flipH="1" flipV="1">
            <a:off x="8886276" y="1020892"/>
            <a:ext cx="125242" cy="469976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7" name="Depth…"/>
          <p:cNvSpPr txBox="1"/>
          <p:nvPr/>
        </p:nvSpPr>
        <p:spPr>
          <a:xfrm>
            <a:off x="8963946" y="3472910"/>
            <a:ext cx="100852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Depth</a:t>
            </a:r>
          </a:p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-5999"/>
              <a:t>b</a:t>
            </a:r>
            <a:r>
              <a:t>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" name="Proof Outline: Master Theorem"/>
          <p:cNvSpPr txBox="1"/>
          <p:nvPr/>
        </p:nvSpPr>
        <p:spPr>
          <a:xfrm>
            <a:off x="762000" y="60324"/>
            <a:ext cx="8453946" cy="670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39687" algn="ctr">
              <a:defRPr sz="4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Proof Outline: Master Theorem </a:t>
            </a:r>
          </a:p>
        </p:txBody>
      </p:sp>
      <p:sp>
        <p:nvSpPr>
          <p:cNvPr id="261" name="With each level of recurs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500"/>
              </a:spcBef>
              <a:defRPr sz="2800"/>
            </a:pPr>
            <a:r>
              <a:t>With each level of recursion</a:t>
            </a:r>
          </a:p>
          <a:p>
            <a:pPr lvl="1">
              <a:spcBef>
                <a:spcPts val="500"/>
              </a:spcBef>
              <a:defRPr sz="2800"/>
            </a:pPr>
            <a:r>
              <a:t>Size of subproblem decreases by a factor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lvl="1">
              <a:spcBef>
                <a:spcPts val="500"/>
              </a:spcBef>
              <a:defRPr sz="2800"/>
            </a:pPr>
            <a:r>
              <a:t>Reaches base case  after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levels.</a:t>
            </a:r>
          </a:p>
          <a:p>
            <a:pPr lvl="2"/>
            <a:r>
              <a:t>Height of recursion tree</a:t>
            </a:r>
          </a:p>
          <a:p>
            <a:pPr lvl="1">
              <a:spcBef>
                <a:spcPts val="500"/>
              </a:spcBef>
              <a:defRPr sz="2800"/>
            </a:pPr>
            <a:r>
              <a:t>Branch factor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i.e. number sub problems increase by a factor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.</a:t>
            </a:r>
          </a:p>
          <a:p>
            <a:pPr marL="382587" indent="-342899">
              <a:spcBef>
                <a:spcPts val="500"/>
              </a:spcBef>
              <a:defRPr sz="2800"/>
            </a:pPr>
            <a:r>
              <a:t>Number of subproblems</a:t>
            </a:r>
          </a:p>
          <a:p>
            <a:pPr lvl="1">
              <a:spcBef>
                <a:spcPts val="500"/>
              </a:spcBef>
              <a:defRPr sz="2800"/>
            </a:pPr>
            <a:r>
              <a:t>Level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1: a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each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500"/>
              </a:spcBef>
              <a:defRPr sz="2800"/>
            </a:pPr>
            <a:r>
              <a:t>Level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2: a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each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500"/>
              </a:spcBef>
              <a:defRPr sz="2800"/>
            </a:pPr>
            <a:r>
              <a:t>:</a:t>
            </a:r>
          </a:p>
          <a:p>
            <a:pPr lvl="1">
              <a:spcBef>
                <a:spcPts val="500"/>
              </a:spcBef>
              <a:defRPr sz="2800"/>
            </a:pPr>
            <a:r>
              <a:t>Level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k: a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each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5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Work done at level k is </a:t>
            </a:r>
          </a:p>
          <a:p>
            <a:pPr lvl="1" marL="738187" indent="-342900">
              <a:spcBef>
                <a:spcPts val="500"/>
              </a:spcBef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</a:t>
            </a:r>
            <a:r>
              <a:rPr baseline="31999"/>
              <a:t>k</a:t>
            </a:r>
            <a:r>
              <a:t> * O(n/b</a:t>
            </a:r>
            <a:r>
              <a:rPr baseline="31999"/>
              <a:t>k</a:t>
            </a:r>
            <a:r>
              <a:t>)</a:t>
            </a:r>
            <a:r>
              <a:rPr baseline="31999"/>
              <a:t>d </a:t>
            </a:r>
            <a:r>
              <a:t>= O(n</a:t>
            </a:r>
            <a:r>
              <a:rPr baseline="31999"/>
              <a:t>d</a:t>
            </a:r>
            <a:r>
              <a:t>)*(a/b</a:t>
            </a:r>
            <a:r>
              <a:rPr baseline="31999"/>
              <a:t>d</a:t>
            </a:r>
            <a:r>
              <a:t>)</a:t>
            </a:r>
            <a:r>
              <a:rPr baseline="31999"/>
              <a:t>k</a:t>
            </a:r>
          </a:p>
        </p:txBody>
      </p:sp>
      <p:sp>
        <p:nvSpPr>
          <p:cNvPr id="2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6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7" name="Proof Outline: Master Theorem"/>
          <p:cNvSpPr txBox="1"/>
          <p:nvPr/>
        </p:nvSpPr>
        <p:spPr>
          <a:xfrm>
            <a:off x="762000" y="60324"/>
            <a:ext cx="8453946" cy="670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39687" algn="ctr">
              <a:defRPr sz="4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Proof Outline: Master Theorem </a:t>
            </a:r>
          </a:p>
        </p:txBody>
      </p:sp>
      <p:sp>
        <p:nvSpPr>
          <p:cNvPr id="268" name="Work done at level k is…"/>
          <p:cNvSpPr txBox="1"/>
          <p:nvPr>
            <p:ph type="body" idx="1"/>
          </p:nvPr>
        </p:nvSpPr>
        <p:spPr>
          <a:xfrm>
            <a:off x="887784" y="938113"/>
            <a:ext cx="8830802" cy="6091282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Work done at level k is </a:t>
            </a:r>
          </a:p>
          <a:p>
            <a:pPr lvl="1" marL="738187" indent="-342900">
              <a:spcBef>
                <a:spcPts val="200"/>
              </a:spcBef>
              <a:buChar char="•"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</a:t>
            </a:r>
            <a:r>
              <a:rPr baseline="31999"/>
              <a:t>k</a:t>
            </a:r>
            <a:r>
              <a:t> * O(n/b</a:t>
            </a:r>
            <a:r>
              <a:rPr baseline="31999"/>
              <a:t>k</a:t>
            </a:r>
            <a:r>
              <a:t>)</a:t>
            </a:r>
            <a:r>
              <a:rPr baseline="31999"/>
              <a:t>d </a:t>
            </a:r>
            <a:r>
              <a:t>= O(n</a:t>
            </a:r>
            <a:r>
              <a:rPr baseline="31999"/>
              <a:t>d</a:t>
            </a:r>
            <a:r>
              <a:t>)*(a/b</a:t>
            </a:r>
            <a:r>
              <a:rPr baseline="31999"/>
              <a:t>d</a:t>
            </a:r>
            <a:r>
              <a:t>)</a:t>
            </a:r>
            <a:r>
              <a:rPr baseline="31999"/>
              <a:t>k</a:t>
            </a:r>
            <a:endParaRPr baseline="31999"/>
          </a:p>
          <a:p>
            <a:pPr marL="382587" indent="-342899">
              <a:spcBef>
                <a:spcPts val="2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As k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t> (the root)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t>(the leaves)</a:t>
            </a:r>
          </a:p>
          <a:p>
            <a:pPr lvl="1" marL="738187" indent="-342900">
              <a:spcBef>
                <a:spcPts val="200"/>
              </a:spcBef>
              <a:buChar char="•"/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numbers form geometric series with ratio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(a/b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2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Geometric sum boils to 3 cases</a:t>
            </a:r>
          </a:p>
          <a:p>
            <a:pPr marL="382587" indent="-342899">
              <a:spcBef>
                <a:spcPts val="2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Ratio less than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(a/b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)&lt;1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38187" indent="-342900">
              <a:spcBef>
                <a:spcPts val="200"/>
              </a:spcBef>
              <a:buChar char="•"/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Series is decreasing, thus sum is given by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rPr baseline="31999"/>
              <a:t>st</a:t>
            </a:r>
            <a:r>
              <a:t> term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2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Ratio is exact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(a/b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)=1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38187" indent="-342900">
              <a:spcBef>
                <a:spcPts val="200"/>
              </a:spcBef>
              <a:buChar char="•"/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terms of series are equal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195387" indent="-342900">
              <a:spcBef>
                <a:spcPts val="2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Sum becomes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2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Ratio is greater than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a/b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)&gt;1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38187" indent="-342900">
              <a:spcBef>
                <a:spcPts val="200"/>
              </a:spcBef>
              <a:buChar char="•"/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Series is increasing and sum is given by last term</a:t>
            </a:r>
          </a:p>
          <a:p>
            <a:pPr lvl="2" marL="0" indent="457200">
              <a:spcBef>
                <a:spcPts val="200"/>
              </a:spcBef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</a:t>
            </a:r>
            <a:r>
              <a:rPr baseline="31999"/>
              <a:t>d</a:t>
            </a:r>
            <a:r>
              <a:t>*(a/b</a:t>
            </a:r>
            <a:r>
              <a:rPr baseline="31999"/>
              <a:t>d</a:t>
            </a:r>
            <a:r>
              <a:t>)</a:t>
            </a:r>
            <a:r>
              <a:rPr baseline="31999"/>
              <a:t>k</a:t>
            </a:r>
            <a:r>
              <a:t> = n</a:t>
            </a:r>
            <a:r>
              <a:rPr baseline="31999"/>
              <a:t>d</a:t>
            </a:r>
            <a:r>
              <a:t>*(a</a:t>
            </a:r>
            <a:r>
              <a:rPr baseline="31999"/>
              <a:t>log</a:t>
            </a:r>
            <a:r>
              <a:rPr baseline="-5999"/>
              <a:t>b</a:t>
            </a:r>
            <a:r>
              <a:rPr baseline="31999"/>
              <a:t>n</a:t>
            </a:r>
            <a:r>
              <a:t>/(b</a:t>
            </a:r>
            <a:r>
              <a:rPr baseline="31999"/>
              <a:t>log</a:t>
            </a:r>
            <a:r>
              <a:rPr baseline="-5999"/>
              <a:t>b</a:t>
            </a:r>
            <a:r>
              <a:rPr baseline="31999"/>
              <a:t>n</a:t>
            </a:r>
            <a:r>
              <a:t>)</a:t>
            </a:r>
            <a:r>
              <a:rPr baseline="46814"/>
              <a:t>d</a:t>
            </a:r>
            <a:r>
              <a:t>)</a:t>
            </a:r>
            <a:endParaRPr baseline="31999"/>
          </a:p>
          <a:p>
            <a:pPr lvl="2" marL="0" indent="457200">
              <a:spcBef>
                <a:spcPts val="200"/>
              </a:spcBef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n</a:t>
            </a:r>
            <a:r>
              <a:rPr baseline="31999"/>
              <a:t>d</a:t>
            </a:r>
            <a:r>
              <a:t>*(a</a:t>
            </a:r>
            <a:r>
              <a:rPr baseline="31999"/>
              <a:t>log</a:t>
            </a:r>
            <a:r>
              <a:rPr baseline="-5999"/>
              <a:t>b</a:t>
            </a:r>
            <a:r>
              <a:rPr baseline="31999"/>
              <a:t>n</a:t>
            </a:r>
            <a:r>
              <a:t>/n</a:t>
            </a:r>
            <a:r>
              <a:rPr baseline="46814"/>
              <a:t>d</a:t>
            </a:r>
            <a:r>
              <a:t>)=a</a:t>
            </a:r>
            <a:r>
              <a:rPr baseline="31999"/>
              <a:t>log</a:t>
            </a:r>
            <a:r>
              <a:rPr baseline="-5999"/>
              <a:t>b</a:t>
            </a:r>
            <a:r>
              <a:rPr baseline="31999"/>
              <a:t>n </a:t>
            </a:r>
            <a:r>
              <a:t>= n</a:t>
            </a:r>
            <a:r>
              <a:rPr baseline="31999"/>
              <a:t>log</a:t>
            </a:r>
            <a:r>
              <a:rPr baseline="-5999"/>
              <a:t>b</a:t>
            </a:r>
            <a:r>
              <a:rPr baseline="31999"/>
              <a:t>a</a:t>
            </a:r>
          </a:p>
        </p:txBody>
      </p:sp>
      <p:sp>
        <p:nvSpPr>
          <p:cNvPr id="2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7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urrence Relation: Master Theorem"/>
          <p:cNvSpPr txBox="1"/>
          <p:nvPr>
            <p:ph type="title"/>
          </p:nvPr>
        </p:nvSpPr>
        <p:spPr>
          <a:xfrm>
            <a:off x="762000" y="60325"/>
            <a:ext cx="8952031" cy="9525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Recurrence Relation: Master Theorem</a:t>
            </a:r>
          </a:p>
        </p:txBody>
      </p:sp>
      <p:sp>
        <p:nvSpPr>
          <p:cNvPr id="2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7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77" name="Equation"/>
          <p:cNvSpPr txBox="1"/>
          <p:nvPr/>
        </p:nvSpPr>
        <p:spPr>
          <a:xfrm>
            <a:off x="1264320" y="2243088"/>
            <a:ext cx="4235751" cy="15482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eqArr>
                    <m:eqArr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eqArrPr>
                    <m:e>
                      <m:r>
                        <m:rPr>
                          <m:sty m:val="p"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phant>
                        <m:phant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phant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</m:e>
                    <m:e>
                      <m:r>
                        <m:rPr>
                          <m:sty m:val="p"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phant>
                        <m:phant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phant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</m:e>
                    <m:e>
                      <m:r>
                        <m:rPr>
                          <m:sty m:val="p"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phant>
                        <m:phant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phant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</m:e>
                  </m:eqArr>
                </m:oMath>
              </m:oMathPara>
            </a14:m>
            <a:endParaRPr sz="2600"/>
          </a:p>
        </p:txBody>
      </p:sp>
      <p:sp>
        <p:nvSpPr>
          <p:cNvPr id="278" name="T(n)=aT(n/b)+Θ(nd) for n=bk, k=1,2,…"/>
          <p:cNvSpPr txBox="1"/>
          <p:nvPr/>
        </p:nvSpPr>
        <p:spPr>
          <a:xfrm>
            <a:off x="607241" y="1061707"/>
            <a:ext cx="7315927" cy="984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marL="0" indent="457200">
              <a:lnSpc>
                <a:spcPct val="90000"/>
              </a:lnSpc>
              <a:spcBef>
                <a:spcPts val="7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T(n)=aT(n/b)+Θ(n</a:t>
            </a:r>
            <a:r>
              <a:rPr b="1" baseline="31999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for 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n=b</a:t>
            </a:r>
            <a:r>
              <a:rPr b="1" baseline="31999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, k=1,2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lnSpc>
                <a:spcPct val="90000"/>
              </a:lnSpc>
              <a:spcBef>
                <a:spcPts val="7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T(1) = c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t>where, 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a≥1, b≥2, c&gt;0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