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7: Greedy Algorithms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L17: Greedy Algorithms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in Change Problem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Coin Change Problem: Analysis</a:t>
            </a:r>
          </a:p>
        </p:txBody>
      </p:sp>
      <p:sp>
        <p:nvSpPr>
          <p:cNvPr id="116" name="Assumption: Enough number of coins for each denomination are avail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Assumption: Enough number of coins for each denomination are available</a:t>
            </a:r>
          </a:p>
          <a:p>
            <a:pPr/>
            <a:r>
              <a:t>Initial solution: empty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</a:p>
          <a:p>
            <a:pPr/>
            <a:r>
              <a:t>At each stage,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is selected and </a:t>
            </a:r>
          </a:p>
          <a:p>
            <a:pPr lvl="1"/>
            <a:r>
              <a:t>added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</a:p>
          <a:p>
            <a:pPr/>
            <a:r>
              <a:t>Coin is selected using greedy criteria</a:t>
            </a:r>
          </a:p>
          <a:p>
            <a:pPr lvl="1"/>
            <a:r>
              <a:t>It should increase total amount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t> as much as possible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Feasible</a:t>
            </a:r>
            <a:r>
              <a:t> function: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t> given must equal the total amount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t> should not exceed the total amount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lgo: Coin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Coin Change</a:t>
            </a:r>
          </a:p>
        </p:txBody>
      </p:sp>
      <p:sp>
        <p:nvSpPr>
          <p:cNvPr id="122" name="// D[1:n] # coin denominations in ascneding order e.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D[1:n]</a:t>
            </a:r>
            <a:r>
              <a:t> # coin denominations in ascneding order e.g.</a:t>
            </a:r>
          </a:p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D=[1,2,5,10,20,50,100]</a:t>
            </a:r>
          </a:p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res[1:n]</a:t>
            </a:r>
            <a:r>
              <a:t> # number of coins required, initially zero</a:t>
            </a:r>
          </a:p>
          <a:p>
            <a:pPr marL="0" indent="0">
              <a:spcBef>
                <a:spcPts val="200"/>
              </a:spcBef>
              <a:buSzTx/>
              <a:buNone/>
              <a:defRPr sz="28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Amt</a:t>
            </a:r>
            <a:r>
              <a:t>: # amount to be returned</a:t>
            </a:r>
            <a:br/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CoinChange(amt)</a:t>
            </a:r>
          </a:p>
          <a:p>
            <a:pPr lvl="2" marL="0" indent="45720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index=n</a:t>
            </a:r>
            <a:r>
              <a:t> # start from highest coin</a:t>
            </a:r>
          </a:p>
          <a:p>
            <a:pPr lvl="2" marL="0" indent="457200">
              <a:spcBef>
                <a:spcPts val="200"/>
              </a:spcBef>
              <a:buSzTx/>
              <a:buNone/>
            </a:pPr>
            <a:r>
              <a:t>while (index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&gt;0</a:t>
            </a:r>
            <a:r>
              <a:t>)</a:t>
            </a:r>
          </a:p>
          <a:p>
            <a:pPr lvl="4" marL="0" indent="914400">
              <a:spcBef>
                <a:spcPts val="200"/>
              </a:spcBef>
              <a:buSzTx/>
              <a:buNone/>
            </a:pPr>
            <a:r>
              <a:t>while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amt &gt;= D[index]</a:t>
            </a:r>
            <a:r>
              <a:t>)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res[index] = res[index] + 1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amt = amt - D[index]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index=index-1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//invocation of algo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CoinChange(252)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print(res)</a:t>
            </a:r>
            <a:r>
              <a:t> # print the count count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ax Water to Househol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 Water to Households</a:t>
            </a:r>
          </a:p>
        </p:txBody>
      </p:sp>
      <p:sp>
        <p:nvSpPr>
          <p:cNvPr id="128" name="A colony has number of houses and they get water from a water tanker of capacity 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colony has number of houses and they get water from a water tanker of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.  </a:t>
            </a:r>
          </a:p>
          <a:p>
            <a:pPr lvl="1"/>
            <a:r>
              <a:t>Each household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a container having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 </a:t>
            </a:r>
          </a:p>
          <a:p>
            <a:pPr lvl="1"/>
            <a:r>
              <a:t>You are a politician and would like to oblige max number of households. </a:t>
            </a:r>
          </a:p>
          <a:p>
            <a:pPr lvl="1"/>
            <a:r>
              <a:t>Each house gets a full container not partially filled.</a:t>
            </a:r>
          </a:p>
          <a:p>
            <a:pPr lvl="1"/>
            <a:r>
              <a:t>At the same time would like to keep minimum water in tanker after filling the containers since that becomes wasted efforts. Can we solve this using greedy algorithm.</a:t>
            </a:r>
          </a:p>
          <a:p>
            <a:pPr/>
            <a:r>
              <a:t>Example: 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T=150L, C</a:t>
            </a:r>
            <a:r>
              <a:rPr baseline="-5999"/>
              <a:t>1</a:t>
            </a:r>
            <a:r>
              <a:t>=50L, C</a:t>
            </a:r>
            <a:r>
              <a:rPr baseline="-5999"/>
              <a:t>2</a:t>
            </a:r>
            <a:r>
              <a:t>=60L, C</a:t>
            </a:r>
            <a:r>
              <a:rPr baseline="-5999"/>
              <a:t>3</a:t>
            </a:r>
            <a:r>
              <a:t>=115L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chine Scheduling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Scheduling Problem</a:t>
            </a:r>
          </a:p>
        </p:txBody>
      </p:sp>
      <p:sp>
        <p:nvSpPr>
          <p:cNvPr id="134" name="Giv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</a:p>
          <a:p>
            <a:pPr lvl="1"/>
            <a:r>
              <a:t>N tasks and infinite supply of machines on which these tasks can be run.</a:t>
            </a:r>
          </a:p>
          <a:p>
            <a:pPr lvl="1"/>
            <a:r>
              <a:t>Each task has a start time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and finish time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 [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,f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] is called processing interval.</a:t>
            </a:r>
          </a:p>
          <a:p>
            <a:pPr lvl="1"/>
            <a:r>
              <a:t>Two tasks overlap if their intervals overlap at a point other than start time and end time.</a:t>
            </a:r>
          </a:p>
          <a:p>
            <a:pPr/>
            <a:r>
              <a:t>Problem: Find optimal number of machines on which these tasks can be assigned.</a:t>
            </a:r>
          </a:p>
          <a:p>
            <a:pPr/>
            <a:r>
              <a:t>Feasible solution:</a:t>
            </a:r>
          </a:p>
          <a:p>
            <a:pPr lvl="1"/>
            <a:r>
              <a:t>Assign one task to each machine. It is feasible but not optimal since this would need N machines.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achine Scheduling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Scheduling Problem</a:t>
            </a:r>
          </a:p>
        </p:txBody>
      </p:sp>
      <p:sp>
        <p:nvSpPr>
          <p:cNvPr id="140" name="Example: 7 tasks with their start and end times."/>
          <p:cNvSpPr txBox="1"/>
          <p:nvPr>
            <p:ph type="body" sz="quarter" idx="1"/>
          </p:nvPr>
        </p:nvSpPr>
        <p:spPr>
          <a:xfrm>
            <a:off x="666288" y="938113"/>
            <a:ext cx="9055611" cy="670983"/>
          </a:xfrm>
          <a:prstGeom prst="rect">
            <a:avLst/>
          </a:prstGeom>
        </p:spPr>
        <p:txBody>
          <a:bodyPr/>
          <a:lstStyle/>
          <a:p>
            <a:pPr/>
            <a:r>
              <a:t>Example: 7 tasks with their start and end times.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1004887" y="1557486"/>
          <a:ext cx="8178801" cy="5638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53988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174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564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5" name="Q: What should be the Greedy approach for machine assignment…"/>
          <p:cNvSpPr txBox="1"/>
          <p:nvPr/>
        </p:nvSpPr>
        <p:spPr>
          <a:xfrm>
            <a:off x="552194" y="3592641"/>
            <a:ext cx="9283799" cy="32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Q: What should be the Greedy approach for machine assignment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Define new machine: on which task is run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st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time.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Define old machine: on which some task is already completed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Approach: Use old machine for next task if available, else use new machine.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3"/>
      <p:bldP build="whole" bldLvl="1" animBg="1" rev="0" advAuto="0" spid="144" grpId="2"/>
      <p:bldP build="whole" bldLvl="1" animBg="1" rev="0" advAuto="0" spid="14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achine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Assignment</a:t>
            </a:r>
          </a:p>
        </p:txBody>
      </p:sp>
      <p:sp>
        <p:nvSpPr>
          <p:cNvPr id="148" name="Sort the tasks as per start time"/>
          <p:cNvSpPr txBox="1"/>
          <p:nvPr>
            <p:ph type="body" sz="quarter" idx="1"/>
          </p:nvPr>
        </p:nvSpPr>
        <p:spPr>
          <a:xfrm>
            <a:off x="882458" y="1013850"/>
            <a:ext cx="9055612" cy="810701"/>
          </a:xfrm>
          <a:prstGeom prst="rect">
            <a:avLst/>
          </a:prstGeom>
        </p:spPr>
        <p:txBody>
          <a:bodyPr/>
          <a:lstStyle/>
          <a:p>
            <a:pPr/>
            <a:r>
              <a:t>Sort the tasks as per start time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52" name="Table"/>
          <p:cNvGraphicFramePr/>
          <p:nvPr/>
        </p:nvGraphicFramePr>
        <p:xfrm>
          <a:off x="888488" y="2359352"/>
          <a:ext cx="8178801" cy="142336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Table"/>
          <p:cNvGraphicFramePr/>
          <p:nvPr/>
        </p:nvGraphicFramePr>
        <p:xfrm>
          <a:off x="888488" y="4288940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2"/>
      <p:bldP build="whole" bldLvl="1" animBg="1" rev="0" advAuto="0" spid="153" grpId="3"/>
      <p:bldP build="whole" bldLvl="1" animBg="1" rev="0" advAuto="0" spid="14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achine Assignment: sort S.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Assignment: sort S.T.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59" name="Table"/>
          <p:cNvGraphicFramePr/>
          <p:nvPr/>
        </p:nvGraphicFramePr>
        <p:xfrm>
          <a:off x="893663" y="1358912"/>
          <a:ext cx="8178801" cy="142336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0" name="Line"/>
          <p:cNvSpPr/>
          <p:nvPr/>
        </p:nvSpPr>
        <p:spPr>
          <a:xfrm flipV="1">
            <a:off x="1048586" y="2708756"/>
            <a:ext cx="1" cy="211466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1042558" y="4817389"/>
            <a:ext cx="8384546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162" name="Table"/>
          <p:cNvGraphicFramePr/>
          <p:nvPr/>
        </p:nvGraphicFramePr>
        <p:xfrm>
          <a:off x="1043319" y="4792763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</a:tblGrid>
              <a:tr h="49951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3" name="M1"/>
          <p:cNvSpPr txBox="1"/>
          <p:nvPr/>
        </p:nvSpPr>
        <p:spPr>
          <a:xfrm>
            <a:off x="367070" y="4233729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M1</a:t>
            </a:r>
          </a:p>
        </p:txBody>
      </p:sp>
      <p:sp>
        <p:nvSpPr>
          <p:cNvPr id="164" name="M2"/>
          <p:cNvSpPr txBox="1"/>
          <p:nvPr/>
        </p:nvSpPr>
        <p:spPr>
          <a:xfrm>
            <a:off x="367070" y="3678371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M2</a:t>
            </a:r>
          </a:p>
        </p:txBody>
      </p:sp>
      <p:sp>
        <p:nvSpPr>
          <p:cNvPr id="165" name="M3"/>
          <p:cNvSpPr txBox="1"/>
          <p:nvPr/>
        </p:nvSpPr>
        <p:spPr>
          <a:xfrm>
            <a:off x="367070" y="3123013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M3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057965" y="4120880"/>
            <a:ext cx="1406571" cy="508001"/>
            <a:chOff x="0" y="0"/>
            <a:chExt cx="1406569" cy="508000"/>
          </a:xfrm>
        </p:grpSpPr>
        <p:sp>
          <p:nvSpPr>
            <p:cNvPr id="166" name="Line"/>
            <p:cNvSpPr/>
            <p:nvPr/>
          </p:nvSpPr>
          <p:spPr>
            <a:xfrm>
              <a:off x="0" y="433680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A"/>
            <p:cNvSpPr txBox="1"/>
            <p:nvPr/>
          </p:nvSpPr>
          <p:spPr>
            <a:xfrm>
              <a:off x="398095" y="-1"/>
              <a:ext cx="39212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700448" y="3512087"/>
            <a:ext cx="3017152" cy="508001"/>
            <a:chOff x="0" y="0"/>
            <a:chExt cx="3017151" cy="508000"/>
          </a:xfrm>
        </p:grpSpPr>
        <p:sp>
          <p:nvSpPr>
            <p:cNvPr id="169" name="Line"/>
            <p:cNvSpPr/>
            <p:nvPr/>
          </p:nvSpPr>
          <p:spPr>
            <a:xfrm>
              <a:off x="0" y="420284"/>
              <a:ext cx="301715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0" name="F"/>
            <p:cNvSpPr txBox="1"/>
            <p:nvPr/>
          </p:nvSpPr>
          <p:spPr>
            <a:xfrm>
              <a:off x="1046606" y="-1"/>
              <a:ext cx="321802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160887" y="4065611"/>
            <a:ext cx="3017152" cy="508001"/>
            <a:chOff x="0" y="0"/>
            <a:chExt cx="3017151" cy="508000"/>
          </a:xfrm>
        </p:grpSpPr>
        <p:sp>
          <p:nvSpPr>
            <p:cNvPr id="172" name="Line"/>
            <p:cNvSpPr/>
            <p:nvPr/>
          </p:nvSpPr>
          <p:spPr>
            <a:xfrm>
              <a:off x="0" y="488950"/>
              <a:ext cx="301715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3" name="B"/>
            <p:cNvSpPr txBox="1"/>
            <p:nvPr/>
          </p:nvSpPr>
          <p:spPr>
            <a:xfrm>
              <a:off x="533990" y="-1"/>
              <a:ext cx="35514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5437444" y="3512087"/>
            <a:ext cx="1406571" cy="508001"/>
            <a:chOff x="0" y="0"/>
            <a:chExt cx="1406569" cy="508000"/>
          </a:xfrm>
        </p:grpSpPr>
        <p:sp>
          <p:nvSpPr>
            <p:cNvPr id="175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6" name="G"/>
            <p:cNvSpPr txBox="1"/>
            <p:nvPr/>
          </p:nvSpPr>
          <p:spPr>
            <a:xfrm>
              <a:off x="352621" y="-1"/>
              <a:ext cx="41816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3875911" y="2886001"/>
            <a:ext cx="2185729" cy="508001"/>
            <a:chOff x="0" y="0"/>
            <a:chExt cx="2185727" cy="508000"/>
          </a:xfrm>
        </p:grpSpPr>
        <p:sp>
          <p:nvSpPr>
            <p:cNvPr id="178" name="Line"/>
            <p:cNvSpPr/>
            <p:nvPr/>
          </p:nvSpPr>
          <p:spPr>
            <a:xfrm>
              <a:off x="0" y="424180"/>
              <a:ext cx="218572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9" name="C"/>
            <p:cNvSpPr txBox="1"/>
            <p:nvPr/>
          </p:nvSpPr>
          <p:spPr>
            <a:xfrm>
              <a:off x="780403" y="-1"/>
              <a:ext cx="40670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6190014" y="4065611"/>
            <a:ext cx="2185728" cy="508001"/>
            <a:chOff x="0" y="0"/>
            <a:chExt cx="2185727" cy="508000"/>
          </a:xfrm>
        </p:grpSpPr>
        <p:sp>
          <p:nvSpPr>
            <p:cNvPr id="181" name="Line"/>
            <p:cNvSpPr/>
            <p:nvPr/>
          </p:nvSpPr>
          <p:spPr>
            <a:xfrm>
              <a:off x="0" y="488950"/>
              <a:ext cx="218572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2" name="E"/>
            <p:cNvSpPr txBox="1"/>
            <p:nvPr/>
          </p:nvSpPr>
          <p:spPr>
            <a:xfrm>
              <a:off x="501548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7567014" y="3512087"/>
            <a:ext cx="1406570" cy="508001"/>
            <a:chOff x="0" y="0"/>
            <a:chExt cx="1406569" cy="508000"/>
          </a:xfrm>
        </p:grpSpPr>
        <p:sp>
          <p:nvSpPr>
            <p:cNvPr id="184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" name="D"/>
            <p:cNvSpPr txBox="1"/>
            <p:nvPr/>
          </p:nvSpPr>
          <p:spPr>
            <a:xfrm>
              <a:off x="507224" y="-1"/>
              <a:ext cx="4216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87" name="Q: If we sort the task as per finish time, will it work?…"/>
          <p:cNvSpPr txBox="1"/>
          <p:nvPr/>
        </p:nvSpPr>
        <p:spPr>
          <a:xfrm>
            <a:off x="460472" y="5581015"/>
            <a:ext cx="910606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If we sort the task as per finish time, will it work?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one would you prefer sort by start time or finish time?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3"/>
      <p:bldP build="whole" bldLvl="1" animBg="1" rev="0" advAuto="0" spid="177" grpId="5"/>
      <p:bldP build="whole" bldLvl="1" animBg="1" rev="0" advAuto="0" spid="171" grpId="2"/>
      <p:bldP build="p" bldLvl="5" animBg="1" rev="0" advAuto="0" spid="187" grpId="8"/>
      <p:bldP build="whole" bldLvl="1" animBg="1" rev="0" advAuto="0" spid="183" grpId="6"/>
      <p:bldP build="whole" bldLvl="1" animBg="1" rev="0" advAuto="0" spid="180" grpId="4"/>
      <p:bldP build="whole" bldLvl="1" animBg="1" rev="0" advAuto="0" spid="168" grpId="1"/>
      <p:bldP build="whole" bldLvl="1" animBg="1" rev="0" advAuto="0" spid="186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achine Assignment: sort E.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Assignment: sort E.T.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93" name="Table"/>
          <p:cNvGraphicFramePr/>
          <p:nvPr/>
        </p:nvGraphicFramePr>
        <p:xfrm>
          <a:off x="821974" y="1096272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4" name="Line"/>
          <p:cNvSpPr/>
          <p:nvPr/>
        </p:nvSpPr>
        <p:spPr>
          <a:xfrm flipV="1">
            <a:off x="1048586" y="2708756"/>
            <a:ext cx="1" cy="211466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1042558" y="4817389"/>
            <a:ext cx="8384546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196" name="Table"/>
          <p:cNvGraphicFramePr/>
          <p:nvPr/>
        </p:nvGraphicFramePr>
        <p:xfrm>
          <a:off x="1043319" y="4792763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</a:tblGrid>
              <a:tr h="49951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" name="M1"/>
          <p:cNvSpPr txBox="1"/>
          <p:nvPr/>
        </p:nvSpPr>
        <p:spPr>
          <a:xfrm>
            <a:off x="367070" y="4233729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M1</a:t>
            </a:r>
          </a:p>
        </p:txBody>
      </p:sp>
      <p:sp>
        <p:nvSpPr>
          <p:cNvPr id="198" name="M2"/>
          <p:cNvSpPr txBox="1"/>
          <p:nvPr/>
        </p:nvSpPr>
        <p:spPr>
          <a:xfrm>
            <a:off x="367070" y="3678371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M2</a:t>
            </a:r>
          </a:p>
        </p:txBody>
      </p:sp>
      <p:sp>
        <p:nvSpPr>
          <p:cNvPr id="199" name="M3"/>
          <p:cNvSpPr txBox="1"/>
          <p:nvPr/>
        </p:nvSpPr>
        <p:spPr>
          <a:xfrm>
            <a:off x="367070" y="3123013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M3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1057965" y="4120880"/>
            <a:ext cx="1406571" cy="508001"/>
            <a:chOff x="0" y="0"/>
            <a:chExt cx="1406569" cy="508000"/>
          </a:xfrm>
        </p:grpSpPr>
        <p:sp>
          <p:nvSpPr>
            <p:cNvPr id="200" name="Line"/>
            <p:cNvSpPr/>
            <p:nvPr/>
          </p:nvSpPr>
          <p:spPr>
            <a:xfrm>
              <a:off x="0" y="433680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1" name="A"/>
            <p:cNvSpPr txBox="1"/>
            <p:nvPr/>
          </p:nvSpPr>
          <p:spPr>
            <a:xfrm>
              <a:off x="398095" y="-1"/>
              <a:ext cx="39212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1700448" y="3512087"/>
            <a:ext cx="2185728" cy="435439"/>
            <a:chOff x="0" y="0"/>
            <a:chExt cx="2185727" cy="435438"/>
          </a:xfrm>
        </p:grpSpPr>
        <p:sp>
          <p:nvSpPr>
            <p:cNvPr id="203" name="Line"/>
            <p:cNvSpPr/>
            <p:nvPr/>
          </p:nvSpPr>
          <p:spPr>
            <a:xfrm>
              <a:off x="0" y="360252"/>
              <a:ext cx="218572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4" name="F"/>
            <p:cNvSpPr txBox="1"/>
            <p:nvPr/>
          </p:nvSpPr>
          <p:spPr>
            <a:xfrm>
              <a:off x="758197" y="-1"/>
              <a:ext cx="233125" cy="43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3292181" y="2810646"/>
            <a:ext cx="2248086" cy="528087"/>
            <a:chOff x="0" y="0"/>
            <a:chExt cx="2248084" cy="528085"/>
          </a:xfrm>
        </p:grpSpPr>
        <p:sp>
          <p:nvSpPr>
            <p:cNvPr id="206" name="Line"/>
            <p:cNvSpPr/>
            <p:nvPr/>
          </p:nvSpPr>
          <p:spPr>
            <a:xfrm>
              <a:off x="0" y="508282"/>
              <a:ext cx="22480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7" name="B"/>
            <p:cNvSpPr txBox="1"/>
            <p:nvPr/>
          </p:nvSpPr>
          <p:spPr>
            <a:xfrm>
              <a:off x="397877" y="-1"/>
              <a:ext cx="264615" cy="528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5404329" y="4158980"/>
            <a:ext cx="1406570" cy="508001"/>
            <a:chOff x="0" y="0"/>
            <a:chExt cx="1406569" cy="508000"/>
          </a:xfrm>
        </p:grpSpPr>
        <p:sp>
          <p:nvSpPr>
            <p:cNvPr id="209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0" name="G"/>
            <p:cNvSpPr txBox="1"/>
            <p:nvPr/>
          </p:nvSpPr>
          <p:spPr>
            <a:xfrm>
              <a:off x="352621" y="-1"/>
              <a:ext cx="41816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4002399" y="4120880"/>
            <a:ext cx="827650" cy="508001"/>
            <a:chOff x="0" y="0"/>
            <a:chExt cx="827648" cy="508000"/>
          </a:xfrm>
        </p:grpSpPr>
        <p:sp>
          <p:nvSpPr>
            <p:cNvPr id="212" name="Line"/>
            <p:cNvSpPr/>
            <p:nvPr/>
          </p:nvSpPr>
          <p:spPr>
            <a:xfrm>
              <a:off x="0" y="424180"/>
              <a:ext cx="827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C"/>
            <p:cNvSpPr txBox="1"/>
            <p:nvPr/>
          </p:nvSpPr>
          <p:spPr>
            <a:xfrm>
              <a:off x="295507" y="-1"/>
              <a:ext cx="15400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6140827" y="3365457"/>
            <a:ext cx="2185728" cy="508001"/>
            <a:chOff x="0" y="0"/>
            <a:chExt cx="2185727" cy="508000"/>
          </a:xfrm>
        </p:grpSpPr>
        <p:sp>
          <p:nvSpPr>
            <p:cNvPr id="215" name="Line"/>
            <p:cNvSpPr/>
            <p:nvPr/>
          </p:nvSpPr>
          <p:spPr>
            <a:xfrm>
              <a:off x="0" y="488950"/>
              <a:ext cx="218572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E"/>
            <p:cNvSpPr txBox="1"/>
            <p:nvPr/>
          </p:nvSpPr>
          <p:spPr>
            <a:xfrm>
              <a:off x="501548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7700041" y="4120880"/>
            <a:ext cx="1406571" cy="508001"/>
            <a:chOff x="0" y="0"/>
            <a:chExt cx="1406569" cy="508000"/>
          </a:xfrm>
        </p:grpSpPr>
        <p:sp>
          <p:nvSpPr>
            <p:cNvPr id="218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9" name="D"/>
            <p:cNvSpPr txBox="1"/>
            <p:nvPr/>
          </p:nvSpPr>
          <p:spPr>
            <a:xfrm>
              <a:off x="507224" y="-1"/>
              <a:ext cx="4216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221" name="Q: If we sort the task as per finish time, will it work?…"/>
          <p:cNvSpPr txBox="1"/>
          <p:nvPr/>
        </p:nvSpPr>
        <p:spPr>
          <a:xfrm>
            <a:off x="460472" y="5581015"/>
            <a:ext cx="975475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If we sort the task as per finish time, will it work?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one would you prefer schedule by start time or finish time?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4"/>
      <p:bldP build="p" bldLvl="5" animBg="1" rev="0" advAuto="0" spid="221" grpId="8"/>
      <p:bldP build="whole" bldLvl="1" animBg="1" rev="0" advAuto="0" spid="205" grpId="2"/>
      <p:bldP build="whole" bldLvl="1" animBg="1" rev="0" advAuto="0" spid="202" grpId="1"/>
      <p:bldP build="whole" bldLvl="1" animBg="1" rev="0" advAuto="0" spid="217" grpId="6"/>
      <p:bldP build="whole" bldLvl="1" animBg="1" rev="0" advAuto="0" spid="211" grpId="5"/>
      <p:bldP build="whole" bldLvl="1" animBg="1" rev="0" advAuto="0" spid="214" grpId="3"/>
      <p:bldP build="whole" bldLvl="1" animBg="1" rev="0" advAuto="0" spid="220" grpId="7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Machine Assignment: sort E.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Assignment: sort E.T.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27" name="Table"/>
          <p:cNvGraphicFramePr/>
          <p:nvPr/>
        </p:nvGraphicFramePr>
        <p:xfrm>
          <a:off x="821974" y="1096272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718173"/>
                <a:gridCol w="918864"/>
                <a:gridCol w="918864"/>
                <a:gridCol w="918864"/>
                <a:gridCol w="918864"/>
                <a:gridCol w="918864"/>
                <a:gridCol w="918864"/>
                <a:gridCol w="918864"/>
              </a:tblGrid>
              <a:tr h="40205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342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Start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6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Finish time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8" name="Line"/>
          <p:cNvSpPr/>
          <p:nvPr/>
        </p:nvSpPr>
        <p:spPr>
          <a:xfrm flipV="1">
            <a:off x="1048586" y="2708756"/>
            <a:ext cx="1" cy="211466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>
            <a:off x="1042558" y="4817389"/>
            <a:ext cx="8384546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230" name="Table"/>
          <p:cNvGraphicFramePr/>
          <p:nvPr/>
        </p:nvGraphicFramePr>
        <p:xfrm>
          <a:off x="1043319" y="4792763"/>
          <a:ext cx="8178801" cy="142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  <a:gridCol w="740929"/>
              </a:tblGrid>
              <a:tr h="49951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1" name="M1"/>
          <p:cNvSpPr txBox="1"/>
          <p:nvPr/>
        </p:nvSpPr>
        <p:spPr>
          <a:xfrm>
            <a:off x="367070" y="4233729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M1</a:t>
            </a:r>
          </a:p>
        </p:txBody>
      </p:sp>
      <p:sp>
        <p:nvSpPr>
          <p:cNvPr id="232" name="M2"/>
          <p:cNvSpPr txBox="1"/>
          <p:nvPr/>
        </p:nvSpPr>
        <p:spPr>
          <a:xfrm>
            <a:off x="367070" y="3678371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M2</a:t>
            </a:r>
          </a:p>
        </p:txBody>
      </p:sp>
      <p:sp>
        <p:nvSpPr>
          <p:cNvPr id="233" name="M3"/>
          <p:cNvSpPr txBox="1"/>
          <p:nvPr/>
        </p:nvSpPr>
        <p:spPr>
          <a:xfrm>
            <a:off x="367070" y="3123013"/>
            <a:ext cx="610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M3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1074593" y="3538082"/>
            <a:ext cx="1406571" cy="508001"/>
            <a:chOff x="0" y="0"/>
            <a:chExt cx="1406569" cy="508000"/>
          </a:xfrm>
        </p:grpSpPr>
        <p:sp>
          <p:nvSpPr>
            <p:cNvPr id="234" name="Line"/>
            <p:cNvSpPr/>
            <p:nvPr/>
          </p:nvSpPr>
          <p:spPr>
            <a:xfrm>
              <a:off x="0" y="433680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A"/>
            <p:cNvSpPr txBox="1"/>
            <p:nvPr/>
          </p:nvSpPr>
          <p:spPr>
            <a:xfrm>
              <a:off x="398095" y="-1"/>
              <a:ext cx="39212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1786285" y="4157161"/>
            <a:ext cx="2185729" cy="435440"/>
            <a:chOff x="0" y="0"/>
            <a:chExt cx="2185727" cy="435438"/>
          </a:xfrm>
        </p:grpSpPr>
        <p:sp>
          <p:nvSpPr>
            <p:cNvPr id="237" name="Line"/>
            <p:cNvSpPr/>
            <p:nvPr/>
          </p:nvSpPr>
          <p:spPr>
            <a:xfrm>
              <a:off x="0" y="360252"/>
              <a:ext cx="218572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8" name="F"/>
            <p:cNvSpPr txBox="1"/>
            <p:nvPr/>
          </p:nvSpPr>
          <p:spPr>
            <a:xfrm>
              <a:off x="758197" y="-1"/>
              <a:ext cx="233125" cy="43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369660" y="3463285"/>
            <a:ext cx="2248085" cy="528086"/>
            <a:chOff x="0" y="0"/>
            <a:chExt cx="2248084" cy="528085"/>
          </a:xfrm>
        </p:grpSpPr>
        <p:sp>
          <p:nvSpPr>
            <p:cNvPr id="240" name="Line"/>
            <p:cNvSpPr/>
            <p:nvPr/>
          </p:nvSpPr>
          <p:spPr>
            <a:xfrm>
              <a:off x="0" y="508282"/>
              <a:ext cx="22480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B"/>
            <p:cNvSpPr txBox="1"/>
            <p:nvPr/>
          </p:nvSpPr>
          <p:spPr>
            <a:xfrm>
              <a:off x="397877" y="-1"/>
              <a:ext cx="264615" cy="528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5468303" y="4098427"/>
            <a:ext cx="1406571" cy="508001"/>
            <a:chOff x="0" y="0"/>
            <a:chExt cx="1406569" cy="508000"/>
          </a:xfrm>
        </p:grpSpPr>
        <p:sp>
          <p:nvSpPr>
            <p:cNvPr id="243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G"/>
            <p:cNvSpPr txBox="1"/>
            <p:nvPr/>
          </p:nvSpPr>
          <p:spPr>
            <a:xfrm>
              <a:off x="352621" y="-1"/>
              <a:ext cx="41816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4002399" y="4130923"/>
            <a:ext cx="827650" cy="508001"/>
            <a:chOff x="0" y="0"/>
            <a:chExt cx="827648" cy="508000"/>
          </a:xfrm>
        </p:grpSpPr>
        <p:sp>
          <p:nvSpPr>
            <p:cNvPr id="246" name="Line"/>
            <p:cNvSpPr/>
            <p:nvPr/>
          </p:nvSpPr>
          <p:spPr>
            <a:xfrm>
              <a:off x="0" y="424180"/>
              <a:ext cx="827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C"/>
            <p:cNvSpPr txBox="1"/>
            <p:nvPr/>
          </p:nvSpPr>
          <p:spPr>
            <a:xfrm>
              <a:off x="295507" y="-1"/>
              <a:ext cx="15400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6124199" y="3463285"/>
            <a:ext cx="2185728" cy="508001"/>
            <a:chOff x="0" y="0"/>
            <a:chExt cx="2185727" cy="508000"/>
          </a:xfrm>
        </p:grpSpPr>
        <p:sp>
          <p:nvSpPr>
            <p:cNvPr id="249" name="Line"/>
            <p:cNvSpPr/>
            <p:nvPr/>
          </p:nvSpPr>
          <p:spPr>
            <a:xfrm>
              <a:off x="0" y="488950"/>
              <a:ext cx="218572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E"/>
            <p:cNvSpPr txBox="1"/>
            <p:nvPr/>
          </p:nvSpPr>
          <p:spPr>
            <a:xfrm>
              <a:off x="501548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7700041" y="4120880"/>
            <a:ext cx="1406571" cy="508001"/>
            <a:chOff x="0" y="0"/>
            <a:chExt cx="1406569" cy="508000"/>
          </a:xfrm>
        </p:grpSpPr>
        <p:sp>
          <p:nvSpPr>
            <p:cNvPr id="252" name="Line"/>
            <p:cNvSpPr/>
            <p:nvPr/>
          </p:nvSpPr>
          <p:spPr>
            <a:xfrm>
              <a:off x="0" y="420284"/>
              <a:ext cx="140657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D"/>
            <p:cNvSpPr txBox="1"/>
            <p:nvPr/>
          </p:nvSpPr>
          <p:spPr>
            <a:xfrm>
              <a:off x="507224" y="-1"/>
              <a:ext cx="4216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255" name="Sort the task as per finish time, will it work?…"/>
          <p:cNvSpPr txBox="1"/>
          <p:nvPr/>
        </p:nvSpPr>
        <p:spPr>
          <a:xfrm>
            <a:off x="460472" y="5581015"/>
            <a:ext cx="647899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Sort the task as per finish time, will it work?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Schedule by finish time decreasing order?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2"/>
      <p:bldP build="whole" bldLvl="1" animBg="1" rev="0" advAuto="0" spid="25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lgo: Machine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Machine Assignment</a:t>
            </a:r>
          </a:p>
        </p:txBody>
      </p:sp>
      <p:sp>
        <p:nvSpPr>
          <p:cNvPr id="258" name="Write algo for machine assignm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algo for machine assignment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264" name="Consider the machine assignment problem but with only one mach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the machine assignment problem but with only one machine. </a:t>
            </a:r>
          </a:p>
          <a:p>
            <a:pPr/>
            <a:r>
              <a:t>Problem: Find the largest number of tasks that can be assigned to this machine.</a:t>
            </a:r>
          </a:p>
          <a:p>
            <a:pPr/>
            <a:r>
              <a:t>What should be the greedy approach?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0" name="Greedy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</a:t>
            </a:r>
          </a:p>
          <a:p>
            <a:pPr/>
            <a:r>
              <a:t>Coin Change problem</a:t>
            </a:r>
          </a:p>
          <a:p>
            <a:pPr/>
            <a:r>
              <a:t>Machine Task problem</a:t>
            </a:r>
          </a:p>
          <a:p>
            <a:pPr/>
            <a:r>
              <a:t>Water container fulfillment problem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: Greedy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Overview: Greedy Algorithms</a:t>
            </a:r>
          </a:p>
        </p:txBody>
      </p:sp>
      <p:sp>
        <p:nvSpPr>
          <p:cNvPr id="54" name="Basis of greedy algorith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Basis of greedy algorithm: </a:t>
            </a:r>
          </a:p>
          <a:p>
            <a:pPr lvl="1"/>
            <a:r>
              <a:t>Make the choice that seems best at the moment.</a:t>
            </a:r>
          </a:p>
          <a:p>
            <a:pPr/>
            <a:r>
              <a:t>Basics of Greedy Algorithms </a:t>
            </a:r>
          </a:p>
          <a:p>
            <a:pPr lvl="1"/>
            <a:r>
              <a:t>A paradigm that build solutions using one piece at a time</a:t>
            </a:r>
          </a:p>
          <a:p>
            <a:pPr lvl="1"/>
            <a:r>
              <a:t>Choose the next piece that is most obvious and provides immediate gain, i.e.</a:t>
            </a:r>
          </a:p>
          <a:p>
            <a:pPr lvl="2"/>
            <a:r>
              <a:t>Maximizes benefit or minimizes cost</a:t>
            </a:r>
          </a:p>
          <a:p>
            <a:pPr lvl="1"/>
            <a:r>
              <a:t>Expects that such local optimal solutions may lead to global optimal solution, 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eedy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Algorithms</a:t>
            </a:r>
          </a:p>
        </p:txBody>
      </p:sp>
      <p:sp>
        <p:nvSpPr>
          <p:cNvPr id="60" name="How to decide which choice is optim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decide which choice is optimal</a:t>
            </a:r>
          </a:p>
          <a:p>
            <a:pPr lvl="1"/>
            <a:r>
              <a:t>Define an objective function and optimize the same with the choice to be made</a:t>
            </a:r>
          </a:p>
          <a:p>
            <a:pPr lvl="1"/>
            <a:r>
              <a:t>Repeat the process at each step.</a:t>
            </a:r>
          </a:p>
          <a:p>
            <a:pPr lvl="1"/>
            <a:r>
              <a:t>There is no going back to reverse the decision</a:t>
            </a:r>
          </a:p>
          <a:p>
            <a:pPr/>
            <a:r>
              <a:t>Advantages:</a:t>
            </a:r>
          </a:p>
          <a:p>
            <a:pPr lvl="1"/>
            <a:r>
              <a:t>Easy to design a greedy algo (there can be multiple)</a:t>
            </a:r>
          </a:p>
          <a:p>
            <a:pPr lvl="1"/>
            <a:r>
              <a:t>Complexity time analysis is comparatively easier</a:t>
            </a:r>
          </a:p>
          <a:p>
            <a:pPr lvl="2"/>
            <a:r>
              <a:t>For divide-n-conquer it may not be easy</a:t>
            </a:r>
          </a:p>
          <a:p>
            <a:pPr lvl="3"/>
            <a:r>
              <a:t>Depends on number of sub-problems and size</a:t>
            </a:r>
          </a:p>
          <a:p>
            <a:pPr/>
            <a:r>
              <a:t>Disadvantages:</a:t>
            </a:r>
          </a:p>
          <a:p>
            <a:pPr lvl="1"/>
            <a:r>
              <a:t>How to ensure that chosen algorithm is correct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in Chang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Coin Change Problem</a:t>
            </a:r>
          </a:p>
        </p:txBody>
      </p:sp>
      <p:sp>
        <p:nvSpPr>
          <p:cNvPr id="66" name="Issue minimum number of coins for a given val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Issue minimum number of coins for a given value</a:t>
            </a:r>
          </a:p>
          <a:p>
            <a:pPr>
              <a:spcBef>
                <a:spcPts val="400"/>
              </a:spcBef>
            </a:pPr>
            <a:r>
              <a:t>Amount to be dispensed: Rs 43</a:t>
            </a:r>
          </a:p>
          <a:p>
            <a:pPr lvl="1">
              <a:spcBef>
                <a:spcPts val="400"/>
              </a:spcBef>
            </a:pPr>
            <a:r>
              <a:t>Consider coin denomination: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, 2, 5, 10, 20</a:t>
            </a:r>
          </a:p>
          <a:p>
            <a:pPr lvl="3">
              <a:spcBef>
                <a:spcPts val="400"/>
              </a:spcBef>
            </a:pPr>
            <a:r>
              <a:t>2 coins of Rs 20</a:t>
            </a:r>
          </a:p>
          <a:p>
            <a:pPr lvl="3">
              <a:spcBef>
                <a:spcPts val="400"/>
              </a:spcBef>
            </a:pP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of Rs 2, and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4">
              <a:spcBef>
                <a:spcPts val="400"/>
              </a:spcBef>
            </a:pPr>
            <a:r>
              <a:t>Total coins: 2+ </a:t>
            </a:r>
            <a:r>
              <a:rPr>
                <a:latin typeface="Arial"/>
                <a:ea typeface="Arial"/>
                <a:cs typeface="Arial"/>
                <a:sym typeface="Arial"/>
              </a:rPr>
              <a:t>1 </a:t>
            </a:r>
            <a:r>
              <a:t>+ </a:t>
            </a:r>
            <a:r>
              <a:rPr>
                <a:latin typeface="Arial"/>
                <a:ea typeface="Arial"/>
                <a:cs typeface="Arial"/>
                <a:sym typeface="Arial"/>
              </a:rPr>
              <a:t>1 </a:t>
            </a:r>
            <a:r>
              <a:t>=4</a:t>
            </a:r>
          </a:p>
          <a:p>
            <a:pPr lvl="1">
              <a:spcBef>
                <a:spcPts val="400"/>
              </a:spcBef>
            </a:pPr>
            <a:r>
              <a:t>Consider coin denomination as: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, 2, 5,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, 20, 25</a:t>
            </a:r>
          </a:p>
          <a:p>
            <a:pPr lvl="3">
              <a:spcBef>
                <a:spcPts val="400"/>
              </a:spcBef>
            </a:pP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of Rs 25,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, Rs 5, Rs 2,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4">
              <a:spcBef>
                <a:spcPts val="400"/>
              </a:spcBef>
            </a:pPr>
            <a:r>
              <a:t>Total coins : 5</a:t>
            </a:r>
          </a:p>
          <a:p>
            <a:pPr lvl="3">
              <a:spcBef>
                <a:spcPts val="400"/>
              </a:spcBef>
            </a:pPr>
            <a:r>
              <a:t>Optimal case (4 coins)</a:t>
            </a:r>
          </a:p>
          <a:p>
            <a:pPr lvl="4">
              <a:spcBef>
                <a:spcPts val="400"/>
              </a:spcBef>
            </a:pPr>
            <a:r>
              <a:t>2 coins of Rs 20, </a:t>
            </a:r>
          </a:p>
          <a:p>
            <a:pPr lvl="4">
              <a:spcBef>
                <a:spcPts val="400"/>
              </a:spcBef>
            </a:pP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coin of Rs 2, and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39725" indent="-300037">
              <a:spcBef>
                <a:spcPts val="400"/>
              </a:spcBef>
              <a:buClr>
                <a:schemeClr val="accent5"/>
              </a:buClr>
              <a:defRPr sz="2800">
                <a:solidFill>
                  <a:schemeClr val="accent5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Q: What is the Greedy approach, Objective Function?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Visting Friend to Inv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Visting Friend to Invite</a:t>
            </a:r>
          </a:p>
        </p:txBody>
      </p:sp>
      <p:sp>
        <p:nvSpPr>
          <p:cNvPr id="72" name="Visiting friends to invite for a party:…"/>
          <p:cNvSpPr txBox="1"/>
          <p:nvPr>
            <p:ph type="body" sz="half" idx="1"/>
          </p:nvPr>
        </p:nvSpPr>
        <p:spPr>
          <a:xfrm>
            <a:off x="666288" y="938113"/>
            <a:ext cx="9055611" cy="3015403"/>
          </a:xfrm>
          <a:prstGeom prst="rect">
            <a:avLst/>
          </a:prstGeom>
        </p:spPr>
        <p:txBody>
          <a:bodyPr/>
          <a:lstStyle/>
          <a:p>
            <a:pPr/>
            <a:r>
              <a:t>Visiting friends to invite for a party:</a:t>
            </a:r>
          </a:p>
          <a:p>
            <a:pPr lvl="1"/>
            <a:r>
              <a:t>May not be possible to visit all friends in a day</a:t>
            </a:r>
          </a:p>
          <a:p>
            <a:pPr/>
            <a:r>
              <a:t>Greedy approach:?</a:t>
            </a:r>
          </a:p>
          <a:p>
            <a:pPr lvl="1"/>
            <a:r>
              <a:t>Start from visiting the nearest friend.</a:t>
            </a:r>
          </a:p>
          <a:p>
            <a:pPr lvl="2"/>
            <a:r>
              <a:t>Criteria for nearest:</a:t>
            </a:r>
          </a:p>
          <a:p>
            <a:pPr lvl="1"/>
            <a:r>
              <a:t>Objective function?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6" name="Greedy approach: HABCH…"/>
          <p:cNvSpPr txBox="1"/>
          <p:nvPr/>
        </p:nvSpPr>
        <p:spPr>
          <a:xfrm>
            <a:off x="4912070" y="3746770"/>
            <a:ext cx="39894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Greedy approach: HABCH</a:t>
            </a:r>
          </a:p>
          <a:p>
            <a:pPr lvl="1"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Distance = </a:t>
            </a:r>
            <a:r>
              <a:rPr>
                <a:latin typeface="Arial"/>
                <a:ea typeface="Arial"/>
                <a:cs typeface="Arial"/>
                <a:sym typeface="Arial"/>
              </a:rPr>
              <a:t>10+8+2+12=32</a:t>
            </a:r>
          </a:p>
        </p:txBody>
      </p:sp>
      <p:sp>
        <p:nvSpPr>
          <p:cNvPr id="77" name="Non-Greedy approach: HBCAH…"/>
          <p:cNvSpPr txBox="1"/>
          <p:nvPr/>
        </p:nvSpPr>
        <p:spPr>
          <a:xfrm>
            <a:off x="4773014" y="4907749"/>
            <a:ext cx="44752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Non-Greedy approach: HBCAH</a:t>
            </a:r>
          </a:p>
          <a:p>
            <a:pPr lvl="1"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Distance = </a:t>
            </a:r>
            <a:r>
              <a:rPr>
                <a:latin typeface="Arial"/>
                <a:ea typeface="Arial"/>
                <a:cs typeface="Arial"/>
                <a:sym typeface="Arial"/>
              </a:rPr>
              <a:t>11+2+8.5+10=31.5</a:t>
            </a:r>
          </a:p>
        </p:txBody>
      </p:sp>
      <p:grpSp>
        <p:nvGrpSpPr>
          <p:cNvPr id="95" name="Group"/>
          <p:cNvGrpSpPr/>
          <p:nvPr/>
        </p:nvGrpSpPr>
        <p:grpSpPr>
          <a:xfrm>
            <a:off x="677836" y="3924570"/>
            <a:ext cx="3825696" cy="2140732"/>
            <a:chOff x="0" y="0"/>
            <a:chExt cx="3825695" cy="2140731"/>
          </a:xfrm>
        </p:grpSpPr>
        <p:sp>
          <p:nvSpPr>
            <p:cNvPr id="78" name="Line"/>
            <p:cNvSpPr/>
            <p:nvPr/>
          </p:nvSpPr>
          <p:spPr>
            <a:xfrm flipV="1">
              <a:off x="956951" y="414423"/>
              <a:ext cx="127000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967551" y="1630232"/>
              <a:ext cx="1911199" cy="814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2886385" y="1610756"/>
              <a:ext cx="482155" cy="23409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Home"/>
            <p:cNvSpPr txBox="1"/>
            <p:nvPr/>
          </p:nvSpPr>
          <p:spPr>
            <a:xfrm>
              <a:off x="0" y="1452705"/>
              <a:ext cx="926317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Home</a:t>
              </a:r>
            </a:p>
          </p:txBody>
        </p:sp>
        <p:sp>
          <p:nvSpPr>
            <p:cNvPr id="82" name="A"/>
            <p:cNvSpPr txBox="1"/>
            <p:nvPr/>
          </p:nvSpPr>
          <p:spPr>
            <a:xfrm>
              <a:off x="1806476" y="-1"/>
              <a:ext cx="358240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3" name="B"/>
            <p:cNvSpPr txBox="1"/>
            <p:nvPr/>
          </p:nvSpPr>
          <p:spPr>
            <a:xfrm>
              <a:off x="2421374" y="1240370"/>
              <a:ext cx="32653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4" name="C"/>
            <p:cNvSpPr txBox="1"/>
            <p:nvPr/>
          </p:nvSpPr>
          <p:spPr>
            <a:xfrm>
              <a:off x="3454954" y="1278470"/>
              <a:ext cx="37074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5" name="10"/>
            <p:cNvSpPr txBox="1"/>
            <p:nvPr/>
          </p:nvSpPr>
          <p:spPr>
            <a:xfrm>
              <a:off x="1190196" y="637609"/>
              <a:ext cx="49397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6" name="11"/>
            <p:cNvSpPr txBox="1"/>
            <p:nvPr/>
          </p:nvSpPr>
          <p:spPr>
            <a:xfrm>
              <a:off x="1691655" y="1283456"/>
              <a:ext cx="471350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7" name="2"/>
            <p:cNvSpPr txBox="1"/>
            <p:nvPr/>
          </p:nvSpPr>
          <p:spPr>
            <a:xfrm>
              <a:off x="2841022" y="1283456"/>
              <a:ext cx="493972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" name="Line"/>
            <p:cNvSpPr/>
            <p:nvPr/>
          </p:nvSpPr>
          <p:spPr>
            <a:xfrm>
              <a:off x="968716" y="1685061"/>
              <a:ext cx="2434054" cy="1805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 flipH="1" flipV="1">
              <a:off x="2210469" y="419312"/>
              <a:ext cx="689031" cy="12830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" name="12"/>
            <p:cNvSpPr txBox="1"/>
            <p:nvPr/>
          </p:nvSpPr>
          <p:spPr>
            <a:xfrm>
              <a:off x="2263762" y="1693502"/>
              <a:ext cx="49397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1" name="8"/>
            <p:cNvSpPr txBox="1"/>
            <p:nvPr/>
          </p:nvSpPr>
          <p:spPr>
            <a:xfrm>
              <a:off x="2209105" y="863884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2" name="Line"/>
            <p:cNvSpPr/>
            <p:nvPr/>
          </p:nvSpPr>
          <p:spPr>
            <a:xfrm flipH="1" flipV="1">
              <a:off x="2257633" y="433924"/>
              <a:ext cx="1131617" cy="14289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" name="8.5"/>
            <p:cNvSpPr txBox="1"/>
            <p:nvPr/>
          </p:nvSpPr>
          <p:spPr>
            <a:xfrm>
              <a:off x="2759187" y="728223"/>
              <a:ext cx="57865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8.5</a:t>
              </a:r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1083951" y="452523"/>
              <a:ext cx="127000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4"/>
      <p:bldP build="whole" bldLvl="1" animBg="1" rev="0" advAuto="0" spid="76" grpId="3"/>
      <p:bldP build="whole" bldLvl="1" animBg="1" rev="0" advAuto="0" spid="95" grpId="2"/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reedy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</a:t>
            </a:r>
          </a:p>
        </p:txBody>
      </p:sp>
      <p:sp>
        <p:nvSpPr>
          <p:cNvPr id="98" name="Subset paradigm: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 paradigm: Approach</a:t>
            </a:r>
          </a:p>
          <a:p>
            <a:pPr/>
            <a:r>
              <a:t>Consider the input in an order</a:t>
            </a:r>
          </a:p>
          <a:p>
            <a:pPr lvl="1"/>
            <a:r>
              <a:t>Determined by some selection procedure</a:t>
            </a:r>
          </a:p>
          <a:p>
            <a:pPr/>
            <a:r>
              <a:t>If the selected input leads to feasible solution</a:t>
            </a:r>
          </a:p>
          <a:p>
            <a:pPr lvl="1"/>
            <a:r>
              <a:t>That input is added to the solution</a:t>
            </a:r>
          </a:p>
          <a:p>
            <a:pPr/>
            <a:r>
              <a:t>Else</a:t>
            </a:r>
          </a:p>
          <a:p>
            <a:pPr lvl="1"/>
            <a:r>
              <a:t>Do not consider that input</a:t>
            </a:r>
          </a:p>
          <a:p>
            <a:pPr/>
            <a:r>
              <a:t>Selection procedure is based on some optimization measure</a:t>
            </a:r>
          </a:p>
          <a:p>
            <a:pPr lvl="1"/>
            <a:r>
              <a:t>The measure could be the objective function</a:t>
            </a:r>
          </a:p>
          <a:p>
            <a:pPr lvl="1"/>
            <a:r>
              <a:t>There may several optimization measures possible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reedy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</a:t>
            </a:r>
          </a:p>
        </p:txBody>
      </p:sp>
      <p:sp>
        <p:nvSpPr>
          <p:cNvPr id="104" name="Approach: subset paradig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Approach: subset paradigm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SolType Greedy(a[], n)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{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</a:t>
            </a:r>
            <a:r>
              <a:t>a[1:n]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contains the n inputs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SolType solution = EMPTY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initialize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i=1 to 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 x = Select(a)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Feasible(solution, x)</a:t>
            </a:r>
          </a:p>
          <a:p>
            <a:pPr lvl="7" marL="0" indent="1600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solution = Union(solution, x)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end for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} // end algo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ubset Paradigm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 Paradigm: Analysis</a:t>
            </a:r>
          </a:p>
        </p:txBody>
      </p:sp>
      <p:sp>
        <p:nvSpPr>
          <p:cNvPr id="110" name="Function Select() selects an input from a[] and removes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() selects an input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t> and removes it.</a:t>
            </a:r>
          </a:p>
          <a:p>
            <a:pPr/>
            <a:r>
              <a:t>The selected input’s value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Feasible</a:t>
            </a:r>
            <a:r>
              <a:t> is a boolean valued function</a:t>
            </a:r>
          </a:p>
          <a:p>
            <a:pPr lvl="1"/>
            <a:r>
              <a:t>Determines whether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can be included or not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Union()</a:t>
            </a:r>
            <a:r>
              <a:t> combines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with the solution and updates the objective function</a:t>
            </a:r>
          </a:p>
          <a:p>
            <a:pPr/>
            <a:r>
              <a:t>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</a:t>
            </a:r>
            <a:r>
              <a:t> describes how a typical greedy algorithm works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