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1: MergeSort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MergeSort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ergeSort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MergeSort: Analysis</a:t>
            </a:r>
          </a:p>
        </p:txBody>
      </p:sp>
      <p:sp>
        <p:nvSpPr>
          <p:cNvPr id="205" name="Each step of Merge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Each step of Mergesort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Two recursive invocations of size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sz="2800"/>
              <a:t>: 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2T(n/2)</a:t>
            </a:r>
          </a:p>
          <a:p>
            <a:pPr lvl="1" marL="700087" indent="-304800">
              <a:spcBef>
                <a:spcPts val="300"/>
              </a:spcBef>
            </a:pPr>
            <a:r>
              <a:t>Merging of two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t> array into one array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300"/>
              </a:spcBef>
            </a:pPr>
            <a:r>
              <a:t>Recurrence relation for time complexity becomes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 + n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=2(2T(n/4)+n/2)+n=2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)+n+n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</a:t>
            </a:r>
            <a:r>
              <a:t>T(n/2</a:t>
            </a:r>
            <a:r>
              <a:rPr baseline="31999"/>
              <a:t>k</a:t>
            </a:r>
            <a:r>
              <a:t>)+n+…(log</a:t>
            </a:r>
            <a:r>
              <a:rPr baseline="-5999"/>
              <a:t>2</a:t>
            </a:r>
            <a:r>
              <a:t>n times)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=n*T(1)+nlog</a:t>
            </a:r>
            <a:r>
              <a:rPr baseline="-5999"/>
              <a:t>2</a:t>
            </a:r>
            <a:r>
              <a:t>n = n + nlog</a:t>
            </a:r>
            <a:r>
              <a:rPr baseline="-5999"/>
              <a:t>2</a:t>
            </a:r>
            <a:r>
              <a:t>n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Θ(nlog</a:t>
            </a:r>
            <a:r>
              <a:rPr baseline="-5999"/>
              <a:t>2</a:t>
            </a:r>
            <a:r>
              <a:t>n)</a:t>
            </a:r>
          </a:p>
          <a:p>
            <a:pPr>
              <a:spcBef>
                <a:spcPts val="300"/>
              </a:spcBef>
            </a:pPr>
            <a:r>
              <a:t>Space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Θ(n)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ergesort 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Shortcomings</a:t>
            </a:r>
          </a:p>
        </p:txBody>
      </p:sp>
      <p:sp>
        <p:nvSpPr>
          <p:cNvPr id="211" name="Creates a new array i.e. requires additional O(n) space…"/>
          <p:cNvSpPr txBox="1"/>
          <p:nvPr>
            <p:ph type="body" idx="1"/>
          </p:nvPr>
        </p:nvSpPr>
        <p:spPr>
          <a:xfrm>
            <a:off x="887784" y="938113"/>
            <a:ext cx="8886794" cy="5891610"/>
          </a:xfrm>
          <a:prstGeom prst="rect">
            <a:avLst/>
          </a:prstGeom>
        </p:spPr>
        <p:txBody>
          <a:bodyPr/>
          <a:lstStyle/>
          <a:p>
            <a:pPr/>
            <a:r>
              <a:t>Creates a new array i.e. requires additional O(n) space</a:t>
            </a:r>
          </a:p>
          <a:p>
            <a:pPr lvl="1"/>
            <a:r>
              <a:t>No obvious way to merge in place in linear time.</a:t>
            </a:r>
          </a:p>
          <a:p>
            <a:pPr/>
            <a:r>
              <a:t>It is inherently recursive. </a:t>
            </a:r>
          </a:p>
          <a:p>
            <a:pPr lvl="1"/>
            <a:r>
              <a:t>Recursive implemenation requires function invocation and return, a costly operation.</a:t>
            </a:r>
          </a:p>
          <a:p>
            <a:pPr/>
            <a:r>
              <a:t>Thus, Generally, not used in pratice.</a:t>
            </a:r>
          </a:p>
          <a:p>
            <a:pPr/>
            <a:r>
              <a:t>Alternative approaches</a:t>
            </a:r>
          </a:p>
          <a:p>
            <a:pPr lvl="1"/>
            <a:r>
              <a:t>Can we ensure that left part is always less than the rigth part.</a:t>
            </a:r>
          </a:p>
          <a:p>
            <a:pPr lvl="2"/>
            <a:r>
              <a:t>Thus, no need to merge the two.</a:t>
            </a:r>
          </a:p>
          <a:p>
            <a:pPr lvl="2"/>
            <a:r>
              <a:t>Approach taken by </a:t>
            </a:r>
            <a:r>
              <a:rPr b="1"/>
              <a:t>QuickSort.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ergeSort (Inplac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(Inplace)</a:t>
            </a:r>
          </a:p>
        </p:txBody>
      </p:sp>
      <p:sp>
        <p:nvSpPr>
          <p:cNvPr id="217" name="If we need to merge in place, what is time  and space complexity…"/>
          <p:cNvSpPr txBox="1"/>
          <p:nvPr>
            <p:ph type="body" sz="half" idx="1"/>
          </p:nvPr>
        </p:nvSpPr>
        <p:spPr>
          <a:xfrm>
            <a:off x="887784" y="938113"/>
            <a:ext cx="8798390" cy="2042832"/>
          </a:xfrm>
          <a:prstGeom prst="rect">
            <a:avLst/>
          </a:prstGeom>
        </p:spPr>
        <p:txBody>
          <a:bodyPr/>
          <a:lstStyle/>
          <a:p>
            <a:pPr/>
            <a:r>
              <a:t>If we need to merge in place, what is time  and space complexity</a:t>
            </a:r>
          </a:p>
          <a:p>
            <a:pPr lvl="1"/>
            <a:r>
              <a:t>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1" name="3"/>
          <p:cNvSpPr/>
          <p:nvPr/>
        </p:nvSpPr>
        <p:spPr>
          <a:xfrm>
            <a:off x="1378573" y="3936788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</a:t>
            </a:r>
          </a:p>
        </p:txBody>
      </p:sp>
      <p:sp>
        <p:nvSpPr>
          <p:cNvPr id="222" name="4"/>
          <p:cNvSpPr/>
          <p:nvPr/>
        </p:nvSpPr>
        <p:spPr>
          <a:xfrm>
            <a:off x="548755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23" name="5"/>
          <p:cNvSpPr/>
          <p:nvPr/>
        </p:nvSpPr>
        <p:spPr>
          <a:xfrm>
            <a:off x="626758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24" name="19"/>
          <p:cNvSpPr/>
          <p:nvPr/>
        </p:nvSpPr>
        <p:spPr>
          <a:xfrm>
            <a:off x="782764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sp>
        <p:nvSpPr>
          <p:cNvPr id="225" name="6"/>
          <p:cNvSpPr/>
          <p:nvPr/>
        </p:nvSpPr>
        <p:spPr>
          <a:xfrm>
            <a:off x="704761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2141595" y="3936789"/>
            <a:ext cx="2222125" cy="691665"/>
            <a:chOff x="0" y="0"/>
            <a:chExt cx="2222123" cy="691663"/>
          </a:xfrm>
        </p:grpSpPr>
        <p:sp>
          <p:nvSpPr>
            <p:cNvPr id="226" name="20"/>
            <p:cNvSpPr/>
            <p:nvPr/>
          </p:nvSpPr>
          <p:spPr>
            <a:xfrm>
              <a:off x="152604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27" name="10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28" name="15"/>
            <p:cNvSpPr/>
            <p:nvPr/>
          </p:nvSpPr>
          <p:spPr>
            <a:xfrm>
              <a:off x="76302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30" name="S1"/>
          <p:cNvSpPr txBox="1"/>
          <p:nvPr/>
        </p:nvSpPr>
        <p:spPr>
          <a:xfrm>
            <a:off x="672635" y="4021287"/>
            <a:ext cx="530509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S1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672635" y="4638743"/>
            <a:ext cx="2175641" cy="691665"/>
            <a:chOff x="0" y="0"/>
            <a:chExt cx="2175639" cy="691663"/>
          </a:xfrm>
        </p:grpSpPr>
        <p:sp>
          <p:nvSpPr>
            <p:cNvPr id="231" name="S2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S2</a:t>
              </a:r>
            </a:p>
          </p:txBody>
        </p:sp>
        <p:sp>
          <p:nvSpPr>
            <p:cNvPr id="232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3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35" name="5"/>
          <p:cNvSpPr/>
          <p:nvPr/>
        </p:nvSpPr>
        <p:spPr>
          <a:xfrm>
            <a:off x="5498159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36" name="6"/>
          <p:cNvSpPr/>
          <p:nvPr/>
        </p:nvSpPr>
        <p:spPr>
          <a:xfrm>
            <a:off x="627819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37" name="10"/>
          <p:cNvSpPr/>
          <p:nvPr/>
        </p:nvSpPr>
        <p:spPr>
          <a:xfrm>
            <a:off x="705822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38" name="19"/>
          <p:cNvSpPr/>
          <p:nvPr/>
        </p:nvSpPr>
        <p:spPr>
          <a:xfrm>
            <a:off x="7838249" y="4668515"/>
            <a:ext cx="696081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2915218" y="4638743"/>
            <a:ext cx="1459102" cy="691665"/>
            <a:chOff x="0" y="0"/>
            <a:chExt cx="1459100" cy="691663"/>
          </a:xfrm>
        </p:grpSpPr>
        <p:sp>
          <p:nvSpPr>
            <p:cNvPr id="239" name="20"/>
            <p:cNvSpPr/>
            <p:nvPr/>
          </p:nvSpPr>
          <p:spPr>
            <a:xfrm>
              <a:off x="76302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40" name="15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42" name="20"/>
          <p:cNvSpPr/>
          <p:nvPr/>
        </p:nvSpPr>
        <p:spPr>
          <a:xfrm>
            <a:off x="3672212" y="5393201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43" name="6"/>
          <p:cNvSpPr/>
          <p:nvPr/>
        </p:nvSpPr>
        <p:spPr>
          <a:xfrm>
            <a:off x="5492131" y="5422973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44" name="10"/>
          <p:cNvSpPr/>
          <p:nvPr/>
        </p:nvSpPr>
        <p:spPr>
          <a:xfrm>
            <a:off x="6272162" y="5422973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45" name="19"/>
          <p:cNvSpPr/>
          <p:nvPr/>
        </p:nvSpPr>
        <p:spPr>
          <a:xfrm>
            <a:off x="7832222" y="5422973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666608" y="5393201"/>
            <a:ext cx="2938663" cy="691665"/>
            <a:chOff x="0" y="0"/>
            <a:chExt cx="2938661" cy="691663"/>
          </a:xfrm>
        </p:grpSpPr>
        <p:sp>
          <p:nvSpPr>
            <p:cNvPr id="246" name="S3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S3</a:t>
              </a:r>
            </a:p>
          </p:txBody>
        </p:sp>
        <p:sp>
          <p:nvSpPr>
            <p:cNvPr id="247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8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9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51" name="15"/>
          <p:cNvSpPr/>
          <p:nvPr/>
        </p:nvSpPr>
        <p:spPr>
          <a:xfrm>
            <a:off x="7064248" y="5422973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sp>
        <p:nvSpPr>
          <p:cNvPr id="252" name="20"/>
          <p:cNvSpPr/>
          <p:nvPr/>
        </p:nvSpPr>
        <p:spPr>
          <a:xfrm>
            <a:off x="7844278" y="6135844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53" name="10"/>
          <p:cNvSpPr/>
          <p:nvPr/>
        </p:nvSpPr>
        <p:spPr>
          <a:xfrm>
            <a:off x="5487559" y="6135844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54" name="19"/>
          <p:cNvSpPr/>
          <p:nvPr/>
        </p:nvSpPr>
        <p:spPr>
          <a:xfrm>
            <a:off x="7047619" y="6135844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610694" y="6151309"/>
            <a:ext cx="3701685" cy="691665"/>
            <a:chOff x="0" y="0"/>
            <a:chExt cx="3701683" cy="691663"/>
          </a:xfrm>
        </p:grpSpPr>
        <p:sp>
          <p:nvSpPr>
            <p:cNvPr id="255" name="S4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S4</a:t>
              </a:r>
            </a:p>
          </p:txBody>
        </p:sp>
        <p:sp>
          <p:nvSpPr>
            <p:cNvPr id="256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7" name="6"/>
            <p:cNvSpPr/>
            <p:nvPr/>
          </p:nvSpPr>
          <p:spPr>
            <a:xfrm>
              <a:off x="300560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8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9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1" name="15"/>
          <p:cNvSpPr/>
          <p:nvPr/>
        </p:nvSpPr>
        <p:spPr>
          <a:xfrm>
            <a:off x="6279644" y="6135844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1395202" y="3018294"/>
            <a:ext cx="8565193" cy="691665"/>
            <a:chOff x="0" y="0"/>
            <a:chExt cx="8565192" cy="691664"/>
          </a:xfrm>
        </p:grpSpPr>
        <p:sp>
          <p:nvSpPr>
            <p:cNvPr id="262" name="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3" name="20"/>
            <p:cNvSpPr/>
            <p:nvPr/>
          </p:nvSpPr>
          <p:spPr>
            <a:xfrm>
              <a:off x="228906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64" name="10"/>
            <p:cNvSpPr/>
            <p:nvPr/>
          </p:nvSpPr>
          <p:spPr>
            <a:xfrm>
              <a:off x="763022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65" name="3"/>
            <p:cNvSpPr/>
            <p:nvPr/>
          </p:nvSpPr>
          <p:spPr>
            <a:xfrm>
              <a:off x="410898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6" name="4"/>
            <p:cNvSpPr/>
            <p:nvPr/>
          </p:nvSpPr>
          <p:spPr>
            <a:xfrm>
              <a:off x="488901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7" name="5"/>
            <p:cNvSpPr/>
            <p:nvPr/>
          </p:nvSpPr>
          <p:spPr>
            <a:xfrm>
              <a:off x="566904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8" name="19"/>
            <p:cNvSpPr/>
            <p:nvPr/>
          </p:nvSpPr>
          <p:spPr>
            <a:xfrm>
              <a:off x="644907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19</a:t>
              </a:r>
            </a:p>
          </p:txBody>
        </p:sp>
        <p:sp>
          <p:nvSpPr>
            <p:cNvPr id="269" name="15"/>
            <p:cNvSpPr/>
            <p:nvPr/>
          </p:nvSpPr>
          <p:spPr>
            <a:xfrm>
              <a:off x="1526044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70" name="Moves"/>
            <p:cNvSpPr txBox="1"/>
            <p:nvPr/>
          </p:nvSpPr>
          <p:spPr>
            <a:xfrm>
              <a:off x="7442249" y="114271"/>
              <a:ext cx="1122944" cy="49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Moves</a:t>
              </a:r>
            </a:p>
          </p:txBody>
        </p:sp>
      </p:grpSp>
      <p:sp>
        <p:nvSpPr>
          <p:cNvPr id="272" name="4"/>
          <p:cNvSpPr txBox="1"/>
          <p:nvPr/>
        </p:nvSpPr>
        <p:spPr>
          <a:xfrm>
            <a:off x="9133668" y="4021287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73" name="4"/>
          <p:cNvSpPr txBox="1"/>
          <p:nvPr/>
        </p:nvSpPr>
        <p:spPr>
          <a:xfrm>
            <a:off x="9133668" y="4753014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74" name="4"/>
          <p:cNvSpPr txBox="1"/>
          <p:nvPr/>
        </p:nvSpPr>
        <p:spPr>
          <a:xfrm>
            <a:off x="9133668" y="5477700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75" name="5"/>
          <p:cNvSpPr txBox="1"/>
          <p:nvPr/>
        </p:nvSpPr>
        <p:spPr>
          <a:xfrm>
            <a:off x="9133668" y="6265581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0"/>
      <p:bldP build="whole" bldLvl="1" animBg="1" rev="0" advAuto="0" spid="245" grpId="23"/>
      <p:bldP build="p" bldLvl="5" animBg="1" rev="0" advAuto="0" spid="217" grpId="1"/>
      <p:bldP build="whole" bldLvl="1" animBg="1" rev="0" advAuto="0" spid="250" grpId="18"/>
      <p:bldP build="whole" bldLvl="1" animBg="1" rev="0" advAuto="0" spid="275" grpId="30"/>
      <p:bldP build="whole" bldLvl="1" animBg="1" rev="0" advAuto="0" spid="230" grpId="3"/>
      <p:bldP build="whole" bldLvl="1" animBg="1" rev="0" advAuto="0" spid="238" grpId="16"/>
      <p:bldP build="whole" bldLvl="1" animBg="1" rev="0" advAuto="0" spid="236" grpId="13"/>
      <p:bldP build="whole" bldLvl="1" animBg="1" rev="0" advAuto="0" spid="237" grpId="14"/>
      <p:bldP build="whole" bldLvl="1" animBg="1" rev="0" advAuto="0" spid="224" grpId="9"/>
      <p:bldP build="whole" bldLvl="1" animBg="1" rev="0" advAuto="0" spid="241" grpId="15"/>
      <p:bldP build="whole" bldLvl="1" animBg="1" rev="0" advAuto="0" spid="261" grpId="27"/>
      <p:bldP build="whole" bldLvl="1" animBg="1" rev="0" advAuto="0" spid="244" grpId="20"/>
      <p:bldP build="whole" bldLvl="1" animBg="1" rev="0" advAuto="0" spid="222" grpId="5"/>
      <p:bldP build="whole" bldLvl="1" animBg="1" rev="0" advAuto="0" spid="260" grpId="25"/>
      <p:bldP build="whole" bldLvl="1" animBg="1" rev="0" advAuto="0" spid="221" grpId="4"/>
      <p:bldP build="whole" bldLvl="1" animBg="1" rev="0" advAuto="0" spid="242" grpId="22"/>
      <p:bldP build="whole" bldLvl="1" animBg="1" rev="0" advAuto="0" spid="223" grpId="6"/>
      <p:bldP build="whole" bldLvl="1" animBg="1" rev="0" advAuto="0" spid="254" grpId="28"/>
      <p:bldP build="whole" bldLvl="1" animBg="1" rev="0" advAuto="0" spid="234" grpId="11"/>
      <p:bldP build="whole" bldLvl="1" animBg="1" rev="0" advAuto="0" spid="229" grpId="8"/>
      <p:bldP build="whole" bldLvl="1" animBg="1" rev="0" advAuto="0" spid="243" grpId="19"/>
      <p:bldP build="whole" bldLvl="1" animBg="1" rev="0" advAuto="0" spid="253" grpId="26"/>
      <p:bldP build="whole" bldLvl="1" animBg="1" rev="0" advAuto="0" spid="273" grpId="17"/>
      <p:bldP build="whole" bldLvl="1" animBg="1" rev="0" advAuto="0" spid="251" grpId="21"/>
      <p:bldP build="whole" bldLvl="1" animBg="1" rev="0" advAuto="0" spid="235" grpId="12"/>
      <p:bldP build="whole" bldLvl="1" animBg="1" rev="0" advAuto="0" spid="274" grpId="24"/>
      <p:bldP build="whole" bldLvl="1" animBg="1" rev="0" advAuto="0" spid="225" grpId="7"/>
      <p:bldP build="whole" bldLvl="1" animBg="1" rev="0" advAuto="0" spid="252" grpId="29"/>
      <p:bldP build="whole" bldLvl="1" animBg="1" rev="0" advAuto="0" spid="27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3-way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3-way MergeSort</a:t>
            </a:r>
          </a:p>
        </p:txBody>
      </p:sp>
      <p:sp>
        <p:nvSpPr>
          <p:cNvPr id="278" name="Divide into 3 pa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into 3 parts</a:t>
            </a:r>
          </a:p>
          <a:p>
            <a:pPr/>
            <a:r>
              <a:t>Mergesort each part separately</a:t>
            </a:r>
          </a:p>
          <a:p>
            <a:pPr/>
            <a:r>
              <a:t>Merge the parts.</a:t>
            </a:r>
          </a:p>
          <a:p>
            <a:pPr/>
            <a:r>
              <a:t>Time complexity</a:t>
            </a:r>
          </a:p>
          <a:p>
            <a:pPr/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3T(n) + O(n)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6" marL="0" indent="1371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O(log</a:t>
            </a:r>
            <a:r>
              <a:rPr baseline="-5999"/>
              <a:t>3</a:t>
            </a:r>
            <a:r>
              <a:t>n)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84" name="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  <a:p>
            <a:pPr lvl="1"/>
            <a:r>
              <a:t>Not in place sort</a:t>
            </a:r>
          </a:p>
          <a:p>
            <a:pPr lvl="1"/>
            <a:r>
              <a:t>Stable sort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 (Mergesort)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 (Mergesort)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54" name="Problem: Given a set of N elements, sort the elements in ascending (or descending) ord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Given a set of N elements, sort the elements in ascending (or descending) order</a:t>
            </a:r>
          </a:p>
          <a:p>
            <a:pPr lvl="1">
              <a:spcBef>
                <a:spcPts val="300"/>
              </a:spcBef>
            </a:pPr>
            <a:r>
              <a:t>Assume that these elements are in an array of size N</a:t>
            </a:r>
          </a:p>
          <a:p>
            <a:pPr>
              <a:spcBef>
                <a:spcPts val="300"/>
              </a:spcBef>
            </a:pPr>
            <a:r>
              <a:t>Approaches</a:t>
            </a:r>
          </a:p>
          <a:p>
            <a:pPr lvl="1">
              <a:spcBef>
                <a:spcPts val="300"/>
              </a:spcBef>
            </a:pPr>
            <a:r>
              <a:t>Divide and Conquer approach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ort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Algorithms</a:t>
            </a:r>
          </a:p>
        </p:txBody>
      </p:sp>
      <p:sp>
        <p:nvSpPr>
          <p:cNvPr id="60" name="Bubble 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Bubble sort</a:t>
            </a:r>
          </a:p>
          <a:p>
            <a:pPr>
              <a:spcBef>
                <a:spcPts val="300"/>
              </a:spcBef>
            </a:pPr>
            <a:r>
              <a:t>Selection sort</a:t>
            </a:r>
          </a:p>
          <a:p>
            <a:pPr>
              <a:spcBef>
                <a:spcPts val="300"/>
              </a:spcBef>
            </a:pPr>
            <a:r>
              <a:t>Insertion sort</a:t>
            </a:r>
          </a:p>
          <a:p>
            <a:pPr>
              <a:spcBef>
                <a:spcPts val="300"/>
              </a:spcBef>
              <a:defRPr b="1"/>
            </a:pPr>
            <a:r>
              <a:t>Mergesort</a:t>
            </a:r>
          </a:p>
          <a:p>
            <a:pPr>
              <a:spcBef>
                <a:spcPts val="300"/>
              </a:spcBef>
            </a:pPr>
            <a:r>
              <a:t>Quicksort</a:t>
            </a:r>
          </a:p>
          <a:p>
            <a:pPr>
              <a:spcBef>
                <a:spcPts val="300"/>
              </a:spcBef>
            </a:pPr>
            <a:r>
              <a:t>Shell sort</a:t>
            </a:r>
          </a:p>
          <a:p>
            <a:pPr>
              <a:spcBef>
                <a:spcPts val="300"/>
              </a:spcBef>
            </a:pPr>
            <a:r>
              <a:t>Heap sort</a:t>
            </a:r>
          </a:p>
          <a:p>
            <a:pPr>
              <a:spcBef>
                <a:spcPts val="300"/>
              </a:spcBef>
            </a:pPr>
            <a:r>
              <a:t>Radix sort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66" name="Basic idea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Basic idea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Take two sorted list and merge them into a single sorted list.</a:t>
            </a:r>
          </a:p>
          <a:p>
            <a:pPr>
              <a:spcBef>
                <a:spcPts val="300"/>
              </a:spcBef>
            </a:pPr>
            <a:r>
              <a:t>Approach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Keep dividing the elements into (almost) equal half size (recursively) till sublist becomes of size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List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is sorted by default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Merge the sorted lists  and keep repeating (recursively back)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When all the lists are merged, all elements are sorted.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erge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Example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5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76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77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78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79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80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81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82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grpSp>
        <p:nvGrpSpPr>
          <p:cNvPr id="87" name="Group"/>
          <p:cNvGrpSpPr/>
          <p:nvPr/>
        </p:nvGrpSpPr>
        <p:grpSpPr>
          <a:xfrm>
            <a:off x="1275252" y="1838600"/>
            <a:ext cx="3128410" cy="661892"/>
            <a:chOff x="0" y="0"/>
            <a:chExt cx="3128409" cy="661891"/>
          </a:xfrm>
        </p:grpSpPr>
        <p:sp>
          <p:nvSpPr>
            <p:cNvPr id="83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84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5" name="31"/>
            <p:cNvSpPr/>
            <p:nvPr/>
          </p:nvSpPr>
          <p:spPr>
            <a:xfrm>
              <a:off x="164933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86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pic>
        <p:nvPicPr>
          <p:cNvPr id="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415194" y="1381262"/>
            <a:ext cx="763492" cy="76201"/>
          </a:xfrm>
          <a:prstGeom prst="rect">
            <a:avLst/>
          </a:prstGeom>
        </p:spPr>
      </p:pic>
      <p:grpSp>
        <p:nvGrpSpPr>
          <p:cNvPr id="94" name="Group"/>
          <p:cNvGrpSpPr/>
          <p:nvPr/>
        </p:nvGrpSpPr>
        <p:grpSpPr>
          <a:xfrm>
            <a:off x="5250134" y="1838600"/>
            <a:ext cx="3175280" cy="661892"/>
            <a:chOff x="0" y="0"/>
            <a:chExt cx="3175278" cy="661891"/>
          </a:xfrm>
        </p:grpSpPr>
        <p:sp>
          <p:nvSpPr>
            <p:cNvPr id="90" name="7"/>
            <p:cNvSpPr/>
            <p:nvPr/>
          </p:nvSpPr>
          <p:spPr>
            <a:xfrm>
              <a:off x="2479199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" name="28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2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93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pic>
        <p:nvPicPr>
          <p:cNvPr id="9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99386" y="2131446"/>
            <a:ext cx="763492" cy="76201"/>
          </a:xfrm>
          <a:prstGeom prst="rect">
            <a:avLst/>
          </a:prstGeom>
        </p:spPr>
      </p:pic>
      <p:pic>
        <p:nvPicPr>
          <p:cNvPr id="9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456028" y="2131446"/>
            <a:ext cx="763492" cy="76201"/>
          </a:xfrm>
          <a:prstGeom prst="rect">
            <a:avLst/>
          </a:prstGeom>
        </p:spPr>
      </p:pic>
      <p:grpSp>
        <p:nvGrpSpPr>
          <p:cNvPr id="101" name="Group"/>
          <p:cNvGrpSpPr/>
          <p:nvPr/>
        </p:nvGrpSpPr>
        <p:grpSpPr>
          <a:xfrm>
            <a:off x="962030" y="2588784"/>
            <a:ext cx="1562424" cy="661892"/>
            <a:chOff x="0" y="0"/>
            <a:chExt cx="1562422" cy="661891"/>
          </a:xfrm>
        </p:grpSpPr>
        <p:sp>
          <p:nvSpPr>
            <p:cNvPr id="99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00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3112698" y="2588784"/>
            <a:ext cx="1479073" cy="661892"/>
            <a:chOff x="0" y="0"/>
            <a:chExt cx="1479071" cy="661891"/>
          </a:xfrm>
        </p:grpSpPr>
        <p:sp>
          <p:nvSpPr>
            <p:cNvPr id="102" name="2"/>
            <p:cNvSpPr/>
            <p:nvPr/>
          </p:nvSpPr>
          <p:spPr>
            <a:xfrm>
              <a:off x="78299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3" name="31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5011308" y="2588784"/>
            <a:ext cx="1515554" cy="661892"/>
            <a:chOff x="0" y="0"/>
            <a:chExt cx="1515553" cy="661891"/>
          </a:xfrm>
        </p:grpSpPr>
        <p:sp>
          <p:nvSpPr>
            <p:cNvPr id="105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06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7125044" y="2588784"/>
            <a:ext cx="1525942" cy="661892"/>
            <a:chOff x="0" y="0"/>
            <a:chExt cx="1525941" cy="661891"/>
          </a:xfrm>
        </p:grpSpPr>
        <p:sp>
          <p:nvSpPr>
            <p:cNvPr id="108" name="7"/>
            <p:cNvSpPr/>
            <p:nvPr/>
          </p:nvSpPr>
          <p:spPr>
            <a:xfrm>
              <a:off x="82986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9" name="28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</p:grpSp>
      <p:pic>
        <p:nvPicPr>
          <p:cNvPr id="11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61496" y="2881629"/>
            <a:ext cx="763492" cy="76201"/>
          </a:xfrm>
          <a:prstGeom prst="rect">
            <a:avLst/>
          </a:prstGeom>
        </p:spPr>
      </p:pic>
      <p:pic>
        <p:nvPicPr>
          <p:cNvPr id="11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470488" y="2881629"/>
            <a:ext cx="763493" cy="76201"/>
          </a:xfrm>
          <a:prstGeom prst="rect">
            <a:avLst/>
          </a:prstGeom>
        </p:spPr>
      </p:pic>
      <p:pic>
        <p:nvPicPr>
          <p:cNvPr id="11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387339" y="2881629"/>
            <a:ext cx="763492" cy="76201"/>
          </a:xfrm>
          <a:prstGeom prst="rect">
            <a:avLst/>
          </a:prstGeom>
        </p:spPr>
      </p:pic>
      <p:pic>
        <p:nvPicPr>
          <p:cNvPr id="1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506268" y="2881629"/>
            <a:ext cx="763493" cy="76201"/>
          </a:xfrm>
          <a:prstGeom prst="rect">
            <a:avLst/>
          </a:prstGeom>
        </p:spPr>
      </p:pic>
      <p:sp>
        <p:nvSpPr>
          <p:cNvPr id="119" name="24"/>
          <p:cNvSpPr/>
          <p:nvPr/>
        </p:nvSpPr>
        <p:spPr>
          <a:xfrm>
            <a:off x="182837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20" name="9"/>
          <p:cNvSpPr/>
          <p:nvPr/>
        </p:nvSpPr>
        <p:spPr>
          <a:xfrm>
            <a:off x="96203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121" name="2"/>
          <p:cNvSpPr/>
          <p:nvPr/>
        </p:nvSpPr>
        <p:spPr>
          <a:xfrm>
            <a:off x="311269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22" name="31"/>
          <p:cNvSpPr/>
          <p:nvPr/>
        </p:nvSpPr>
        <p:spPr>
          <a:xfrm>
            <a:off x="387158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23" name="36"/>
          <p:cNvSpPr/>
          <p:nvPr/>
        </p:nvSpPr>
        <p:spPr>
          <a:xfrm>
            <a:off x="5830782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24" name="13"/>
          <p:cNvSpPr/>
          <p:nvPr/>
        </p:nvSpPr>
        <p:spPr>
          <a:xfrm>
            <a:off x="501130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25" name="7"/>
          <p:cNvSpPr/>
          <p:nvPr/>
        </p:nvSpPr>
        <p:spPr>
          <a:xfrm>
            <a:off x="712504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26" name="28"/>
          <p:cNvSpPr/>
          <p:nvPr/>
        </p:nvSpPr>
        <p:spPr>
          <a:xfrm>
            <a:off x="796706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395202" y="3907013"/>
            <a:ext cx="1743200" cy="1124203"/>
            <a:chOff x="0" y="0"/>
            <a:chExt cx="1743199" cy="1124201"/>
          </a:xfrm>
        </p:grpSpPr>
        <p:sp>
          <p:nvSpPr>
            <p:cNvPr id="127" name="2"/>
            <p:cNvSpPr/>
            <p:nvPr/>
          </p:nvSpPr>
          <p:spPr>
            <a:xfrm>
              <a:off x="0" y="46231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 flipV="1">
              <a:off x="438298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3707582" y="4089921"/>
            <a:ext cx="696080" cy="941295"/>
            <a:chOff x="0" y="0"/>
            <a:chExt cx="696079" cy="941294"/>
          </a:xfrm>
        </p:grpSpPr>
        <p:sp>
          <p:nvSpPr>
            <p:cNvPr id="130" name="31"/>
            <p:cNvSpPr/>
            <p:nvPr/>
          </p:nvSpPr>
          <p:spPr>
            <a:xfrm>
              <a:off x="0" y="27940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236850" y="-1"/>
              <a:ext cx="361475" cy="3614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1611581" y="4093581"/>
            <a:ext cx="1226094" cy="937635"/>
            <a:chOff x="0" y="0"/>
            <a:chExt cx="1226093" cy="937633"/>
          </a:xfrm>
        </p:grpSpPr>
        <p:sp>
          <p:nvSpPr>
            <p:cNvPr id="133" name="9"/>
            <p:cNvSpPr/>
            <p:nvPr/>
          </p:nvSpPr>
          <p:spPr>
            <a:xfrm>
              <a:off x="530014" y="27574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0" y="0"/>
              <a:ext cx="731396" cy="355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5421045" y="4056857"/>
            <a:ext cx="1701939" cy="974359"/>
            <a:chOff x="0" y="0"/>
            <a:chExt cx="1701938" cy="974358"/>
          </a:xfrm>
        </p:grpSpPr>
        <p:sp>
          <p:nvSpPr>
            <p:cNvPr id="136" name="7"/>
            <p:cNvSpPr/>
            <p:nvPr/>
          </p:nvSpPr>
          <p:spPr>
            <a:xfrm>
              <a:off x="0" y="31246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7" name="Line"/>
            <p:cNvSpPr/>
            <p:nvPr/>
          </p:nvSpPr>
          <p:spPr>
            <a:xfrm flipV="1">
              <a:off x="397037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548162" y="4093859"/>
            <a:ext cx="1382250" cy="937357"/>
            <a:chOff x="0" y="0"/>
            <a:chExt cx="1382249" cy="937356"/>
          </a:xfrm>
        </p:grpSpPr>
        <p:sp>
          <p:nvSpPr>
            <p:cNvPr id="139" name="13"/>
            <p:cNvSpPr/>
            <p:nvPr/>
          </p:nvSpPr>
          <p:spPr>
            <a:xfrm>
              <a:off x="686169" y="275465"/>
              <a:ext cx="696081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7047620" y="4052120"/>
            <a:ext cx="1014397" cy="979096"/>
            <a:chOff x="0" y="0"/>
            <a:chExt cx="1014395" cy="979095"/>
          </a:xfrm>
        </p:grpSpPr>
        <p:sp>
          <p:nvSpPr>
            <p:cNvPr id="142" name="28"/>
            <p:cNvSpPr/>
            <p:nvPr/>
          </p:nvSpPr>
          <p:spPr>
            <a:xfrm>
              <a:off x="0" y="317203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21756" y="-1"/>
              <a:ext cx="592640" cy="3668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6322228" y="4109608"/>
            <a:ext cx="2241121" cy="921609"/>
            <a:chOff x="0" y="0"/>
            <a:chExt cx="2241119" cy="921607"/>
          </a:xfrm>
        </p:grpSpPr>
        <p:sp>
          <p:nvSpPr>
            <p:cNvPr id="145" name="36"/>
            <p:cNvSpPr/>
            <p:nvPr/>
          </p:nvSpPr>
          <p:spPr>
            <a:xfrm>
              <a:off x="1545040" y="259715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6" name="Line"/>
            <p:cNvSpPr/>
            <p:nvPr/>
          </p:nvSpPr>
          <p:spPr>
            <a:xfrm flipH="1" flipV="1">
              <a:off x="-1" y="-1"/>
              <a:ext cx="2025753" cy="3397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4337191" y="4844042"/>
            <a:ext cx="3078495" cy="1490805"/>
            <a:chOff x="0" y="0"/>
            <a:chExt cx="3078493" cy="1490803"/>
          </a:xfrm>
        </p:grpSpPr>
        <p:sp>
          <p:nvSpPr>
            <p:cNvPr id="148" name="Line"/>
            <p:cNvSpPr/>
            <p:nvPr/>
          </p:nvSpPr>
          <p:spPr>
            <a:xfrm flipH="1" flipV="1">
              <a:off x="-1" y="-1"/>
              <a:ext cx="2528212" cy="8085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31"/>
            <p:cNvSpPr/>
            <p:nvPr/>
          </p:nvSpPr>
          <p:spPr>
            <a:xfrm>
              <a:off x="2382414" y="82891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1395202" y="5078596"/>
            <a:ext cx="696080" cy="1256251"/>
            <a:chOff x="0" y="0"/>
            <a:chExt cx="696079" cy="1256249"/>
          </a:xfrm>
        </p:grpSpPr>
        <p:sp>
          <p:nvSpPr>
            <p:cNvPr id="151" name="2"/>
            <p:cNvSpPr/>
            <p:nvPr/>
          </p:nvSpPr>
          <p:spPr>
            <a:xfrm>
              <a:off x="0" y="59435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" name="Line"/>
            <p:cNvSpPr/>
            <p:nvPr/>
          </p:nvSpPr>
          <p:spPr>
            <a:xfrm flipV="1">
              <a:off x="321462" y="0"/>
              <a:ext cx="1" cy="6872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2288863" y="4905143"/>
            <a:ext cx="3176127" cy="1489249"/>
            <a:chOff x="0" y="0"/>
            <a:chExt cx="3176125" cy="1489248"/>
          </a:xfrm>
        </p:grpSpPr>
        <p:sp>
          <p:nvSpPr>
            <p:cNvPr id="154" name="7"/>
            <p:cNvSpPr/>
            <p:nvPr/>
          </p:nvSpPr>
          <p:spPr>
            <a:xfrm>
              <a:off x="0" y="82735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5" name="Line"/>
            <p:cNvSpPr/>
            <p:nvPr/>
          </p:nvSpPr>
          <p:spPr>
            <a:xfrm flipV="1">
              <a:off x="388937" y="0"/>
              <a:ext cx="2787190" cy="831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2667137" y="4997805"/>
            <a:ext cx="1217286" cy="1396587"/>
            <a:chOff x="0" y="0"/>
            <a:chExt cx="1217285" cy="1396586"/>
          </a:xfrm>
        </p:grpSpPr>
        <p:sp>
          <p:nvSpPr>
            <p:cNvPr id="157" name="9"/>
            <p:cNvSpPr/>
            <p:nvPr/>
          </p:nvSpPr>
          <p:spPr>
            <a:xfrm>
              <a:off x="521206" y="7346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8" name="Line"/>
            <p:cNvSpPr/>
            <p:nvPr/>
          </p:nvSpPr>
          <p:spPr>
            <a:xfrm flipH="1" flipV="1">
              <a:off x="-1" y="-1"/>
              <a:ext cx="811069" cy="8110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4057403" y="4998605"/>
            <a:ext cx="2336215" cy="1395787"/>
            <a:chOff x="0" y="0"/>
            <a:chExt cx="2336213" cy="1395786"/>
          </a:xfrm>
        </p:grpSpPr>
        <p:sp>
          <p:nvSpPr>
            <p:cNvPr id="160" name="13"/>
            <p:cNvSpPr/>
            <p:nvPr/>
          </p:nvSpPr>
          <p:spPr>
            <a:xfrm>
              <a:off x="0" y="7338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387067" y="0"/>
              <a:ext cx="1949147" cy="8527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3496449" y="4997805"/>
            <a:ext cx="2178143" cy="1337042"/>
            <a:chOff x="0" y="0"/>
            <a:chExt cx="2178142" cy="1337040"/>
          </a:xfrm>
        </p:grpSpPr>
        <p:sp>
          <p:nvSpPr>
            <p:cNvPr id="163" name="24"/>
            <p:cNvSpPr/>
            <p:nvPr/>
          </p:nvSpPr>
          <p:spPr>
            <a:xfrm>
              <a:off x="1482063" y="675149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-1" y="-1"/>
              <a:ext cx="1755784" cy="6581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5900623" y="4998604"/>
            <a:ext cx="1402328" cy="1336243"/>
            <a:chOff x="0" y="0"/>
            <a:chExt cx="1402327" cy="1336241"/>
          </a:xfrm>
        </p:grpSpPr>
        <p:sp>
          <p:nvSpPr>
            <p:cNvPr id="166" name="28"/>
            <p:cNvSpPr/>
            <p:nvPr/>
          </p:nvSpPr>
          <p:spPr>
            <a:xfrm>
              <a:off x="0" y="674349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329352" y="-1"/>
              <a:ext cx="1072976" cy="6751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2405381" y="4062311"/>
            <a:ext cx="1215288" cy="968905"/>
            <a:chOff x="0" y="0"/>
            <a:chExt cx="1215287" cy="968904"/>
          </a:xfrm>
        </p:grpSpPr>
        <p:sp>
          <p:nvSpPr>
            <p:cNvPr id="169" name="24"/>
            <p:cNvSpPr/>
            <p:nvPr/>
          </p:nvSpPr>
          <p:spPr>
            <a:xfrm>
              <a:off x="519208" y="30701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7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675143" y="5078337"/>
            <a:ext cx="696080" cy="1256510"/>
            <a:chOff x="0" y="0"/>
            <a:chExt cx="696079" cy="1256509"/>
          </a:xfrm>
        </p:grpSpPr>
        <p:sp>
          <p:nvSpPr>
            <p:cNvPr id="172" name="36"/>
            <p:cNvSpPr/>
            <p:nvPr/>
          </p:nvSpPr>
          <p:spPr>
            <a:xfrm>
              <a:off x="0" y="59461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73" name="Line"/>
            <p:cNvSpPr/>
            <p:nvPr/>
          </p:nvSpPr>
          <p:spPr>
            <a:xfrm flipV="1">
              <a:off x="447716" y="-1"/>
              <a:ext cx="132224" cy="553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5" name="Line"/>
          <p:cNvSpPr/>
          <p:nvPr/>
        </p:nvSpPr>
        <p:spPr>
          <a:xfrm flipV="1">
            <a:off x="1431073" y="3207466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1602456" y="3166769"/>
            <a:ext cx="320413" cy="320412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3459343" y="3236668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3562544" y="3212842"/>
            <a:ext cx="424144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V="1">
            <a:off x="5385834" y="3220049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6154788" y="3249251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7551482" y="3237162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H="1" flipV="1">
            <a:off x="7682678" y="3172986"/>
            <a:ext cx="424145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5466910" y="4850594"/>
            <a:ext cx="1" cy="687293"/>
          </a:xfrm>
          <a:prstGeom prst="line">
            <a:avLst/>
          </a:prstGeom>
          <a:ln w="63500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1394590" y="4911212"/>
            <a:ext cx="1" cy="687293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198 0.006402" origin="layout" pathEditMode="relative">
                                      <p:cBhvr>
                                        <p:cTn id="1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8216 0.003572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198 0.006402 L 0.147773 0.005771" origin="layout" pathEditMode="relative">
                                      <p:cBhvr>
                                        <p:cTn id="17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8216 0.003572 L 0.148042 0.009931" origin="layout" pathEditMode="relative">
                                      <p:cBhvr>
                                        <p:cTn id="1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path" nodeType="click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7773 0.005771 L 0.224415 0.003930" origin="layout" pathEditMode="relative">
                                      <p:cBhvr>
                                        <p:cTn id="1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8042 0.009931 L 0.230834 0.012889" origin="layout" pathEditMode="relative">
                                      <p:cBhvr>
                                        <p:cTn id="1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path" nodeType="click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4415 0.003930 L 0.309292 0.005473" origin="layout" pathEditMode="relative">
                                      <p:cBhvr>
                                        <p:cTn id="20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0834 0.012889 L 0.306517 0.012667" origin="layout" pathEditMode="relative">
                                      <p:cBhvr>
                                        <p:cTn id="2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4"/>
      <p:bldP build="whole" bldLvl="1" animBg="1" rev="0" advAuto="0" spid="123" grpId="24"/>
      <p:bldP build="whole" bldLvl="1" animBg="1" rev="0" advAuto="0" spid="132" grpId="33"/>
      <p:bldP build="whole" bldLvl="1" animBg="1" rev="0" advAuto="0" spid="104" grpId="6"/>
      <p:bldP build="whole" bldLvl="1" animBg="1" rev="0" advAuto="0" spid="180" grpId="23"/>
      <p:bldP build="whole" bldLvl="1" animBg="1" rev="0" advAuto="0" spid="150" grpId="52"/>
      <p:bldP build="whole" bldLvl="1" animBg="1" rev="0" advAuto="0" spid="126" grpId="29"/>
      <p:bldP build="whole" bldLvl="1" animBg="1" rev="0" advAuto="0" spid="168" grpId="50"/>
      <p:bldP build="whole" bldLvl="1" animBg="1" rev="0" advAuto="0" spid="113" grpId="15"/>
      <p:bldP build="whole" bldLvl="1" animBg="1" rev="0" advAuto="0" spid="171" grpId="32"/>
      <p:bldP build="whole" bldLvl="1" animBg="1" rev="0" advAuto="0" spid="122" grpId="19"/>
      <p:bldP build="whole" bldLvl="1" animBg="1" rev="0" advAuto="0" spid="175" grpId="11"/>
      <p:bldP build="whole" bldLvl="1" animBg="1" rev="0" advAuto="0" spid="159" grpId="44"/>
      <p:bldP build="whole" bldLvl="1" animBg="1" rev="0" advAuto="0" spid="115" grpId="20"/>
      <p:bldP build="whole" bldLvl="1" animBg="1" rev="0" advAuto="0" spid="88" grpId="1"/>
      <p:bldP build="whole" bldLvl="1" animBg="1" rev="0" advAuto="0" spid="97" grpId="7"/>
      <p:bldP build="whole" bldLvl="1" animBg="1" rev="0" advAuto="0" spid="94" grpId="3"/>
      <p:bldP build="whole" bldLvl="1" animBg="1" rev="0" advAuto="0" spid="181" grpId="26"/>
      <p:bldP build="whole" bldLvl="1" animBg="1" rev="0" advAuto="0" spid="129" grpId="30"/>
      <p:bldP build="whole" bldLvl="1" animBg="1" rev="0" advAuto="0" spid="121" grpId="17"/>
      <p:bldP build="whole" bldLvl="1" animBg="1" rev="0" advAuto="0" spid="111" grpId="10"/>
      <p:bldP build="whole" bldLvl="1" animBg="1" rev="0" advAuto="0" spid="147" grpId="37"/>
      <p:bldP build="whole" bldLvl="1" animBg="1" rev="0" advAuto="0" spid="183" grpId="39"/>
      <p:bldP build="whole" bldLvl="1" animBg="1" rev="0" advAuto="0" spid="156" grpId="42"/>
      <p:bldP build="whole" bldLvl="1" animBg="1" rev="0" advAuto="0" spid="135" grpId="31"/>
      <p:bldP build="whole" bldLvl="1" animBg="1" rev="0" advAuto="0" spid="117" grpId="25"/>
      <p:bldP build="whole" bldLvl="1" animBg="1" rev="0" advAuto="0" spid="120" grpId="12"/>
      <p:bldP build="whole" bldLvl="1" animBg="1" rev="0" advAuto="0" spid="95" grpId="4"/>
      <p:bldP build="whole" bldLvl="1" animBg="1" rev="0" advAuto="0" spid="144" grpId="36"/>
      <p:bldP build="whole" bldLvl="1" animBg="1" rev="0" advAuto="0" spid="182" grpId="28"/>
      <p:bldP build="whole" bldLvl="1" animBg="1" rev="0" advAuto="0" spid="101" grpId="5"/>
      <p:bldP build="whole" bldLvl="1" animBg="1" rev="0" advAuto="0" spid="138" grpId="34"/>
      <p:bldP build="whole" bldLvl="1" animBg="1" rev="0" advAuto="0" spid="165" grpId="48"/>
      <p:bldP build="whole" bldLvl="1" animBg="1" rev="0" advAuto="0" spid="174" grpId="54"/>
      <p:bldP build="whole" bldLvl="1" animBg="1" rev="0" advAuto="0" spid="162" grpId="46"/>
      <p:bldP build="whole" bldLvl="1" animBg="1" rev="0" advAuto="0" spid="176" grpId="13"/>
      <p:bldP build="whole" bldLvl="1" animBg="1" rev="0" advAuto="0" spid="107" grpId="8"/>
      <p:bldP build="whole" bldLvl="1" animBg="1" rev="0" advAuto="0" spid="110" grpId="9"/>
      <p:bldP build="whole" bldLvl="1" animBg="1" rev="0" advAuto="0" spid="87" grpId="2"/>
      <p:bldP build="whole" bldLvl="1" animBg="1" rev="0" advAuto="0" spid="125" grpId="27"/>
      <p:bldP build="whole" bldLvl="1" animBg="1" rev="0" advAuto="0" spid="141" grpId="35"/>
      <p:bldP build="whole" bldLvl="1" animBg="1" rev="0" advAuto="0" spid="177" grpId="16"/>
      <p:bldP build="whole" bldLvl="1" animBg="1" rev="0" advAuto="0" spid="184" grpId="38"/>
      <p:bldP build="whole" bldLvl="1" animBg="1" rev="0" advAuto="0" spid="153" grpId="40"/>
      <p:bldP build="whole" bldLvl="1" animBg="1" rev="0" advAuto="0" spid="124" grpId="22"/>
      <p:bldP build="whole" bldLvl="1" animBg="1" rev="0" advAuto="0" spid="178" grpId="18"/>
      <p:bldP build="whole" bldLvl="1" animBg="1" rev="0" advAuto="0" spid="179" grpId="2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187" name="Split array A[1:n] into about equal halves…"/>
          <p:cNvSpPr txBox="1"/>
          <p:nvPr>
            <p:ph type="body" idx="1"/>
          </p:nvPr>
        </p:nvSpPr>
        <p:spPr>
          <a:xfrm>
            <a:off x="679425" y="938113"/>
            <a:ext cx="9048800" cy="657246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Split array </a:t>
            </a:r>
            <a:r>
              <a:rPr>
                <a:latin typeface="Arial"/>
                <a:ea typeface="Arial"/>
                <a:cs typeface="Arial"/>
                <a:sym typeface="Arial"/>
              </a:rPr>
              <a:t>A[1:n]</a:t>
            </a:r>
            <a:r>
              <a:t> into about equal halves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Make copies of each half  in arrays B and C</a:t>
            </a:r>
          </a:p>
          <a:p>
            <a:pPr>
              <a:spcBef>
                <a:spcPts val="300"/>
              </a:spcBef>
            </a:pPr>
            <a:r>
              <a:t>Sort arrays B and C recursively</a:t>
            </a:r>
          </a:p>
          <a:p>
            <a:pPr>
              <a:spcBef>
                <a:spcPts val="300"/>
              </a:spcBef>
            </a:pPr>
            <a:r>
              <a:t>Merge sorted arrays B and C into A as follows:</a:t>
            </a:r>
            <a:endParaRPr sz="2000"/>
          </a:p>
          <a:p>
            <a:pPr lvl="1" marL="700087" indent="-304800">
              <a:spcBef>
                <a:spcPts val="300"/>
              </a:spcBef>
              <a:defRPr sz="3200"/>
            </a:pPr>
            <a:r>
              <a:t>Repeat until one of the arrays becomes empty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Compare the first elements of the remaining unprocessed portions of the arrays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smaller of the two into A, </a:t>
            </a:r>
          </a:p>
          <a:p>
            <a:pPr lvl="3" marL="1570944" indent="-261257">
              <a:spcBef>
                <a:spcPts val="300"/>
              </a:spcBef>
              <a:defRPr sz="3200"/>
            </a:pPr>
            <a:r>
              <a:t>Increment the index of the array (smaller)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Once all elements in one of the arrays are copied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remaining unprocessed elements from the other array into A.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3" name="Algo MergeSort(1,n,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#Sort array A recursive by merging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#i/p: unsorted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#o/p: 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n&gt;1,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A[1:n/2] to B[1:n/2]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A[n/2+1:n] to C[1:n/2]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Mergesort(1,n/2,B)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Mergesort(1,n/2,C)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Merge(B,C,A) # merge two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 else part not required,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why?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9" name="Algo Merge(B[1:p],C[1:q],A[1:p+q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Merge(B[1:p],C[1:q],A[1:p+q])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#maintain one index for each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i←1; j←1; k←1;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(i&lt;p+1)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(j&lt;q+1)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(B[i]≤C[j]),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B[i]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i+1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C[j]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 ← j+1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 &gt; p)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#B has been fully copied to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C[j:q]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B[i:p]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