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27: Warshall &amp; Floyd Algo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L27: Warshall &amp; Floyd Algo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Dynamic Programming</a:t>
            </a:r>
          </a:p>
        </p:txBody>
      </p:sp>
      <p:sp>
        <p:nvSpPr>
          <p:cNvPr id="4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(2020-Even)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Warshall’s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Warshall’s Algo</a:t>
            </a:r>
          </a:p>
        </p:txBody>
      </p:sp>
      <p:sp>
        <p:nvSpPr>
          <p:cNvPr id="251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Exercise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</a:t>
            </a:r>
          </a:p>
        </p:txBody>
      </p:sp>
      <p:sp>
        <p:nvSpPr>
          <p:cNvPr id="257" name="Ex: Construct transitive closure for below graph"/>
          <p:cNvSpPr txBox="1"/>
          <p:nvPr>
            <p:ph type="body" sz="quarter" idx="1"/>
          </p:nvPr>
        </p:nvSpPr>
        <p:spPr>
          <a:xfrm>
            <a:off x="666288" y="938113"/>
            <a:ext cx="9055611" cy="693830"/>
          </a:xfrm>
          <a:prstGeom prst="rect">
            <a:avLst/>
          </a:prstGeom>
        </p:spPr>
        <p:txBody>
          <a:bodyPr/>
          <a:lstStyle/>
          <a:p>
            <a:pPr/>
            <a:r>
              <a:t>Ex: Construct transitive closure for below graph</a:t>
            </a:r>
          </a:p>
        </p:txBody>
      </p:sp>
      <p:sp>
        <p:nvSpPr>
          <p:cNvPr id="2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9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61" name="a"/>
          <p:cNvSpPr/>
          <p:nvPr/>
        </p:nvSpPr>
        <p:spPr>
          <a:xfrm>
            <a:off x="1277639" y="2818158"/>
            <a:ext cx="803522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62" name="d"/>
          <p:cNvSpPr/>
          <p:nvPr/>
        </p:nvSpPr>
        <p:spPr>
          <a:xfrm>
            <a:off x="8118506" y="2818158"/>
            <a:ext cx="803522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63" name="e"/>
          <p:cNvSpPr/>
          <p:nvPr/>
        </p:nvSpPr>
        <p:spPr>
          <a:xfrm>
            <a:off x="4698072" y="4647298"/>
            <a:ext cx="803522" cy="8396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64" name="b"/>
          <p:cNvSpPr/>
          <p:nvPr/>
        </p:nvSpPr>
        <p:spPr>
          <a:xfrm>
            <a:off x="3164575" y="1764405"/>
            <a:ext cx="803523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65" name="f"/>
          <p:cNvSpPr/>
          <p:nvPr/>
        </p:nvSpPr>
        <p:spPr>
          <a:xfrm>
            <a:off x="4698072" y="2818158"/>
            <a:ext cx="803522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66" name="c"/>
          <p:cNvSpPr/>
          <p:nvPr/>
        </p:nvSpPr>
        <p:spPr>
          <a:xfrm>
            <a:off x="6629600" y="1764405"/>
            <a:ext cx="803523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67" name="Line"/>
          <p:cNvSpPr/>
          <p:nvPr/>
        </p:nvSpPr>
        <p:spPr>
          <a:xfrm flipV="1">
            <a:off x="2021875" y="2440419"/>
            <a:ext cx="1204259" cy="61831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8" name="Line"/>
          <p:cNvSpPr/>
          <p:nvPr/>
        </p:nvSpPr>
        <p:spPr>
          <a:xfrm flipV="1">
            <a:off x="5484247" y="2440419"/>
            <a:ext cx="1204259" cy="61831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9" name="Line"/>
          <p:cNvSpPr/>
          <p:nvPr/>
        </p:nvSpPr>
        <p:spPr>
          <a:xfrm flipV="1">
            <a:off x="5484246" y="3559437"/>
            <a:ext cx="2651607" cy="1402512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0" name="Line"/>
          <p:cNvSpPr/>
          <p:nvPr/>
        </p:nvSpPr>
        <p:spPr>
          <a:xfrm>
            <a:off x="1952460" y="3541186"/>
            <a:ext cx="2727054" cy="1439014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1" name="Line"/>
          <p:cNvSpPr/>
          <p:nvPr/>
        </p:nvSpPr>
        <p:spPr>
          <a:xfrm>
            <a:off x="3893916" y="2441400"/>
            <a:ext cx="820545" cy="54496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2" name="Line"/>
          <p:cNvSpPr/>
          <p:nvPr/>
        </p:nvSpPr>
        <p:spPr>
          <a:xfrm>
            <a:off x="7387603" y="2403076"/>
            <a:ext cx="820545" cy="544969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3" name="Line"/>
          <p:cNvSpPr/>
          <p:nvPr/>
        </p:nvSpPr>
        <p:spPr>
          <a:xfrm>
            <a:off x="5476684" y="3300004"/>
            <a:ext cx="2627289" cy="1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4" name="Line"/>
          <p:cNvSpPr/>
          <p:nvPr/>
        </p:nvSpPr>
        <p:spPr>
          <a:xfrm>
            <a:off x="2103937" y="3300004"/>
            <a:ext cx="2627290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5" name="Line"/>
          <p:cNvSpPr/>
          <p:nvPr/>
        </p:nvSpPr>
        <p:spPr>
          <a:xfrm>
            <a:off x="4016037" y="2127764"/>
            <a:ext cx="2627289" cy="1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6" name="Line"/>
          <p:cNvSpPr/>
          <p:nvPr/>
        </p:nvSpPr>
        <p:spPr>
          <a:xfrm>
            <a:off x="5099833" y="3700453"/>
            <a:ext cx="1" cy="952502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Floyd’s Algorithm: Matrix Generation"/>
          <p:cNvSpPr txBox="1"/>
          <p:nvPr>
            <p:ph type="title"/>
          </p:nvPr>
        </p:nvSpPr>
        <p:spPr>
          <a:xfrm>
            <a:off x="519051" y="60325"/>
            <a:ext cx="9227345" cy="952500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Floyd’s Algorithm: Matrix Generation</a:t>
            </a:r>
          </a:p>
        </p:txBody>
      </p:sp>
      <p:sp>
        <p:nvSpPr>
          <p:cNvPr id="279" name="On the kth iteration,…"/>
          <p:cNvSpPr txBox="1"/>
          <p:nvPr>
            <p:ph type="body" sz="half" idx="1"/>
          </p:nvPr>
        </p:nvSpPr>
        <p:spPr>
          <a:xfrm>
            <a:off x="666288" y="938113"/>
            <a:ext cx="9055611" cy="2543878"/>
          </a:xfrm>
          <a:prstGeom prst="rect">
            <a:avLst/>
          </a:prstGeom>
        </p:spPr>
        <p:txBody>
          <a:bodyPr/>
          <a:lstStyle/>
          <a:p>
            <a:pPr/>
            <a:r>
              <a:t> On the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iteration, </a:t>
            </a:r>
          </a:p>
          <a:p>
            <a:pPr lvl="1"/>
            <a:r>
              <a:t>The algorithm determines shortest paths between every pair of vertices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t>that use only vertices among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1,…,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t>as intermediate</a:t>
            </a:r>
          </a:p>
          <a:p>
            <a:pPr lvl="3" marL="0" indent="685800">
              <a:buSzTx/>
              <a:buNone/>
            </a:pP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aseline="30714" i="1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[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t>] =  min {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aseline="30714" i="1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-1)</a:t>
            </a:r>
            <a:r>
              <a:t>[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t>], 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aseline="30714" i="1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-1)</a:t>
            </a:r>
            <a:r>
              <a:t>[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i,k</a:t>
            </a:r>
            <a:r>
              <a:t>]  +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aseline="30714" i="1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-1)</a:t>
            </a:r>
            <a:r>
              <a:t>[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k,j</a:t>
            </a:r>
            <a:r>
              <a:t>]}</a:t>
            </a:r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8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85" name="Group"/>
          <p:cNvGrpSpPr/>
          <p:nvPr/>
        </p:nvGrpSpPr>
        <p:grpSpPr>
          <a:xfrm>
            <a:off x="4670959" y="6484776"/>
            <a:ext cx="543814" cy="543814"/>
            <a:chOff x="0" y="0"/>
            <a:chExt cx="543813" cy="543813"/>
          </a:xfrm>
        </p:grpSpPr>
        <p:sp>
          <p:nvSpPr>
            <p:cNvPr id="283" name="Circle"/>
            <p:cNvSpPr/>
            <p:nvPr/>
          </p:nvSpPr>
          <p:spPr>
            <a:xfrm>
              <a:off x="0" y="0"/>
              <a:ext cx="543814" cy="543814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84" name="j"/>
            <p:cNvSpPr txBox="1"/>
            <p:nvPr/>
          </p:nvSpPr>
          <p:spPr>
            <a:xfrm>
              <a:off x="79633" y="23244"/>
              <a:ext cx="239296" cy="497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i="1" sz="1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j</a:t>
              </a:r>
            </a:p>
          </p:txBody>
        </p:sp>
      </p:grpSp>
      <p:sp>
        <p:nvSpPr>
          <p:cNvPr id="298" name="Connection Line"/>
          <p:cNvSpPr/>
          <p:nvPr/>
        </p:nvSpPr>
        <p:spPr>
          <a:xfrm>
            <a:off x="2332561" y="4798955"/>
            <a:ext cx="2388892" cy="1791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0000"/>
            </a:solidFill>
            <a:prstDash val="dashDot"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289" name="Group"/>
          <p:cNvGrpSpPr/>
          <p:nvPr/>
        </p:nvGrpSpPr>
        <p:grpSpPr>
          <a:xfrm>
            <a:off x="2060655" y="4527048"/>
            <a:ext cx="543814" cy="543814"/>
            <a:chOff x="0" y="0"/>
            <a:chExt cx="543813" cy="543813"/>
          </a:xfrm>
        </p:grpSpPr>
        <p:sp>
          <p:nvSpPr>
            <p:cNvPr id="287" name="Circle"/>
            <p:cNvSpPr/>
            <p:nvPr/>
          </p:nvSpPr>
          <p:spPr>
            <a:xfrm>
              <a:off x="0" y="0"/>
              <a:ext cx="543814" cy="543814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i="1"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88" name="i"/>
            <p:cNvSpPr txBox="1"/>
            <p:nvPr/>
          </p:nvSpPr>
          <p:spPr>
            <a:xfrm>
              <a:off x="79633" y="23244"/>
              <a:ext cx="239296" cy="497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i="1" sz="1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292" name="Group"/>
          <p:cNvGrpSpPr/>
          <p:nvPr/>
        </p:nvGrpSpPr>
        <p:grpSpPr>
          <a:xfrm>
            <a:off x="5432297" y="3874472"/>
            <a:ext cx="543815" cy="543815"/>
            <a:chOff x="0" y="0"/>
            <a:chExt cx="543813" cy="543813"/>
          </a:xfrm>
        </p:grpSpPr>
        <p:sp>
          <p:nvSpPr>
            <p:cNvPr id="290" name="Circle"/>
            <p:cNvSpPr/>
            <p:nvPr/>
          </p:nvSpPr>
          <p:spPr>
            <a:xfrm>
              <a:off x="0" y="0"/>
              <a:ext cx="543814" cy="543814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i="1"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291" name="k"/>
            <p:cNvSpPr txBox="1"/>
            <p:nvPr/>
          </p:nvSpPr>
          <p:spPr>
            <a:xfrm>
              <a:off x="79633" y="23244"/>
              <a:ext cx="293465" cy="497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marL="0" marR="0">
                <a:defRPr i="1" sz="1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k</a:t>
              </a:r>
            </a:p>
          </p:txBody>
        </p:sp>
      </p:grpSp>
      <p:sp>
        <p:nvSpPr>
          <p:cNvPr id="299" name="Connection Line"/>
          <p:cNvSpPr/>
          <p:nvPr/>
        </p:nvSpPr>
        <p:spPr>
          <a:xfrm>
            <a:off x="2604131" y="4198955"/>
            <a:ext cx="2828431" cy="547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000000"/>
            </a:solidFill>
            <a:prstDash val="sysDot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94" name="Line"/>
          <p:cNvSpPr/>
          <p:nvPr/>
        </p:nvSpPr>
        <p:spPr>
          <a:xfrm rot="5400000">
            <a:off x="4344670" y="5070862"/>
            <a:ext cx="2066492" cy="761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prstDash val="sysDot"/>
            <a:tailEnd type="triangle"/>
          </a:ln>
        </p:spPr>
        <p:txBody>
          <a:bodyPr lIns="45719" rIns="45719" anchor="ctr"/>
          <a:lstStyle/>
          <a:p>
            <a:pPr marL="0" marR="0" algn="ctr">
              <a:defRPr sz="2400">
                <a:solidFill>
                  <a:srgbClr val="2181B7"/>
                </a:solidFill>
                <a:uFillTx/>
              </a:defRPr>
            </a:pPr>
          </a:p>
        </p:txBody>
      </p:sp>
      <p:sp>
        <p:nvSpPr>
          <p:cNvPr id="295" name="D(k-1)[i,j]"/>
          <p:cNvSpPr txBox="1"/>
          <p:nvPr/>
        </p:nvSpPr>
        <p:spPr>
          <a:xfrm>
            <a:off x="1951892" y="5723437"/>
            <a:ext cx="2066491" cy="497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0" marR="0">
              <a:spcBef>
                <a:spcPts val="1000"/>
              </a:spcBef>
              <a:defRPr b="1" i="1" sz="2800">
                <a:uFillTx/>
              </a:defRPr>
            </a:pPr>
            <a:r>
              <a:t>D</a:t>
            </a:r>
            <a:r>
              <a:rPr baseline="30714" i="0"/>
              <a:t>(</a:t>
            </a:r>
            <a:r>
              <a:rPr baseline="30714"/>
              <a:t>k</a:t>
            </a:r>
            <a:r>
              <a:rPr baseline="30714" i="0"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aseline="30714" i="0"/>
              <a:t>)</a:t>
            </a:r>
            <a:r>
              <a:rPr i="0"/>
              <a:t>[</a:t>
            </a:r>
            <a:r>
              <a:t>i,j</a:t>
            </a:r>
            <a:r>
              <a:rPr i="0"/>
              <a:t>]</a:t>
            </a:r>
          </a:p>
        </p:txBody>
      </p:sp>
      <p:sp>
        <p:nvSpPr>
          <p:cNvPr id="296" name="D(k-1)[i,k]"/>
          <p:cNvSpPr txBox="1"/>
          <p:nvPr/>
        </p:nvSpPr>
        <p:spPr>
          <a:xfrm>
            <a:off x="2930756" y="3548184"/>
            <a:ext cx="2066491" cy="497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0" marR="0">
              <a:spcBef>
                <a:spcPts val="1000"/>
              </a:spcBef>
              <a:defRPr b="1" i="1" sz="2800">
                <a:uFillTx/>
              </a:defRPr>
            </a:pPr>
            <a:r>
              <a:t>D</a:t>
            </a:r>
            <a:r>
              <a:rPr baseline="30714" i="0"/>
              <a:t>(</a:t>
            </a:r>
            <a:r>
              <a:rPr baseline="30714"/>
              <a:t>k</a:t>
            </a:r>
            <a:r>
              <a:rPr baseline="30714" i="0"/>
              <a:t>-</a:t>
            </a:r>
            <a:r>
              <a:rPr baseline="30714" i="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aseline="30714" i="0"/>
              <a:t>)</a:t>
            </a:r>
            <a:r>
              <a:rPr i="0"/>
              <a:t>[</a:t>
            </a:r>
            <a:r>
              <a:t>i,k</a:t>
            </a:r>
            <a:r>
              <a:rPr i="0"/>
              <a:t>]</a:t>
            </a:r>
          </a:p>
        </p:txBody>
      </p:sp>
      <p:sp>
        <p:nvSpPr>
          <p:cNvPr id="297" name="D(k-1)[k,j]"/>
          <p:cNvSpPr txBox="1"/>
          <p:nvPr/>
        </p:nvSpPr>
        <p:spPr>
          <a:xfrm>
            <a:off x="5323535" y="5179624"/>
            <a:ext cx="2066492" cy="497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0" marR="0">
              <a:spcBef>
                <a:spcPts val="1000"/>
              </a:spcBef>
              <a:defRPr b="1" i="1" sz="2800">
                <a:uFillTx/>
              </a:defRPr>
            </a:pPr>
            <a:r>
              <a:t>D</a:t>
            </a:r>
            <a:r>
              <a:rPr baseline="30714" i="0"/>
              <a:t>(</a:t>
            </a:r>
            <a:r>
              <a:rPr baseline="30714"/>
              <a:t>k</a:t>
            </a:r>
            <a:r>
              <a:rPr baseline="30714" i="0"/>
              <a:t>-</a:t>
            </a:r>
            <a:r>
              <a:rPr baseline="30714" i="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aseline="30714" i="0"/>
              <a:t>)</a:t>
            </a:r>
            <a:r>
              <a:rPr i="0"/>
              <a:t>[</a:t>
            </a:r>
            <a:r>
              <a:t>k,j</a:t>
            </a:r>
            <a:r>
              <a:rPr i="0"/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5" grpId="3"/>
      <p:bldP build="whole" bldLvl="1" animBg="1" rev="0" advAuto="0" spid="294" grpId="9"/>
      <p:bldP build="whole" bldLvl="1" animBg="1" rev="0" advAuto="0" spid="299" grpId="7"/>
      <p:bldP build="whole" bldLvl="1" animBg="1" rev="0" advAuto="0" spid="298" grpId="4"/>
      <p:bldP build="whole" bldLvl="1" animBg="1" rev="0" advAuto="0" spid="295" grpId="5"/>
      <p:bldP build="whole" bldLvl="1" animBg="1" rev="0" advAuto="0" spid="289" grpId="2"/>
      <p:bldP build="whole" bldLvl="1" animBg="1" rev="0" advAuto="0" spid="292" grpId="6"/>
      <p:bldP build="whole" bldLvl="1" animBg="1" rev="0" advAuto="0" spid="297" grpId="10"/>
      <p:bldP build="p" bldLvl="5" animBg="1" rev="0" advAuto="0" spid="279" grpId="1"/>
      <p:bldP build="whole" bldLvl="1" animBg="1" rev="0" advAuto="0" spid="296" grpId="8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Example: Floyd Algo"/>
          <p:cNvSpPr txBox="1"/>
          <p:nvPr>
            <p:ph type="title"/>
          </p:nvPr>
        </p:nvSpPr>
        <p:spPr>
          <a:xfrm>
            <a:off x="1054100" y="-189288"/>
            <a:ext cx="8636000" cy="952501"/>
          </a:xfrm>
          <a:prstGeom prst="rect">
            <a:avLst/>
          </a:prstGeom>
        </p:spPr>
        <p:txBody>
          <a:bodyPr/>
          <a:lstStyle/>
          <a:p>
            <a:pPr/>
            <a:r>
              <a:t>Example: Floyd Algo</a:t>
            </a:r>
          </a:p>
        </p:txBody>
      </p:sp>
      <p:sp>
        <p:nvSpPr>
          <p:cNvPr id="3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0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05" name="0   ∞  3   ∞…"/>
          <p:cNvSpPr txBox="1"/>
          <p:nvPr/>
        </p:nvSpPr>
        <p:spPr>
          <a:xfrm>
            <a:off x="3581400" y="1384300"/>
            <a:ext cx="1835413" cy="1601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0   ∞  3   ∞</a:t>
            </a:r>
            <a:r>
              <a:rPr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2   0  </a:t>
            </a:r>
            <a:r>
              <a:rPr>
                <a:solidFill>
                  <a:srgbClr val="FFFFFF"/>
                </a:solidFill>
              </a:rPr>
              <a:t> </a:t>
            </a:r>
            <a:r>
              <a:t>∞  ∞</a:t>
            </a:r>
          </a:p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∞  7   0   1</a:t>
            </a:r>
          </a:p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6   ∞</a:t>
            </a:r>
            <a:r>
              <a:rPr>
                <a:solidFill>
                  <a:srgbClr val="FFFFFF"/>
                </a:solidFill>
              </a:rPr>
              <a:t>  </a:t>
            </a:r>
            <a:r>
              <a:t>∞  0</a:t>
            </a:r>
          </a:p>
        </p:txBody>
      </p:sp>
      <p:sp>
        <p:nvSpPr>
          <p:cNvPr id="306" name="D(0)  ="/>
          <p:cNvSpPr txBox="1"/>
          <p:nvPr/>
        </p:nvSpPr>
        <p:spPr>
          <a:xfrm>
            <a:off x="2667000" y="2057400"/>
            <a:ext cx="990600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i="1" sz="2800">
                <a:solidFill>
                  <a:srgbClr val="001932"/>
                </a:solidFill>
                <a:uFillTx/>
              </a:defRPr>
            </a:pPr>
            <a:r>
              <a:t>D</a:t>
            </a:r>
            <a:r>
              <a:rPr baseline="30714" i="0"/>
              <a:t>(0)  = </a:t>
            </a:r>
          </a:p>
        </p:txBody>
      </p:sp>
      <p:sp>
        <p:nvSpPr>
          <p:cNvPr id="307" name="Rectangle"/>
          <p:cNvSpPr/>
          <p:nvPr/>
        </p:nvSpPr>
        <p:spPr>
          <a:xfrm>
            <a:off x="3581400" y="1447800"/>
            <a:ext cx="1524000" cy="3810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08" name="Rectangle"/>
          <p:cNvSpPr/>
          <p:nvPr/>
        </p:nvSpPr>
        <p:spPr>
          <a:xfrm>
            <a:off x="3581400" y="1447800"/>
            <a:ext cx="381000" cy="15240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09" name="0   ∞  3   ∞…"/>
          <p:cNvSpPr txBox="1"/>
          <p:nvPr/>
        </p:nvSpPr>
        <p:spPr>
          <a:xfrm>
            <a:off x="6553200" y="1447800"/>
            <a:ext cx="1600200" cy="1601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0   ∞  3   ∞</a:t>
            </a:r>
            <a:r>
              <a:rPr>
                <a:solidFill>
                  <a:srgbClr val="FFFFFF"/>
                </a:solidFill>
              </a:rPr>
              <a:t> </a:t>
            </a:r>
          </a:p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2   0   </a:t>
            </a:r>
            <a:r>
              <a:rPr b="1"/>
              <a:t>5</a:t>
            </a:r>
            <a:r>
              <a:t>   ∞</a:t>
            </a:r>
          </a:p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∞  7   0   1</a:t>
            </a:r>
          </a:p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6   ∞  </a:t>
            </a:r>
            <a:r>
              <a:rPr b="1"/>
              <a:t>9</a:t>
            </a:r>
            <a:r>
              <a:t>   0</a:t>
            </a:r>
          </a:p>
        </p:txBody>
      </p:sp>
      <p:sp>
        <p:nvSpPr>
          <p:cNvPr id="310" name="D(1)  ="/>
          <p:cNvSpPr txBox="1"/>
          <p:nvPr/>
        </p:nvSpPr>
        <p:spPr>
          <a:xfrm>
            <a:off x="5638800" y="2057400"/>
            <a:ext cx="990600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i="1" sz="2800">
                <a:solidFill>
                  <a:srgbClr val="001932"/>
                </a:solidFill>
                <a:uFillTx/>
              </a:defRPr>
            </a:pPr>
            <a:r>
              <a:t>D</a:t>
            </a:r>
            <a:r>
              <a:rPr baseline="30714" i="0"/>
              <a:t>(1)  =</a:t>
            </a:r>
          </a:p>
        </p:txBody>
      </p:sp>
      <p:sp>
        <p:nvSpPr>
          <p:cNvPr id="311" name="Rectangle"/>
          <p:cNvSpPr/>
          <p:nvPr/>
        </p:nvSpPr>
        <p:spPr>
          <a:xfrm>
            <a:off x="6553200" y="1828800"/>
            <a:ext cx="1524000" cy="3810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12" name="Rectangle"/>
          <p:cNvSpPr/>
          <p:nvPr/>
        </p:nvSpPr>
        <p:spPr>
          <a:xfrm>
            <a:off x="6934200" y="1447800"/>
            <a:ext cx="381000" cy="15240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13" name="0   ∞  3   ∞…"/>
          <p:cNvSpPr txBox="1"/>
          <p:nvPr/>
        </p:nvSpPr>
        <p:spPr>
          <a:xfrm>
            <a:off x="1676400" y="3733800"/>
            <a:ext cx="1752600" cy="1601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0   ∞  3   ∞</a:t>
            </a:r>
          </a:p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2   0   5   ∞</a:t>
            </a:r>
          </a:p>
          <a:p>
            <a:pPr marL="0" marR="0">
              <a:defRPr b="1" sz="2600">
                <a:solidFill>
                  <a:srgbClr val="001932"/>
                </a:solidFill>
                <a:uFillTx/>
              </a:defRPr>
            </a:pPr>
            <a:r>
              <a:t>9</a:t>
            </a:r>
            <a:r>
              <a:rPr b="0"/>
              <a:t>   7   0   1</a:t>
            </a:r>
          </a:p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6   ∞  9   0</a:t>
            </a:r>
          </a:p>
        </p:txBody>
      </p:sp>
      <p:sp>
        <p:nvSpPr>
          <p:cNvPr id="314" name="D(2)  ="/>
          <p:cNvSpPr txBox="1"/>
          <p:nvPr/>
        </p:nvSpPr>
        <p:spPr>
          <a:xfrm>
            <a:off x="685800" y="4343400"/>
            <a:ext cx="914400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i="1" sz="2800">
                <a:solidFill>
                  <a:srgbClr val="001932"/>
                </a:solidFill>
                <a:uFillTx/>
              </a:defRPr>
            </a:pPr>
            <a:r>
              <a:t>D</a:t>
            </a:r>
            <a:r>
              <a:rPr baseline="30714" i="0"/>
              <a:t>(2)  =</a:t>
            </a:r>
          </a:p>
        </p:txBody>
      </p:sp>
      <p:sp>
        <p:nvSpPr>
          <p:cNvPr id="315" name="Rectangle"/>
          <p:cNvSpPr/>
          <p:nvPr/>
        </p:nvSpPr>
        <p:spPr>
          <a:xfrm>
            <a:off x="1676400" y="4495800"/>
            <a:ext cx="1524000" cy="3810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16" name="Rectangle"/>
          <p:cNvSpPr/>
          <p:nvPr/>
        </p:nvSpPr>
        <p:spPr>
          <a:xfrm>
            <a:off x="2438400" y="3733800"/>
            <a:ext cx="381000" cy="15240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17" name="0  10  3  4…"/>
          <p:cNvSpPr txBox="1"/>
          <p:nvPr/>
        </p:nvSpPr>
        <p:spPr>
          <a:xfrm>
            <a:off x="4572000" y="3733800"/>
            <a:ext cx="1600200" cy="1601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0  </a:t>
            </a:r>
            <a:r>
              <a:rPr b="1"/>
              <a:t>10</a:t>
            </a:r>
            <a:r>
              <a:t>  3  </a:t>
            </a:r>
            <a:r>
              <a:rPr b="1"/>
              <a:t>4</a:t>
            </a:r>
            <a:endParaRPr b="1"/>
          </a:p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2   0   5  </a:t>
            </a:r>
            <a:r>
              <a:rPr b="1"/>
              <a:t>6</a:t>
            </a:r>
            <a:endParaRPr b="1"/>
          </a:p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9   7   0  1</a:t>
            </a:r>
          </a:p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6  </a:t>
            </a:r>
            <a:r>
              <a:rPr b="1"/>
              <a:t>16</a:t>
            </a:r>
            <a:r>
              <a:t>  9  0</a:t>
            </a:r>
          </a:p>
        </p:txBody>
      </p:sp>
      <p:sp>
        <p:nvSpPr>
          <p:cNvPr id="318" name="D(3)  ="/>
          <p:cNvSpPr txBox="1"/>
          <p:nvPr/>
        </p:nvSpPr>
        <p:spPr>
          <a:xfrm>
            <a:off x="3581400" y="4343400"/>
            <a:ext cx="990600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i="1" sz="2800">
                <a:solidFill>
                  <a:srgbClr val="001932"/>
                </a:solidFill>
                <a:uFillTx/>
              </a:defRPr>
            </a:pPr>
            <a:r>
              <a:t> D</a:t>
            </a:r>
            <a:r>
              <a:rPr baseline="30714" i="0"/>
              <a:t>(3)  =</a:t>
            </a:r>
          </a:p>
        </p:txBody>
      </p:sp>
      <p:sp>
        <p:nvSpPr>
          <p:cNvPr id="319" name="Rectangle"/>
          <p:cNvSpPr/>
          <p:nvPr/>
        </p:nvSpPr>
        <p:spPr>
          <a:xfrm>
            <a:off x="4572000" y="4876800"/>
            <a:ext cx="1447800" cy="3810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20" name="Rectangle"/>
          <p:cNvSpPr/>
          <p:nvPr/>
        </p:nvSpPr>
        <p:spPr>
          <a:xfrm>
            <a:off x="5638800" y="3733800"/>
            <a:ext cx="381000" cy="15240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321" name="0  10  3  4…"/>
          <p:cNvSpPr txBox="1"/>
          <p:nvPr/>
        </p:nvSpPr>
        <p:spPr>
          <a:xfrm>
            <a:off x="7467600" y="3733800"/>
            <a:ext cx="1524000" cy="1701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0  10  3  4</a:t>
            </a:r>
          </a:p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2   0   5  6</a:t>
            </a:r>
          </a:p>
          <a:p>
            <a:pPr marL="0" marR="0">
              <a:defRPr b="1" sz="2800">
                <a:solidFill>
                  <a:srgbClr val="001932"/>
                </a:solidFill>
                <a:uFillTx/>
              </a:defRPr>
            </a:pPr>
            <a:r>
              <a:t>7</a:t>
            </a:r>
            <a:r>
              <a:rPr b="0"/>
              <a:t>   7   0  1</a:t>
            </a:r>
          </a:p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6  16  9  0</a:t>
            </a:r>
          </a:p>
        </p:txBody>
      </p:sp>
      <p:sp>
        <p:nvSpPr>
          <p:cNvPr id="322" name="D(4)  ="/>
          <p:cNvSpPr txBox="1"/>
          <p:nvPr/>
        </p:nvSpPr>
        <p:spPr>
          <a:xfrm>
            <a:off x="6629400" y="4343400"/>
            <a:ext cx="914400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i="1" sz="2800">
                <a:solidFill>
                  <a:srgbClr val="001932"/>
                </a:solidFill>
                <a:uFillTx/>
              </a:defRPr>
            </a:pPr>
            <a:r>
              <a:t>D</a:t>
            </a:r>
            <a:r>
              <a:rPr baseline="30714" i="0"/>
              <a:t>(4)  =</a:t>
            </a:r>
          </a:p>
        </p:txBody>
      </p:sp>
      <p:grpSp>
        <p:nvGrpSpPr>
          <p:cNvPr id="346" name="Group"/>
          <p:cNvGrpSpPr/>
          <p:nvPr/>
        </p:nvGrpSpPr>
        <p:grpSpPr>
          <a:xfrm>
            <a:off x="609600" y="1219200"/>
            <a:ext cx="1676400" cy="1869192"/>
            <a:chOff x="0" y="0"/>
            <a:chExt cx="1676400" cy="1869191"/>
          </a:xfrm>
        </p:grpSpPr>
        <p:sp>
          <p:nvSpPr>
            <p:cNvPr id="323" name="Line"/>
            <p:cNvSpPr/>
            <p:nvPr/>
          </p:nvSpPr>
          <p:spPr>
            <a:xfrm flipH="1">
              <a:off x="306070" y="533400"/>
              <a:ext cx="1" cy="83820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326" name="Group"/>
            <p:cNvGrpSpPr/>
            <p:nvPr/>
          </p:nvGrpSpPr>
          <p:grpSpPr>
            <a:xfrm>
              <a:off x="152400" y="1349785"/>
              <a:ext cx="304800" cy="348430"/>
              <a:chOff x="0" y="0"/>
              <a:chExt cx="304800" cy="348428"/>
            </a:xfrm>
          </p:grpSpPr>
          <p:sp>
            <p:nvSpPr>
              <p:cNvPr id="324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325" name="3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327" name="Line"/>
            <p:cNvSpPr/>
            <p:nvPr/>
          </p:nvSpPr>
          <p:spPr>
            <a:xfrm>
              <a:off x="457200" y="382269"/>
              <a:ext cx="91440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328" name="Line"/>
            <p:cNvSpPr/>
            <p:nvPr/>
          </p:nvSpPr>
          <p:spPr>
            <a:xfrm>
              <a:off x="457200" y="1525270"/>
              <a:ext cx="91440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329" name="Line"/>
            <p:cNvSpPr/>
            <p:nvPr/>
          </p:nvSpPr>
          <p:spPr>
            <a:xfrm flipV="1">
              <a:off x="381000" y="457200"/>
              <a:ext cx="990600" cy="99060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330" name="Line"/>
            <p:cNvSpPr/>
            <p:nvPr/>
          </p:nvSpPr>
          <p:spPr>
            <a:xfrm flipH="1" flipV="1">
              <a:off x="380999" y="457199"/>
              <a:ext cx="1066801" cy="9906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331" name="1"/>
            <p:cNvSpPr txBox="1"/>
            <p:nvPr/>
          </p:nvSpPr>
          <p:spPr>
            <a:xfrm>
              <a:off x="762000" y="1447800"/>
              <a:ext cx="38100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spcBef>
                  <a:spcPts val="1000"/>
                </a:spcBef>
                <a:defRPr sz="2400"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32" name="3"/>
            <p:cNvSpPr txBox="1"/>
            <p:nvPr/>
          </p:nvSpPr>
          <p:spPr>
            <a:xfrm>
              <a:off x="0" y="685800"/>
              <a:ext cx="38100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spcBef>
                  <a:spcPts val="1000"/>
                </a:spcBef>
                <a:defRPr sz="2400">
                  <a:uFillTx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33" name="2"/>
            <p:cNvSpPr txBox="1"/>
            <p:nvPr/>
          </p:nvSpPr>
          <p:spPr>
            <a:xfrm>
              <a:off x="762000" y="0"/>
              <a:ext cx="38100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spcBef>
                  <a:spcPts val="1000"/>
                </a:spcBef>
                <a:defRPr sz="1800">
                  <a:solidFill>
                    <a:srgbClr val="FFFFFF"/>
                  </a:solidFill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34" name="6"/>
            <p:cNvSpPr txBox="1"/>
            <p:nvPr/>
          </p:nvSpPr>
          <p:spPr>
            <a:xfrm>
              <a:off x="381000" y="609600"/>
              <a:ext cx="38100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spcBef>
                  <a:spcPts val="1000"/>
                </a:spcBef>
                <a:defRPr sz="2400">
                  <a:uFillTx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35" name="7"/>
            <p:cNvSpPr txBox="1"/>
            <p:nvPr/>
          </p:nvSpPr>
          <p:spPr>
            <a:xfrm>
              <a:off x="1219200" y="628650"/>
              <a:ext cx="38100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spcBef>
                  <a:spcPts val="1000"/>
                </a:spcBef>
                <a:defRPr sz="2400">
                  <a:uFillTx/>
                </a:defRPr>
              </a:lvl1pPr>
            </a:lstStyle>
            <a:p>
              <a:pPr/>
              <a:r>
                <a:t>7</a:t>
              </a:r>
            </a:p>
          </p:txBody>
        </p:sp>
        <p:grpSp>
          <p:nvGrpSpPr>
            <p:cNvPr id="338" name="Group"/>
            <p:cNvGrpSpPr/>
            <p:nvPr/>
          </p:nvGrpSpPr>
          <p:grpSpPr>
            <a:xfrm>
              <a:off x="1371600" y="1349785"/>
              <a:ext cx="304800" cy="348430"/>
              <a:chOff x="0" y="0"/>
              <a:chExt cx="304800" cy="348428"/>
            </a:xfrm>
          </p:grpSpPr>
          <p:sp>
            <p:nvSpPr>
              <p:cNvPr id="336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337" name="4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341" name="Group"/>
            <p:cNvGrpSpPr/>
            <p:nvPr/>
          </p:nvGrpSpPr>
          <p:grpSpPr>
            <a:xfrm>
              <a:off x="152400" y="206785"/>
              <a:ext cx="304800" cy="348430"/>
              <a:chOff x="0" y="0"/>
              <a:chExt cx="304800" cy="348428"/>
            </a:xfrm>
          </p:grpSpPr>
          <p:sp>
            <p:nvSpPr>
              <p:cNvPr id="339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340" name="1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344" name="Group"/>
            <p:cNvGrpSpPr/>
            <p:nvPr/>
          </p:nvGrpSpPr>
          <p:grpSpPr>
            <a:xfrm>
              <a:off x="1371600" y="206785"/>
              <a:ext cx="304800" cy="348430"/>
              <a:chOff x="0" y="0"/>
              <a:chExt cx="304800" cy="348428"/>
            </a:xfrm>
          </p:grpSpPr>
          <p:sp>
            <p:nvSpPr>
              <p:cNvPr id="342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343" name="2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345" name="2"/>
            <p:cNvSpPr txBox="1"/>
            <p:nvPr/>
          </p:nvSpPr>
          <p:spPr>
            <a:xfrm>
              <a:off x="762000" y="0"/>
              <a:ext cx="38100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spcBef>
                  <a:spcPts val="1000"/>
                </a:spcBef>
                <a:defRPr sz="2400"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47" name="D1(2,3)=D0(2,1)+D0(1,3)=5…"/>
          <p:cNvSpPr txBox="1"/>
          <p:nvPr/>
        </p:nvSpPr>
        <p:spPr>
          <a:xfrm>
            <a:off x="1885652" y="3009899"/>
            <a:ext cx="377249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>
              <a:defRPr sz="20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D</a:t>
            </a:r>
            <a:r>
              <a:rPr baseline="31999"/>
              <a:t>1</a:t>
            </a:r>
            <a:r>
              <a:t>(2,3)=D</a:t>
            </a:r>
            <a:r>
              <a:rPr baseline="31999"/>
              <a:t>0</a:t>
            </a:r>
            <a:r>
              <a:t>(2,1)+D</a:t>
            </a:r>
            <a:r>
              <a:rPr baseline="31999"/>
              <a:t>0</a:t>
            </a:r>
            <a:r>
              <a:t>(1,3)=5</a:t>
            </a:r>
          </a:p>
          <a:p>
            <a:pPr marL="0" marR="0">
              <a:defRPr sz="20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D</a:t>
            </a:r>
            <a:r>
              <a:rPr baseline="31999"/>
              <a:t>1</a:t>
            </a:r>
            <a:r>
              <a:t>(4,3)=D</a:t>
            </a:r>
            <a:r>
              <a:rPr baseline="31999"/>
              <a:t>0</a:t>
            </a:r>
            <a:r>
              <a:t>(4,1)+D</a:t>
            </a:r>
            <a:r>
              <a:rPr baseline="31999"/>
              <a:t>0</a:t>
            </a:r>
            <a:r>
              <a:t>(1,3)=9</a:t>
            </a:r>
          </a:p>
        </p:txBody>
      </p:sp>
      <p:sp>
        <p:nvSpPr>
          <p:cNvPr id="348" name="D2(3,1)=D1(3,2)+D1(2,1)=9"/>
          <p:cNvSpPr txBox="1"/>
          <p:nvPr/>
        </p:nvSpPr>
        <p:spPr>
          <a:xfrm>
            <a:off x="6001767" y="3082924"/>
            <a:ext cx="3772496" cy="393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>
              <a:defRPr sz="20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D</a:t>
            </a:r>
            <a:r>
              <a:rPr baseline="31999"/>
              <a:t>2</a:t>
            </a:r>
            <a:r>
              <a:t>(3,1)=D</a:t>
            </a:r>
            <a:r>
              <a:rPr baseline="31999"/>
              <a:t>1</a:t>
            </a:r>
            <a:r>
              <a:t>(3,2)+D</a:t>
            </a:r>
            <a:r>
              <a:rPr baseline="31999"/>
              <a:t>1</a:t>
            </a:r>
            <a:r>
              <a:t>(2,1)=9</a:t>
            </a:r>
          </a:p>
        </p:txBody>
      </p:sp>
      <p:sp>
        <p:nvSpPr>
          <p:cNvPr id="349" name="D3(1,2)=D2(1,3)+D2(3,2)=10…"/>
          <p:cNvSpPr txBox="1"/>
          <p:nvPr/>
        </p:nvSpPr>
        <p:spPr>
          <a:xfrm>
            <a:off x="590239" y="5288336"/>
            <a:ext cx="3924922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>
              <a:defRPr sz="20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D</a:t>
            </a:r>
            <a:r>
              <a:rPr baseline="31999"/>
              <a:t>3</a:t>
            </a:r>
            <a:r>
              <a:t>(1,2)=D</a:t>
            </a:r>
            <a:r>
              <a:rPr baseline="31999"/>
              <a:t>2</a:t>
            </a:r>
            <a:r>
              <a:t>(1,3)+D</a:t>
            </a:r>
            <a:r>
              <a:rPr baseline="31999"/>
              <a:t>2</a:t>
            </a:r>
            <a:r>
              <a:t>(3,2)=10</a:t>
            </a:r>
          </a:p>
          <a:p>
            <a:pPr marL="0" marR="0">
              <a:defRPr sz="20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D</a:t>
            </a:r>
            <a:r>
              <a:rPr baseline="31999"/>
              <a:t>3</a:t>
            </a:r>
            <a:r>
              <a:t>(2,4)=D</a:t>
            </a:r>
            <a:r>
              <a:rPr baseline="31999"/>
              <a:t>2</a:t>
            </a:r>
            <a:r>
              <a:t>(2,3)+D</a:t>
            </a:r>
            <a:r>
              <a:rPr baseline="31999"/>
              <a:t>2</a:t>
            </a:r>
            <a:r>
              <a:t>(3,4)=6</a:t>
            </a:r>
          </a:p>
          <a:p>
            <a:pPr marL="0" marR="0">
              <a:defRPr sz="20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D</a:t>
            </a:r>
            <a:r>
              <a:rPr baseline="31999"/>
              <a:t>3</a:t>
            </a:r>
            <a:r>
              <a:t>(4,2)=D</a:t>
            </a:r>
            <a:r>
              <a:rPr baseline="31999"/>
              <a:t>2</a:t>
            </a:r>
            <a:r>
              <a:t>(4,3)+D</a:t>
            </a:r>
            <a:r>
              <a:rPr baseline="31999"/>
              <a:t>2</a:t>
            </a:r>
            <a:r>
              <a:t>(3,2)=16</a:t>
            </a:r>
          </a:p>
        </p:txBody>
      </p:sp>
      <p:sp>
        <p:nvSpPr>
          <p:cNvPr id="350" name="D4(3,1)=D3(3,4)+D3(4,1)=7"/>
          <p:cNvSpPr txBox="1"/>
          <p:nvPr/>
        </p:nvSpPr>
        <p:spPr>
          <a:xfrm>
            <a:off x="4862674" y="5586038"/>
            <a:ext cx="377249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>
              <a:defRPr sz="20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D</a:t>
            </a:r>
            <a:r>
              <a:rPr baseline="31999"/>
              <a:t>4</a:t>
            </a:r>
            <a:r>
              <a:t>(3,1)=D</a:t>
            </a:r>
            <a:r>
              <a:rPr baseline="31999"/>
              <a:t>3</a:t>
            </a:r>
            <a:r>
              <a:t>(3,4)+D</a:t>
            </a:r>
            <a:r>
              <a:rPr baseline="31999"/>
              <a:t>3</a:t>
            </a:r>
            <a:r>
              <a:t>(4,1)=7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2" grpId="22"/>
      <p:bldP build="whole" bldLvl="1" animBg="1" rev="0" advAuto="0" spid="313" grpId="13"/>
      <p:bldP build="whole" bldLvl="1" animBg="1" rev="0" advAuto="0" spid="311" grpId="9"/>
      <p:bldP build="whole" bldLvl="1" animBg="1" rev="0" advAuto="0" spid="310" grpId="6"/>
      <p:bldP build="whole" bldLvl="1" animBg="1" rev="0" advAuto="0" spid="347" grpId="7"/>
      <p:bldP build="whole" bldLvl="1" animBg="1" rev="0" advAuto="0" spid="321" grpId="23"/>
      <p:bldP build="whole" bldLvl="1" animBg="1" rev="0" advAuto="0" spid="320" grpId="20"/>
      <p:bldP build="whole" bldLvl="1" animBg="1" rev="0" advAuto="0" spid="308" grpId="4"/>
      <p:bldP build="whole" bldLvl="1" animBg="1" rev="0" advAuto="0" spid="309" grpId="8"/>
      <p:bldP build="whole" bldLvl="1" animBg="1" rev="0" advAuto="0" spid="318" grpId="17"/>
      <p:bldP build="whole" bldLvl="1" animBg="1" rev="0" advAuto="0" spid="319" grpId="19"/>
      <p:bldP build="whole" bldLvl="1" animBg="1" rev="0" advAuto="0" spid="307" grpId="5"/>
      <p:bldP build="whole" bldLvl="1" animBg="1" rev="0" advAuto="0" spid="306" grpId="2"/>
      <p:bldP build="whole" bldLvl="1" animBg="1" rev="0" advAuto="0" spid="312" grpId="10"/>
      <p:bldP build="whole" bldLvl="1" animBg="1" rev="0" advAuto="0" spid="317" grpId="18"/>
      <p:bldP build="whole" bldLvl="1" animBg="1" rev="0" advAuto="0" spid="316" grpId="15"/>
      <p:bldP build="whole" bldLvl="1" animBg="1" rev="0" advAuto="0" spid="305" grpId="3"/>
      <p:bldP build="whole" bldLvl="1" animBg="1" rev="0" advAuto="0" spid="315" grpId="14"/>
      <p:bldP build="whole" bldLvl="1" animBg="1" rev="0" advAuto="0" spid="314" grpId="12"/>
      <p:bldP build="whole" bldLvl="1" animBg="1" rev="0" advAuto="0" spid="350" grpId="21"/>
      <p:bldP build="whole" bldLvl="1" animBg="1" rev="0" advAuto="0" spid="346" grpId="1"/>
      <p:bldP build="whole" bldLvl="1" animBg="1" rev="0" advAuto="0" spid="349" grpId="16"/>
      <p:bldP build="whole" bldLvl="1" animBg="1" rev="0" advAuto="0" spid="348" grpId="1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Floyd Algo: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Floyd Algo: Analysis</a:t>
            </a:r>
          </a:p>
        </p:txBody>
      </p:sp>
      <p:sp>
        <p:nvSpPr>
          <p:cNvPr id="353" name="Algo Floyd(A[1..n,1..n])…"/>
          <p:cNvSpPr txBox="1"/>
          <p:nvPr>
            <p:ph type="body" idx="1"/>
          </p:nvPr>
        </p:nvSpPr>
        <p:spPr>
          <a:xfrm>
            <a:off x="666288" y="938113"/>
            <a:ext cx="9055611" cy="456464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Floyd(A[1..n,1..n])</a:t>
            </a:r>
          </a:p>
          <a:p>
            <a:pPr marL="0" indent="0">
              <a:spcBef>
                <a:spcPts val="200"/>
              </a:spcBef>
              <a:buSzTx/>
              <a:buNone/>
              <a:defRPr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i/p: Weight matrix W of a diagraph A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vertices</a:t>
            </a:r>
          </a:p>
          <a:p>
            <a:pPr marL="0" indent="0">
              <a:spcBef>
                <a:spcPts val="200"/>
              </a:spcBef>
              <a:buSzTx/>
              <a:buNone/>
              <a:defRPr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o/p: Distance matrix D of shortest path lengths</a:t>
            </a:r>
          </a:p>
          <a:p>
            <a:pPr marL="0" indent="0">
              <a:spcBef>
                <a:spcPts val="200"/>
              </a:spcBef>
              <a:buSzTx/>
              <a:buNone/>
              <a:defRPr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      Precedence matrix P to know predecessor vertex</a:t>
            </a:r>
          </a:p>
          <a:p>
            <a:pPr marL="0" indent="0">
              <a:spcBef>
                <a:spcPts val="200"/>
              </a:spcBef>
              <a:buSzTx/>
              <a:buNone/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 </a:t>
            </a:r>
            <a:r>
              <a:rPr b="1"/>
              <a:t>← </a:t>
            </a:r>
            <a:r>
              <a:t>W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not necessary, if  W can be overwritten.</a:t>
            </a:r>
          </a:p>
          <a:p>
            <a:pPr marL="0" indent="0">
              <a:spcBef>
                <a:spcPts val="200"/>
              </a:spcBef>
              <a:buSzTx/>
              <a:buNone/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k←1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do</a:t>
            </a:r>
          </a:p>
          <a:p>
            <a:pPr lvl="2" marL="0" indent="457200">
              <a:spcBef>
                <a:spcPts val="200"/>
              </a:spcBef>
              <a:buSzTx/>
              <a:buNone/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i←1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t>n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</a:p>
          <a:p>
            <a:pPr lvl="4" marL="0" indent="914400">
              <a:spcBef>
                <a:spcPts val="200"/>
              </a:spcBef>
              <a:buSzTx/>
              <a:buNone/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j←1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do</a:t>
            </a:r>
          </a:p>
          <a:p>
            <a:pPr lvl="6" marL="0" indent="1371600">
              <a:spcBef>
                <a:spcPts val="200"/>
              </a:spcBef>
              <a:buSzTx/>
              <a:buNone/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 </a:t>
            </a:r>
            <a:r>
              <a:t>D[i,k]+D[k,j] &lt; D[i,j]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then</a:t>
            </a:r>
          </a:p>
          <a:p>
            <a:pPr lvl="8" marL="0" indent="1828800">
              <a:spcBef>
                <a:spcPts val="200"/>
              </a:spcBef>
              <a:buSzTx/>
              <a:buNone/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P[i,j] ← k</a:t>
            </a:r>
          </a:p>
          <a:p>
            <a:pPr lvl="8" marL="0" indent="1828800">
              <a:spcBef>
                <a:spcPts val="200"/>
              </a:spcBef>
              <a:buSzTx/>
              <a:buNone/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D[i,j]←D[i,k]+D[k,j]</a:t>
            </a:r>
          </a:p>
          <a:p>
            <a:pPr marL="0" indent="0">
              <a:spcBef>
                <a:spcPts val="200"/>
              </a:spcBef>
              <a:buSzTx/>
              <a:buNone/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D</a:t>
            </a:r>
          </a:p>
        </p:txBody>
      </p:sp>
      <p:sp>
        <p:nvSpPr>
          <p:cNvPr id="3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5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57" name="Time efficiency: Θ(n3)…"/>
          <p:cNvSpPr txBox="1"/>
          <p:nvPr/>
        </p:nvSpPr>
        <p:spPr>
          <a:xfrm>
            <a:off x="269630" y="5402384"/>
            <a:ext cx="8686801" cy="969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spcBef>
                <a:spcPts val="1000"/>
              </a:spcBef>
              <a:defRPr sz="2800">
                <a:uFillTx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Time efficiency: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>
              <a:lnSpc>
                <a:spcPct val="90000"/>
              </a:lnSpc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Space efficiency: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3" grpId="1"/>
      <p:bldP build="p" bldLvl="5" animBg="1" rev="0" advAuto="0" spid="357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Exercise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</a:t>
            </a:r>
          </a:p>
        </p:txBody>
      </p:sp>
      <p:sp>
        <p:nvSpPr>
          <p:cNvPr id="360" name="Ex: Find all pair shortest distance for below graph"/>
          <p:cNvSpPr txBox="1"/>
          <p:nvPr>
            <p:ph type="body" sz="quarter" idx="1"/>
          </p:nvPr>
        </p:nvSpPr>
        <p:spPr>
          <a:xfrm>
            <a:off x="666288" y="938113"/>
            <a:ext cx="9055611" cy="693830"/>
          </a:xfrm>
          <a:prstGeom prst="rect">
            <a:avLst/>
          </a:prstGeom>
        </p:spPr>
        <p:txBody>
          <a:bodyPr/>
          <a:lstStyle/>
          <a:p>
            <a:pPr/>
            <a:r>
              <a:t>Ex: Find all pair shortest distance for below graph</a:t>
            </a:r>
          </a:p>
        </p:txBody>
      </p:sp>
      <p:sp>
        <p:nvSpPr>
          <p:cNvPr id="3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64" name="a"/>
          <p:cNvSpPr/>
          <p:nvPr/>
        </p:nvSpPr>
        <p:spPr>
          <a:xfrm>
            <a:off x="1277639" y="2818158"/>
            <a:ext cx="803522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65" name="d"/>
          <p:cNvSpPr/>
          <p:nvPr/>
        </p:nvSpPr>
        <p:spPr>
          <a:xfrm>
            <a:off x="8118506" y="2818158"/>
            <a:ext cx="803522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66" name="e"/>
          <p:cNvSpPr/>
          <p:nvPr/>
        </p:nvSpPr>
        <p:spPr>
          <a:xfrm>
            <a:off x="4698072" y="4647298"/>
            <a:ext cx="803522" cy="8396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67" name="b"/>
          <p:cNvSpPr/>
          <p:nvPr/>
        </p:nvSpPr>
        <p:spPr>
          <a:xfrm>
            <a:off x="3164575" y="1764405"/>
            <a:ext cx="803523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68" name="f"/>
          <p:cNvSpPr/>
          <p:nvPr/>
        </p:nvSpPr>
        <p:spPr>
          <a:xfrm>
            <a:off x="4698072" y="2818158"/>
            <a:ext cx="803522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69" name="c"/>
          <p:cNvSpPr/>
          <p:nvPr/>
        </p:nvSpPr>
        <p:spPr>
          <a:xfrm>
            <a:off x="6629600" y="1764405"/>
            <a:ext cx="803523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70" name="Line"/>
          <p:cNvSpPr/>
          <p:nvPr/>
        </p:nvSpPr>
        <p:spPr>
          <a:xfrm flipV="1">
            <a:off x="2021875" y="2440419"/>
            <a:ext cx="1204259" cy="61831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1" name="Line"/>
          <p:cNvSpPr/>
          <p:nvPr/>
        </p:nvSpPr>
        <p:spPr>
          <a:xfrm flipV="1">
            <a:off x="5484247" y="2440419"/>
            <a:ext cx="1204259" cy="61831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2" name="Line"/>
          <p:cNvSpPr/>
          <p:nvPr/>
        </p:nvSpPr>
        <p:spPr>
          <a:xfrm flipV="1">
            <a:off x="5484246" y="3559437"/>
            <a:ext cx="2651607" cy="1402512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3" name="Line"/>
          <p:cNvSpPr/>
          <p:nvPr/>
        </p:nvSpPr>
        <p:spPr>
          <a:xfrm>
            <a:off x="1952460" y="3541186"/>
            <a:ext cx="2727054" cy="1439014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4" name="Line"/>
          <p:cNvSpPr/>
          <p:nvPr/>
        </p:nvSpPr>
        <p:spPr>
          <a:xfrm>
            <a:off x="3893916" y="2441400"/>
            <a:ext cx="820545" cy="54496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5" name="Line"/>
          <p:cNvSpPr/>
          <p:nvPr/>
        </p:nvSpPr>
        <p:spPr>
          <a:xfrm>
            <a:off x="7387603" y="2403076"/>
            <a:ext cx="820545" cy="544969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6" name="Line"/>
          <p:cNvSpPr/>
          <p:nvPr/>
        </p:nvSpPr>
        <p:spPr>
          <a:xfrm>
            <a:off x="5476684" y="3300004"/>
            <a:ext cx="2627289" cy="1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7" name="Line"/>
          <p:cNvSpPr/>
          <p:nvPr/>
        </p:nvSpPr>
        <p:spPr>
          <a:xfrm>
            <a:off x="2103937" y="3300004"/>
            <a:ext cx="2627290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8" name="Line"/>
          <p:cNvSpPr/>
          <p:nvPr/>
        </p:nvSpPr>
        <p:spPr>
          <a:xfrm>
            <a:off x="4016037" y="2127764"/>
            <a:ext cx="2627289" cy="1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9" name="Line"/>
          <p:cNvSpPr/>
          <p:nvPr/>
        </p:nvSpPr>
        <p:spPr>
          <a:xfrm>
            <a:off x="5099833" y="3700453"/>
            <a:ext cx="1" cy="952502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0" name="2"/>
          <p:cNvSpPr txBox="1"/>
          <p:nvPr/>
        </p:nvSpPr>
        <p:spPr>
          <a:xfrm>
            <a:off x="5094114" y="3787025"/>
            <a:ext cx="281401" cy="55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81" name="6"/>
          <p:cNvSpPr txBox="1"/>
          <p:nvPr/>
        </p:nvSpPr>
        <p:spPr>
          <a:xfrm>
            <a:off x="3080420" y="4149629"/>
            <a:ext cx="471134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82" name="3"/>
          <p:cNvSpPr txBox="1"/>
          <p:nvPr/>
        </p:nvSpPr>
        <p:spPr>
          <a:xfrm>
            <a:off x="2311343" y="2399925"/>
            <a:ext cx="281401" cy="498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83" name="5"/>
          <p:cNvSpPr txBox="1"/>
          <p:nvPr/>
        </p:nvSpPr>
        <p:spPr>
          <a:xfrm>
            <a:off x="3182015" y="2703119"/>
            <a:ext cx="471134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84" name="1"/>
          <p:cNvSpPr txBox="1"/>
          <p:nvPr/>
        </p:nvSpPr>
        <p:spPr>
          <a:xfrm>
            <a:off x="5063282" y="1487291"/>
            <a:ext cx="471134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85" name="4"/>
          <p:cNvSpPr txBox="1"/>
          <p:nvPr/>
        </p:nvSpPr>
        <p:spPr>
          <a:xfrm>
            <a:off x="4280521" y="2396391"/>
            <a:ext cx="362401" cy="477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86" name="4"/>
          <p:cNvSpPr txBox="1"/>
          <p:nvPr/>
        </p:nvSpPr>
        <p:spPr>
          <a:xfrm>
            <a:off x="5722279" y="2156754"/>
            <a:ext cx="471134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87" name="5"/>
          <p:cNvSpPr txBox="1"/>
          <p:nvPr/>
        </p:nvSpPr>
        <p:spPr>
          <a:xfrm>
            <a:off x="6611928" y="2703119"/>
            <a:ext cx="471135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88" name="6"/>
          <p:cNvSpPr txBox="1"/>
          <p:nvPr/>
        </p:nvSpPr>
        <p:spPr>
          <a:xfrm>
            <a:off x="7562308" y="2073571"/>
            <a:ext cx="471135" cy="55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89" name="8"/>
          <p:cNvSpPr txBox="1"/>
          <p:nvPr/>
        </p:nvSpPr>
        <p:spPr>
          <a:xfrm>
            <a:off x="6648112" y="4149629"/>
            <a:ext cx="471135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92" name="Transitive closu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Transitive closure</a:t>
            </a:r>
          </a:p>
          <a:p>
            <a:pPr/>
            <a:r>
              <a:t>Warshall Algorithm</a:t>
            </a:r>
          </a:p>
          <a:p>
            <a:pPr/>
            <a:r>
              <a:t>Floyd Algorithm</a:t>
            </a:r>
          </a:p>
        </p:txBody>
      </p:sp>
      <p:sp>
        <p:nvSpPr>
          <p:cNvPr id="3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9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9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Levitin…"/>
          <p:cNvSpPr txBox="1"/>
          <p:nvPr>
            <p:ph type="body" idx="1"/>
          </p:nvPr>
        </p:nvSpPr>
        <p:spPr>
          <a:xfrm>
            <a:off x="555600" y="1042550"/>
            <a:ext cx="9048800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defRPr sz="2800"/>
            </a:pPr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>
              <a:defRPr sz="2800"/>
            </a:pPr>
            <a:r>
              <a:t>Sec </a:t>
            </a:r>
            <a:r>
              <a:rPr b="1" u="sng">
                <a:latin typeface="Courier New"/>
                <a:ea typeface="Courier New"/>
                <a:cs typeface="Courier New"/>
                <a:sym typeface="Courier New"/>
              </a:rPr>
              <a:t>8.2</a:t>
            </a:r>
          </a:p>
          <a:p>
            <a:pPr marL="382587" indent="-342899">
              <a:defRPr sz="2800"/>
            </a:pPr>
            <a:r>
              <a:t>R1: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ransitive Clos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Transitive Closure</a:t>
            </a:r>
          </a:p>
        </p:txBody>
      </p:sp>
      <p:sp>
        <p:nvSpPr>
          <p:cNvPr id="54" name="Computes the transitive closure of a relation…"/>
          <p:cNvSpPr txBox="1"/>
          <p:nvPr>
            <p:ph type="body" sz="half" idx="1"/>
          </p:nvPr>
        </p:nvSpPr>
        <p:spPr>
          <a:xfrm>
            <a:off x="666288" y="938113"/>
            <a:ext cx="9055611" cy="2194242"/>
          </a:xfrm>
          <a:prstGeom prst="rect">
            <a:avLst/>
          </a:prstGeom>
        </p:spPr>
        <p:txBody>
          <a:bodyPr/>
          <a:lstStyle/>
          <a:p>
            <a:pPr marL="0" marR="0" indent="0">
              <a:lnSpc>
                <a:spcPct val="100000"/>
              </a:lnSpc>
              <a:spcBef>
                <a:spcPts val="1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Computes the transitive closure of a relation</a:t>
            </a:r>
          </a:p>
          <a:p>
            <a:pPr marL="0" marR="0" indent="0">
              <a:lnSpc>
                <a:spcPct val="100000"/>
              </a:lnSpc>
              <a:spcBef>
                <a:spcPts val="1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Alternatively: </a:t>
            </a:r>
          </a:p>
          <a:p>
            <a:pPr lvl="1" marL="457200" marR="0" indent="0">
              <a:lnSpc>
                <a:spcPct val="100000"/>
              </a:lnSpc>
              <a:spcBef>
                <a:spcPts val="10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Existence of all nontrivial paths in a digraph</a:t>
            </a:r>
          </a:p>
          <a:p>
            <a:pPr marL="0" marR="0" indent="0">
              <a:lnSpc>
                <a:spcPct val="100000"/>
              </a:lnSpc>
              <a:spcBef>
                <a:spcPts val="1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Example of transitive closure: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8" name="Line"/>
          <p:cNvSpPr/>
          <p:nvPr/>
        </p:nvSpPr>
        <p:spPr>
          <a:xfrm flipH="1" flipV="1">
            <a:off x="6620051" y="3160523"/>
            <a:ext cx="609601" cy="1295401"/>
          </a:xfrm>
          <a:prstGeom prst="line">
            <a:avLst/>
          </a:prstGeom>
          <a:ln w="6350">
            <a:solidFill>
              <a:srgbClr val="FFFFFF"/>
            </a:solidFill>
            <a:prstDash val="sysDot"/>
            <a:tailEnd type="triangle"/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grpSp>
        <p:nvGrpSpPr>
          <p:cNvPr id="80" name="Group"/>
          <p:cNvGrpSpPr/>
          <p:nvPr/>
        </p:nvGrpSpPr>
        <p:grpSpPr>
          <a:xfrm>
            <a:off x="5172251" y="2833909"/>
            <a:ext cx="2438402" cy="2307813"/>
            <a:chOff x="0" y="0"/>
            <a:chExt cx="2438401" cy="2307812"/>
          </a:xfrm>
        </p:grpSpPr>
        <p:grpSp>
          <p:nvGrpSpPr>
            <p:cNvPr id="61" name="Group"/>
            <p:cNvGrpSpPr/>
            <p:nvPr/>
          </p:nvGrpSpPr>
          <p:grpSpPr>
            <a:xfrm>
              <a:off x="1295400" y="-1"/>
              <a:ext cx="304801" cy="348430"/>
              <a:chOff x="0" y="0"/>
              <a:chExt cx="304800" cy="348428"/>
            </a:xfrm>
          </p:grpSpPr>
          <p:sp>
            <p:nvSpPr>
              <p:cNvPr id="59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60" name="3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64" name="Group"/>
            <p:cNvGrpSpPr/>
            <p:nvPr/>
          </p:nvGrpSpPr>
          <p:grpSpPr>
            <a:xfrm>
              <a:off x="1905000" y="1600199"/>
              <a:ext cx="304801" cy="348430"/>
              <a:chOff x="0" y="0"/>
              <a:chExt cx="304800" cy="348428"/>
            </a:xfrm>
          </p:grpSpPr>
          <p:sp>
            <p:nvSpPr>
              <p:cNvPr id="62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63" name="4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67" name="Group"/>
            <p:cNvGrpSpPr/>
            <p:nvPr/>
          </p:nvGrpSpPr>
          <p:grpSpPr>
            <a:xfrm>
              <a:off x="228600" y="1752599"/>
              <a:ext cx="304801" cy="348430"/>
              <a:chOff x="0" y="0"/>
              <a:chExt cx="304800" cy="348428"/>
            </a:xfrm>
          </p:grpSpPr>
          <p:sp>
            <p:nvSpPr>
              <p:cNvPr id="65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66" name="2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70" name="Group"/>
            <p:cNvGrpSpPr/>
            <p:nvPr/>
          </p:nvGrpSpPr>
          <p:grpSpPr>
            <a:xfrm>
              <a:off x="0" y="380999"/>
              <a:ext cx="304801" cy="348430"/>
              <a:chOff x="0" y="0"/>
              <a:chExt cx="304800" cy="348428"/>
            </a:xfrm>
          </p:grpSpPr>
          <p:sp>
            <p:nvSpPr>
              <p:cNvPr id="68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69" name="1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71" name="Line"/>
            <p:cNvSpPr/>
            <p:nvPr/>
          </p:nvSpPr>
          <p:spPr>
            <a:xfrm flipV="1">
              <a:off x="304800" y="250414"/>
              <a:ext cx="990601" cy="2286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72" name="Line"/>
            <p:cNvSpPr/>
            <p:nvPr/>
          </p:nvSpPr>
          <p:spPr>
            <a:xfrm flipH="1" rot="10800000">
              <a:off x="528614" y="1850614"/>
              <a:ext cx="1420837" cy="27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3" y="18084"/>
                  </a:moveTo>
                  <a:cubicBezTo>
                    <a:pt x="36" y="18084"/>
                    <a:pt x="0" y="13563"/>
                    <a:pt x="0" y="9042"/>
                  </a:cubicBezTo>
                  <a:cubicBezTo>
                    <a:pt x="0" y="4521"/>
                    <a:pt x="5400" y="0"/>
                    <a:pt x="10800" y="0"/>
                  </a:cubicBezTo>
                  <a:cubicBezTo>
                    <a:pt x="16200" y="0"/>
                    <a:pt x="21600" y="108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uFillTx/>
                </a:defRPr>
              </a:pPr>
            </a:p>
          </p:txBody>
        </p:sp>
        <p:sp>
          <p:nvSpPr>
            <p:cNvPr id="73" name="Line"/>
            <p:cNvSpPr/>
            <p:nvPr/>
          </p:nvSpPr>
          <p:spPr>
            <a:xfrm rot="5400000">
              <a:off x="1006475" y="875889"/>
              <a:ext cx="425451" cy="146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63" y="0"/>
                  </a:moveTo>
                  <a:cubicBezTo>
                    <a:pt x="6931" y="0"/>
                    <a:pt x="0" y="5400"/>
                    <a:pt x="0" y="10800"/>
                  </a:cubicBezTo>
                  <a:cubicBezTo>
                    <a:pt x="0" y="16200"/>
                    <a:pt x="10800" y="216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2181B7"/>
                  </a:solidFill>
                  <a:uFillTx/>
                </a:defRPr>
              </a:pPr>
            </a:p>
          </p:txBody>
        </p:sp>
        <p:sp>
          <p:nvSpPr>
            <p:cNvPr id="74" name="Line"/>
            <p:cNvSpPr/>
            <p:nvPr/>
          </p:nvSpPr>
          <p:spPr>
            <a:xfrm flipH="1" flipV="1">
              <a:off x="152400" y="707614"/>
              <a:ext cx="152401" cy="10668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75" name="Line"/>
            <p:cNvSpPr/>
            <p:nvPr/>
          </p:nvSpPr>
          <p:spPr>
            <a:xfrm flipV="1">
              <a:off x="381000" y="326614"/>
              <a:ext cx="990601" cy="1447801"/>
            </a:xfrm>
            <a:prstGeom prst="line">
              <a:avLst/>
            </a:prstGeom>
            <a:noFill/>
            <a:ln w="38100" cap="flat">
              <a:solidFill>
                <a:schemeClr val="accent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76" name="Line"/>
            <p:cNvSpPr/>
            <p:nvPr/>
          </p:nvSpPr>
          <p:spPr>
            <a:xfrm>
              <a:off x="0" y="1926814"/>
              <a:ext cx="273051" cy="380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84" y="0"/>
                  </a:moveTo>
                  <a:cubicBezTo>
                    <a:pt x="9042" y="0"/>
                    <a:pt x="0" y="5400"/>
                    <a:pt x="0" y="10800"/>
                  </a:cubicBezTo>
                  <a:cubicBezTo>
                    <a:pt x="0" y="16200"/>
                    <a:pt x="5400" y="21600"/>
                    <a:pt x="10800" y="21600"/>
                  </a:cubicBezTo>
                  <a:cubicBezTo>
                    <a:pt x="16200" y="21600"/>
                    <a:pt x="21600" y="13860"/>
                    <a:pt x="21600" y="6120"/>
                  </a:cubicBezTo>
                </a:path>
              </a:pathLst>
            </a:custGeom>
            <a:noFill/>
            <a:ln w="50800" cap="flat">
              <a:solidFill>
                <a:schemeClr val="accent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2181B7"/>
                  </a:solidFill>
                  <a:uFillTx/>
                </a:defRPr>
              </a:pPr>
            </a:p>
          </p:txBody>
        </p:sp>
        <p:sp>
          <p:nvSpPr>
            <p:cNvPr id="77" name="Line"/>
            <p:cNvSpPr/>
            <p:nvPr/>
          </p:nvSpPr>
          <p:spPr>
            <a:xfrm flipH="1" rot="16200000">
              <a:off x="2111376" y="1447389"/>
              <a:ext cx="381000" cy="273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80" y="0"/>
                  </a:moveTo>
                  <a:cubicBezTo>
                    <a:pt x="7740" y="0"/>
                    <a:pt x="0" y="5400"/>
                    <a:pt x="0" y="10800"/>
                  </a:cubicBezTo>
                  <a:cubicBezTo>
                    <a:pt x="0" y="16200"/>
                    <a:pt x="5400" y="21600"/>
                    <a:pt x="10800" y="21600"/>
                  </a:cubicBezTo>
                  <a:cubicBezTo>
                    <a:pt x="16200" y="21600"/>
                    <a:pt x="21600" y="12558"/>
                    <a:pt x="21600" y="3516"/>
                  </a:cubicBezTo>
                </a:path>
              </a:pathLst>
            </a:custGeom>
            <a:noFill/>
            <a:ln w="50800" cap="flat">
              <a:solidFill>
                <a:schemeClr val="accent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2181B7"/>
                  </a:solidFill>
                  <a:uFillTx/>
                </a:defRPr>
              </a:pPr>
            </a:p>
          </p:txBody>
        </p:sp>
        <p:sp>
          <p:nvSpPr>
            <p:cNvPr id="78" name="Line"/>
            <p:cNvSpPr/>
            <p:nvPr/>
          </p:nvSpPr>
          <p:spPr>
            <a:xfrm flipH="1" flipV="1">
              <a:off x="304800" y="631414"/>
              <a:ext cx="1676401" cy="990601"/>
            </a:xfrm>
            <a:prstGeom prst="line">
              <a:avLst/>
            </a:prstGeom>
            <a:noFill/>
            <a:ln w="38100" cap="flat">
              <a:solidFill>
                <a:schemeClr val="accent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79" name="Line"/>
            <p:cNvSpPr/>
            <p:nvPr/>
          </p:nvSpPr>
          <p:spPr>
            <a:xfrm flipH="1" flipV="1">
              <a:off x="1422916" y="320341"/>
              <a:ext cx="665377" cy="1309453"/>
            </a:xfrm>
            <a:prstGeom prst="line">
              <a:avLst/>
            </a:prstGeom>
            <a:noFill/>
            <a:ln w="38100" cap="flat">
              <a:solidFill>
                <a:schemeClr val="accent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97" name="Group"/>
          <p:cNvGrpSpPr/>
          <p:nvPr/>
        </p:nvGrpSpPr>
        <p:grpSpPr>
          <a:xfrm>
            <a:off x="428153" y="3568907"/>
            <a:ext cx="2126658" cy="2078833"/>
            <a:chOff x="0" y="0"/>
            <a:chExt cx="2126657" cy="2078831"/>
          </a:xfrm>
        </p:grpSpPr>
        <p:grpSp>
          <p:nvGrpSpPr>
            <p:cNvPr id="83" name="Group"/>
            <p:cNvGrpSpPr/>
            <p:nvPr/>
          </p:nvGrpSpPr>
          <p:grpSpPr>
            <a:xfrm>
              <a:off x="1270000" y="-1"/>
              <a:ext cx="304800" cy="348430"/>
              <a:chOff x="0" y="0"/>
              <a:chExt cx="304800" cy="348428"/>
            </a:xfrm>
          </p:grpSpPr>
          <p:sp>
            <p:nvSpPr>
              <p:cNvPr id="81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2" name="3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86" name="Group"/>
            <p:cNvGrpSpPr/>
            <p:nvPr/>
          </p:nvGrpSpPr>
          <p:grpSpPr>
            <a:xfrm>
              <a:off x="228600" y="1707766"/>
              <a:ext cx="304801" cy="348430"/>
              <a:chOff x="0" y="0"/>
              <a:chExt cx="304800" cy="348428"/>
            </a:xfrm>
          </p:grpSpPr>
          <p:sp>
            <p:nvSpPr>
              <p:cNvPr id="84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5" name="2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89" name="Group"/>
            <p:cNvGrpSpPr/>
            <p:nvPr/>
          </p:nvGrpSpPr>
          <p:grpSpPr>
            <a:xfrm>
              <a:off x="0" y="336166"/>
              <a:ext cx="304800" cy="348430"/>
              <a:chOff x="0" y="0"/>
              <a:chExt cx="304800" cy="348428"/>
            </a:xfrm>
          </p:grpSpPr>
          <p:sp>
            <p:nvSpPr>
              <p:cNvPr id="87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8" name="1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90" name="Line"/>
            <p:cNvSpPr/>
            <p:nvPr/>
          </p:nvSpPr>
          <p:spPr>
            <a:xfrm flipV="1">
              <a:off x="304800" y="205581"/>
              <a:ext cx="990600" cy="2286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1" name="Line"/>
            <p:cNvSpPr/>
            <p:nvPr/>
          </p:nvSpPr>
          <p:spPr>
            <a:xfrm flipH="1" rot="10800000">
              <a:off x="528614" y="1805781"/>
              <a:ext cx="1420837" cy="27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3" y="18084"/>
                  </a:moveTo>
                  <a:cubicBezTo>
                    <a:pt x="36" y="18084"/>
                    <a:pt x="0" y="13563"/>
                    <a:pt x="0" y="9042"/>
                  </a:cubicBezTo>
                  <a:cubicBezTo>
                    <a:pt x="0" y="4521"/>
                    <a:pt x="5400" y="0"/>
                    <a:pt x="10800" y="0"/>
                  </a:cubicBezTo>
                  <a:cubicBezTo>
                    <a:pt x="16200" y="0"/>
                    <a:pt x="21600" y="108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2181B7"/>
                  </a:solidFill>
                  <a:uFillTx/>
                </a:defRPr>
              </a:pPr>
            </a:p>
          </p:txBody>
        </p:sp>
        <p:sp>
          <p:nvSpPr>
            <p:cNvPr id="92" name="Line"/>
            <p:cNvSpPr/>
            <p:nvPr/>
          </p:nvSpPr>
          <p:spPr>
            <a:xfrm rot="5400000">
              <a:off x="1006475" y="831056"/>
              <a:ext cx="425450" cy="146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63" y="0"/>
                  </a:moveTo>
                  <a:cubicBezTo>
                    <a:pt x="6931" y="0"/>
                    <a:pt x="0" y="5400"/>
                    <a:pt x="0" y="10800"/>
                  </a:cubicBezTo>
                  <a:cubicBezTo>
                    <a:pt x="0" y="16200"/>
                    <a:pt x="10800" y="216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2181B7"/>
                  </a:solidFill>
                  <a:uFillTx/>
                </a:defRPr>
              </a:pPr>
            </a:p>
          </p:txBody>
        </p:sp>
        <p:sp>
          <p:nvSpPr>
            <p:cNvPr id="93" name="Line"/>
            <p:cNvSpPr/>
            <p:nvPr/>
          </p:nvSpPr>
          <p:spPr>
            <a:xfrm flipH="1" flipV="1">
              <a:off x="152399" y="662781"/>
              <a:ext cx="152401" cy="10668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grpSp>
          <p:nvGrpSpPr>
            <p:cNvPr id="96" name="Group"/>
            <p:cNvGrpSpPr/>
            <p:nvPr/>
          </p:nvGrpSpPr>
          <p:grpSpPr>
            <a:xfrm>
              <a:off x="1821857" y="1482554"/>
              <a:ext cx="304801" cy="348430"/>
              <a:chOff x="0" y="0"/>
              <a:chExt cx="304800" cy="348428"/>
            </a:xfrm>
          </p:grpSpPr>
          <p:sp>
            <p:nvSpPr>
              <p:cNvPr id="94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95" name="4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</p:grpSp>
      <p:sp>
        <p:nvSpPr>
          <p:cNvPr id="98" name="0 0 1 0…"/>
          <p:cNvSpPr txBox="1"/>
          <p:nvPr/>
        </p:nvSpPr>
        <p:spPr>
          <a:xfrm>
            <a:off x="2957882" y="3775203"/>
            <a:ext cx="1597904" cy="166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0 0 1 0</a:t>
            </a:r>
          </a:p>
          <a:p>
            <a:pPr marL="0" marR="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1 0 0 1</a:t>
            </a:r>
          </a:p>
          <a:p>
            <a:pPr marL="0" marR="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0 0 0 0</a:t>
            </a:r>
          </a:p>
          <a:p>
            <a:pPr marL="0" marR="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0 1 0 0</a:t>
            </a:r>
          </a:p>
        </p:txBody>
      </p:sp>
      <p:sp>
        <p:nvSpPr>
          <p:cNvPr id="99" name="0 0 1 0…"/>
          <p:cNvSpPr txBox="1"/>
          <p:nvPr/>
        </p:nvSpPr>
        <p:spPr>
          <a:xfrm>
            <a:off x="8136682" y="2926079"/>
            <a:ext cx="1704601" cy="181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>
              <a:defRPr sz="30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0 0 1 0</a:t>
            </a:r>
          </a:p>
          <a:p>
            <a:pPr marL="0" marR="0">
              <a:defRPr sz="30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1 </a:t>
            </a:r>
            <a:r>
              <a:rPr b="1"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</a:rPr>
              <a:t>1 1</a:t>
            </a:r>
            <a:r>
              <a:t> 1</a:t>
            </a:r>
          </a:p>
          <a:p>
            <a:pPr marL="0" marR="0">
              <a:defRPr sz="30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0 0 0 0</a:t>
            </a:r>
          </a:p>
          <a:p>
            <a:pPr marL="0" marR="0">
              <a:defRPr b="1" sz="3000"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1</a:t>
            </a:r>
            <a:r>
              <a:rPr b="0"/>
              <a:t> 1 </a:t>
            </a:r>
            <a:r>
              <a:t>1 1</a:t>
            </a:r>
          </a:p>
        </p:txBody>
      </p:sp>
      <p:sp>
        <p:nvSpPr>
          <p:cNvPr id="100" name="1    2    3    4"/>
          <p:cNvSpPr txBox="1"/>
          <p:nvPr/>
        </p:nvSpPr>
        <p:spPr>
          <a:xfrm>
            <a:off x="2965701" y="3423385"/>
            <a:ext cx="1538884" cy="398092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marR="0">
              <a:defRPr sz="2000"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1    2    3    4</a:t>
            </a:r>
          </a:p>
        </p:txBody>
      </p:sp>
      <p:sp>
        <p:nvSpPr>
          <p:cNvPr id="101" name="1…"/>
          <p:cNvSpPr txBox="1"/>
          <p:nvPr/>
        </p:nvSpPr>
        <p:spPr>
          <a:xfrm>
            <a:off x="2667795" y="3843422"/>
            <a:ext cx="269052" cy="1529803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>
              <a:lnSpc>
                <a:spcPct val="130000"/>
              </a:lnSpc>
              <a:defRPr sz="2000">
                <a:uFillTx/>
                <a:latin typeface="Arial"/>
                <a:ea typeface="Arial"/>
                <a:cs typeface="Arial"/>
                <a:sym typeface="Arial"/>
              </a:defRPr>
            </a:pPr>
            <a:r>
              <a:t>1</a:t>
            </a:r>
          </a:p>
          <a:p>
            <a:pPr marL="0" marR="0">
              <a:lnSpc>
                <a:spcPct val="130000"/>
              </a:lnSpc>
              <a:defRPr sz="2000">
                <a:uFillTx/>
                <a:latin typeface="Arial"/>
                <a:ea typeface="Arial"/>
                <a:cs typeface="Arial"/>
                <a:sym typeface="Arial"/>
              </a:defRPr>
            </a:pPr>
            <a:r>
              <a:t>2    </a:t>
            </a:r>
          </a:p>
          <a:p>
            <a:pPr marL="0" marR="0">
              <a:lnSpc>
                <a:spcPct val="130000"/>
              </a:lnSpc>
              <a:defRPr sz="2000">
                <a:uFillTx/>
                <a:latin typeface="Arial"/>
                <a:ea typeface="Arial"/>
                <a:cs typeface="Arial"/>
                <a:sym typeface="Arial"/>
              </a:defRPr>
            </a:pPr>
            <a:r>
              <a:t>3    </a:t>
            </a:r>
          </a:p>
          <a:p>
            <a:pPr marL="0" marR="0">
              <a:lnSpc>
                <a:spcPct val="130000"/>
              </a:lnSpc>
              <a:defRPr sz="2000">
                <a:uFillTx/>
                <a:latin typeface="Arial"/>
                <a:ea typeface="Arial"/>
                <a:cs typeface="Arial"/>
                <a:sym typeface="Arial"/>
              </a:defRPr>
            </a:pPr>
            <a:r>
              <a:t>4</a:t>
            </a:r>
          </a:p>
        </p:txBody>
      </p:sp>
      <p:sp>
        <p:nvSpPr>
          <p:cNvPr id="102" name="1    2    3    4"/>
          <p:cNvSpPr txBox="1"/>
          <p:nvPr/>
        </p:nvSpPr>
        <p:spPr>
          <a:xfrm>
            <a:off x="8138619" y="2628170"/>
            <a:ext cx="1538884" cy="398091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marR="0">
              <a:defRPr sz="2000"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1    2    3    4</a:t>
            </a:r>
          </a:p>
        </p:txBody>
      </p:sp>
      <p:sp>
        <p:nvSpPr>
          <p:cNvPr id="103" name="1…"/>
          <p:cNvSpPr txBox="1"/>
          <p:nvPr/>
        </p:nvSpPr>
        <p:spPr>
          <a:xfrm>
            <a:off x="7864912" y="3045099"/>
            <a:ext cx="269052" cy="1529802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>
              <a:lnSpc>
                <a:spcPct val="130000"/>
              </a:lnSpc>
              <a:defRPr sz="2000">
                <a:uFillTx/>
                <a:latin typeface="Arial"/>
                <a:ea typeface="Arial"/>
                <a:cs typeface="Arial"/>
                <a:sym typeface="Arial"/>
              </a:defRPr>
            </a:pPr>
            <a:r>
              <a:t>1</a:t>
            </a:r>
          </a:p>
          <a:p>
            <a:pPr marL="0" marR="0">
              <a:lnSpc>
                <a:spcPct val="130000"/>
              </a:lnSpc>
              <a:defRPr sz="2000">
                <a:uFillTx/>
                <a:latin typeface="Arial"/>
                <a:ea typeface="Arial"/>
                <a:cs typeface="Arial"/>
                <a:sym typeface="Arial"/>
              </a:defRPr>
            </a:pPr>
            <a:r>
              <a:t>2    </a:t>
            </a:r>
          </a:p>
          <a:p>
            <a:pPr marL="0" marR="0">
              <a:lnSpc>
                <a:spcPct val="130000"/>
              </a:lnSpc>
              <a:defRPr sz="2000">
                <a:uFillTx/>
                <a:latin typeface="Arial"/>
                <a:ea typeface="Arial"/>
                <a:cs typeface="Arial"/>
                <a:sym typeface="Arial"/>
              </a:defRPr>
            </a:pPr>
            <a:r>
              <a:t>3    </a:t>
            </a:r>
          </a:p>
          <a:p>
            <a:pPr marL="0" marR="0">
              <a:lnSpc>
                <a:spcPct val="130000"/>
              </a:lnSpc>
              <a:defRPr sz="2000">
                <a:uFillTx/>
                <a:latin typeface="Arial"/>
                <a:ea typeface="Arial"/>
                <a:cs typeface="Arial"/>
                <a:sym typeface="Arial"/>
              </a:defRPr>
            </a:pPr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Class="entr" nodeType="with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9" grpId="9"/>
      <p:bldP build="whole" bldLvl="1" animBg="1" rev="0" advAuto="0" spid="102" grpId="7"/>
      <p:bldP build="whole" bldLvl="1" animBg="1" rev="0" advAuto="0" spid="80" grpId="6"/>
      <p:bldP build="whole" bldLvl="1" animBg="1" rev="0" advAuto="0" spid="100" grpId="3"/>
      <p:bldP build="p" bldLvl="5" animBg="1" rev="0" advAuto="0" spid="98" grpId="5"/>
      <p:bldP build="whole" bldLvl="1" animBg="1" rev="0" advAuto="0" spid="97" grpId="2"/>
      <p:bldP build="whole" bldLvl="1" animBg="1" rev="0" advAuto="0" spid="103" grpId="8"/>
      <p:bldP build="whole" bldLvl="1" animBg="1" rev="0" advAuto="0" spid="101" grpId="4"/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Warshall’s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Warshall’s Approach</a:t>
            </a:r>
          </a:p>
        </p:txBody>
      </p:sp>
      <p:sp>
        <p:nvSpPr>
          <p:cNvPr id="106" name="Constructs transitive closure T as the last matrix in the sequence of n-by-n matri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Constructs transitive closure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t> as the last matrix in the sequence of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-by-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t>matrices  </a:t>
            </a:r>
          </a:p>
          <a:p>
            <a:pPr lvl="2" marL="0" indent="457200">
              <a:buSzTx/>
              <a:buNone/>
            </a:pP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(0)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… ,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aseline="30714" i="1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… ,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aseline="30714"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t>where</a:t>
            </a:r>
          </a:p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30875">
                <a:latin typeface="Courier New"/>
                <a:ea typeface="Courier New"/>
                <a:cs typeface="Courier New"/>
                <a:sym typeface="Courier New"/>
              </a:rPr>
              <a:t>(k)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[i,j]=1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iff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There is nontrivial path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Only the first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vertices (</a:t>
            </a:r>
            <a:r>
              <a:t>numbered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are allowed as intermediate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/>
            <a:r>
              <a:t>Note that </a:t>
            </a:r>
          </a:p>
          <a:p>
            <a:pPr lvl="1"/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30799">
                <a:latin typeface="Courier New"/>
                <a:ea typeface="Courier New"/>
                <a:cs typeface="Courier New"/>
                <a:sym typeface="Courier New"/>
              </a:rPr>
              <a:t>(0)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t>(adjacency matrix),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/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30799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aseline="30799"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799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aseline="-17399" i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= T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t>(transitive closure)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Warshall’s algo: Recur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Warshall’s algo: Recurrence</a:t>
            </a:r>
          </a:p>
        </p:txBody>
      </p:sp>
      <p:sp>
        <p:nvSpPr>
          <p:cNvPr id="112" name="On the kth iteration,…"/>
          <p:cNvSpPr txBox="1"/>
          <p:nvPr>
            <p:ph type="body" sz="half" idx="1"/>
          </p:nvPr>
        </p:nvSpPr>
        <p:spPr>
          <a:xfrm>
            <a:off x="666288" y="938113"/>
            <a:ext cx="9055611" cy="209974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/>
            </a:pPr>
            <a:r>
              <a:t> On the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iteration, </a:t>
            </a:r>
          </a:p>
          <a:p>
            <a:pPr lvl="1">
              <a:spcBef>
                <a:spcPts val="200"/>
              </a:spcBef>
            </a:pPr>
            <a:r>
              <a:t>Algo determines for every pair of vertices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i, j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200"/>
              </a:spcBef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t>f a path exists from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t>to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>
              <a:spcBef>
                <a:spcPts val="200"/>
              </a:spcBef>
              <a:defRPr sz="3000"/>
            </a:pPr>
            <a:r>
              <a:t>Using vertices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1,…,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only </a:t>
            </a:r>
            <a:r>
              <a:t>as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t>intermediate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1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16" name="Equation"/>
          <p:cNvSpPr txBox="1"/>
          <p:nvPr/>
        </p:nvSpPr>
        <p:spPr>
          <a:xfrm>
            <a:off x="836428" y="3788619"/>
            <a:ext cx="1580489" cy="37797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p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</m:oMath>
              </m:oMathPara>
            </a14:m>
            <a:endParaRPr sz="2800"/>
          </a:p>
        </p:txBody>
      </p:sp>
      <p:grpSp>
        <p:nvGrpSpPr>
          <p:cNvPr id="119" name="Group"/>
          <p:cNvGrpSpPr/>
          <p:nvPr/>
        </p:nvGrpSpPr>
        <p:grpSpPr>
          <a:xfrm>
            <a:off x="2995428" y="2880629"/>
            <a:ext cx="5110453" cy="478483"/>
            <a:chOff x="0" y="0"/>
            <a:chExt cx="5110452" cy="478482"/>
          </a:xfrm>
        </p:grpSpPr>
        <p:sp>
          <p:nvSpPr>
            <p:cNvPr id="117" name="Equation"/>
            <p:cNvSpPr txBox="1"/>
            <p:nvPr/>
          </p:nvSpPr>
          <p:spPr>
            <a:xfrm>
              <a:off x="0" y="50252"/>
              <a:ext cx="1407594" cy="3779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atinLnBrk="1">
                <a:defRPr sz="1800">
                  <a:uFillTx/>
                </a:defRPr>
              </a:pPr>
              <a14:m>
                <m:oMathPara>
                  <m:oMathParaPr>
                    <m:jc m:val="centerGroup"/>
                  </m:oMathParaPr>
                  <m:oMath>
                    <m:sSup>
                      <m:e>
                        <m:r>
                          <a:rPr xmlns:a="http://schemas.openxmlformats.org/drawingml/2006/mai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xmlns:a="http://schemas.openxmlformats.org/drawingml/2006/mai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xmlns:a="http://schemas.openxmlformats.org/drawingml/2006/mai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xmlns:a="http://schemas.openxmlformats.org/drawingml/2006/mai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xmlns:a="http://schemas.openxmlformats.org/drawingml/2006/mai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m:oMathPara>
              </a14:m>
              <a:endParaRPr sz="2800"/>
            </a:p>
          </p:txBody>
        </p:sp>
        <p:sp>
          <p:nvSpPr>
            <p:cNvPr id="118" name="(path using just 1,…,k-1)"/>
            <p:cNvSpPr txBox="1"/>
            <p:nvPr/>
          </p:nvSpPr>
          <p:spPr>
            <a:xfrm>
              <a:off x="1366531" y="0"/>
              <a:ext cx="3743922" cy="4784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1" marL="0" indent="228600">
                <a:lnSpc>
                  <a:spcPct val="90000"/>
                </a:lnSpc>
                <a:spcBef>
                  <a:spcPts val="600"/>
                </a:spcBef>
                <a:defRPr sz="24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(path using just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1,…,k-1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)</a:t>
              </a:r>
              <a:r>
                <a:rPr i="1"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</p:grpSp>
      <p:sp>
        <p:nvSpPr>
          <p:cNvPr id="120" name="or"/>
          <p:cNvSpPr txBox="1"/>
          <p:nvPr/>
        </p:nvSpPr>
        <p:spPr>
          <a:xfrm>
            <a:off x="2613267" y="3244849"/>
            <a:ext cx="77468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228600">
              <a:lnSpc>
                <a:spcPct val="90000"/>
              </a:lnSpc>
              <a:spcBef>
                <a:spcPts val="600"/>
              </a:spcBef>
              <a:defRPr b="1" sz="3000">
                <a:latin typeface="+mn-lt"/>
                <a:ea typeface="+mn-ea"/>
                <a:cs typeface="+mn-cs"/>
                <a:sym typeface="Gill Sans"/>
              </a:defRPr>
            </a:pPr>
            <a:r>
              <a:t>or</a:t>
            </a:r>
          </a:p>
        </p:txBody>
      </p:sp>
      <p:grpSp>
        <p:nvGrpSpPr>
          <p:cNvPr id="126" name="Group"/>
          <p:cNvGrpSpPr/>
          <p:nvPr/>
        </p:nvGrpSpPr>
        <p:grpSpPr>
          <a:xfrm>
            <a:off x="2832098" y="3908506"/>
            <a:ext cx="7184130" cy="1458989"/>
            <a:chOff x="0" y="84061"/>
            <a:chExt cx="7184128" cy="1458988"/>
          </a:xfrm>
        </p:grpSpPr>
        <p:sp>
          <p:nvSpPr>
            <p:cNvPr id="121" name="(path from i to k and from k to j, using just 1,…,k-1)"/>
            <p:cNvSpPr/>
            <p:nvPr/>
          </p:nvSpPr>
          <p:spPr>
            <a:xfrm>
              <a:off x="0" y="704839"/>
              <a:ext cx="718412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1" marL="0" indent="228600">
                <a:lnSpc>
                  <a:spcPct val="90000"/>
                </a:lnSpc>
                <a:spcBef>
                  <a:spcPts val="600"/>
                </a:spcBef>
                <a:defRPr sz="23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(</a:t>
              </a:r>
              <a:r>
                <a:rPr>
                  <a:latin typeface="Times New Roman"/>
                  <a:ea typeface="Times New Roman"/>
                  <a:cs typeface="Times New Roman"/>
                  <a:sym typeface="Times New Roman"/>
                </a:rPr>
                <a:t>path from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t> </a:t>
              </a:r>
              <a:r>
                <a:rPr>
                  <a:latin typeface="Times New Roman"/>
                  <a:ea typeface="Times New Roman"/>
                  <a:cs typeface="Times New Roman"/>
                  <a:sym typeface="Times New Roman"/>
                </a:rPr>
                <a:t>to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k</a:t>
              </a:r>
              <a:r>
                <a:t> and </a:t>
              </a:r>
              <a:r>
                <a:rPr>
                  <a:latin typeface="Times New Roman"/>
                  <a:ea typeface="Times New Roman"/>
                  <a:cs typeface="Times New Roman"/>
                  <a:sym typeface="Times New Roman"/>
                </a:rPr>
                <a:t>from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k</a:t>
              </a:r>
              <a:r>
                <a:t> </a:t>
              </a:r>
              <a:r>
                <a:rPr>
                  <a:latin typeface="Times New Roman"/>
                  <a:ea typeface="Times New Roman"/>
                  <a:cs typeface="Times New Roman"/>
                  <a:sym typeface="Times New Roman"/>
                </a:rPr>
                <a:t>to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j</a:t>
              </a:r>
              <a:r>
                <a:t>, using just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1,…,k-1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)</a:t>
              </a:r>
            </a:p>
          </p:txBody>
        </p:sp>
        <p:grpSp>
          <p:nvGrpSpPr>
            <p:cNvPr id="125" name="Group"/>
            <p:cNvGrpSpPr/>
            <p:nvPr/>
          </p:nvGrpSpPr>
          <p:grpSpPr>
            <a:xfrm>
              <a:off x="163329" y="84061"/>
              <a:ext cx="3985132" cy="1458990"/>
              <a:chOff x="0" y="84061"/>
              <a:chExt cx="3985131" cy="1458988"/>
            </a:xfrm>
          </p:grpSpPr>
          <p:sp>
            <p:nvSpPr>
              <p:cNvPr id="122" name="Equation"/>
              <p:cNvSpPr txBox="1"/>
              <p:nvPr/>
            </p:nvSpPr>
            <p:spPr>
              <a:xfrm>
                <a:off x="0" y="93129"/>
                <a:ext cx="1430621" cy="359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atinLnBrk="1">
                  <a:defRPr sz="1800">
                    <a:uFillTx/>
                  </a:defRPr>
                </a:pPr>
                <a14:m>
                  <m:oMathPara>
                    <m:oMathParaPr>
                      <m:jc m:val="centerGroup"/>
                    </m:oMathParaPr>
                    <m:oMath>
                      <m:sSup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sz="2800"/>
              </a:p>
            </p:txBody>
          </p:sp>
          <p:sp>
            <p:nvSpPr>
              <p:cNvPr id="123" name="Equation"/>
              <p:cNvSpPr txBox="1"/>
              <p:nvPr/>
            </p:nvSpPr>
            <p:spPr>
              <a:xfrm>
                <a:off x="2518507" y="84061"/>
                <a:ext cx="1466625" cy="3779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marL="0" marR="0" latinLnBrk="1">
                  <a:defRPr sz="1800">
                    <a:uFillTx/>
                  </a:defRPr>
                </a:pPr>
                <a14:m>
                  <m:oMathPara>
                    <m:oMathParaPr>
                      <m:jc m:val="centerGroup"/>
                    </m:oMathParaPr>
                    <m:oMath>
                      <m:sSup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sz="2800"/>
              </a:p>
            </p:txBody>
          </p:sp>
          <p:sp>
            <p:nvSpPr>
              <p:cNvPr id="124" name="and"/>
              <p:cNvSpPr/>
              <p:nvPr/>
            </p:nvSpPr>
            <p:spPr>
              <a:xfrm>
                <a:off x="1431504" y="273050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lvl="1" marL="0" indent="228600">
                  <a:lnSpc>
                    <a:spcPct val="90000"/>
                  </a:lnSpc>
                  <a:spcBef>
                    <a:spcPts val="600"/>
                  </a:spcBef>
                  <a:defRPr b="1" sz="3000">
                    <a:latin typeface="+mn-lt"/>
                    <a:ea typeface="+mn-ea"/>
                    <a:cs typeface="+mn-cs"/>
                    <a:sym typeface="Gill Sans"/>
                  </a:defRPr>
                </a:pPr>
                <a:r>
                  <a:t>and</a:t>
                </a:r>
              </a:p>
            </p:txBody>
          </p:sp>
        </p:grpSp>
      </p:grpSp>
      <p:sp>
        <p:nvSpPr>
          <p:cNvPr id="127" name="{"/>
          <p:cNvSpPr txBox="1"/>
          <p:nvPr/>
        </p:nvSpPr>
        <p:spPr>
          <a:xfrm>
            <a:off x="2135433" y="2903694"/>
            <a:ext cx="712176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0"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/>
            <a:r>
              <a:t>{</a:t>
            </a:r>
          </a:p>
        </p:txBody>
      </p:sp>
      <p:grpSp>
        <p:nvGrpSpPr>
          <p:cNvPr id="135" name="Group"/>
          <p:cNvGrpSpPr/>
          <p:nvPr/>
        </p:nvGrpSpPr>
        <p:grpSpPr>
          <a:xfrm>
            <a:off x="3822493" y="5421922"/>
            <a:ext cx="2209801" cy="1752602"/>
            <a:chOff x="0" y="0"/>
            <a:chExt cx="2209800" cy="1752600"/>
          </a:xfrm>
        </p:grpSpPr>
        <p:grpSp>
          <p:nvGrpSpPr>
            <p:cNvPr id="130" name="Group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128" name="Circle"/>
              <p:cNvSpPr/>
              <p:nvPr/>
            </p:nvSpPr>
            <p:spPr>
              <a:xfrm>
                <a:off x="0" y="0"/>
                <a:ext cx="381000" cy="381000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i="1"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29" name="i"/>
              <p:cNvSpPr txBox="1"/>
              <p:nvPr/>
            </p:nvSpPr>
            <p:spPr>
              <a:xfrm>
                <a:off x="55791" y="16285"/>
                <a:ext cx="167654" cy="348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i="1"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i</a:t>
                </a:r>
              </a:p>
            </p:txBody>
          </p:sp>
        </p:grpSp>
        <p:grpSp>
          <p:nvGrpSpPr>
            <p:cNvPr id="133" name="Group"/>
            <p:cNvGrpSpPr/>
            <p:nvPr/>
          </p:nvGrpSpPr>
          <p:grpSpPr>
            <a:xfrm>
              <a:off x="1828800" y="1371600"/>
              <a:ext cx="381000" cy="381001"/>
              <a:chOff x="0" y="0"/>
              <a:chExt cx="381000" cy="381000"/>
            </a:xfrm>
          </p:grpSpPr>
          <p:sp>
            <p:nvSpPr>
              <p:cNvPr id="131" name="Circle"/>
              <p:cNvSpPr/>
              <p:nvPr/>
            </p:nvSpPr>
            <p:spPr>
              <a:xfrm>
                <a:off x="0" y="0"/>
                <a:ext cx="381000" cy="381000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32" name="j"/>
              <p:cNvSpPr txBox="1"/>
              <p:nvPr/>
            </p:nvSpPr>
            <p:spPr>
              <a:xfrm>
                <a:off x="55791" y="16285"/>
                <a:ext cx="167654" cy="348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i="1"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</p:grpSp>
        <p:sp>
          <p:nvSpPr>
            <p:cNvPr id="142" name="Connection Line"/>
            <p:cNvSpPr/>
            <p:nvPr/>
          </p:nvSpPr>
          <p:spPr>
            <a:xfrm>
              <a:off x="346756" y="307692"/>
              <a:ext cx="1516288" cy="1137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dashDot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40" name="Group"/>
          <p:cNvGrpSpPr/>
          <p:nvPr/>
        </p:nvGrpSpPr>
        <p:grpSpPr>
          <a:xfrm>
            <a:off x="4012993" y="4964722"/>
            <a:ext cx="2552701" cy="647701"/>
            <a:chOff x="0" y="0"/>
            <a:chExt cx="2552700" cy="647700"/>
          </a:xfrm>
        </p:grpSpPr>
        <p:grpSp>
          <p:nvGrpSpPr>
            <p:cNvPr id="138" name="Group"/>
            <p:cNvGrpSpPr/>
            <p:nvPr/>
          </p:nvGrpSpPr>
          <p:grpSpPr>
            <a:xfrm>
              <a:off x="2171700" y="0"/>
              <a:ext cx="381000" cy="381000"/>
              <a:chOff x="0" y="0"/>
              <a:chExt cx="381000" cy="381000"/>
            </a:xfrm>
          </p:grpSpPr>
          <p:sp>
            <p:nvSpPr>
              <p:cNvPr id="136" name="Circle"/>
              <p:cNvSpPr/>
              <p:nvPr/>
            </p:nvSpPr>
            <p:spPr>
              <a:xfrm>
                <a:off x="0" y="0"/>
                <a:ext cx="381000" cy="381000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i="1"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37" name="k"/>
              <p:cNvSpPr txBox="1"/>
              <p:nvPr/>
            </p:nvSpPr>
            <p:spPr>
              <a:xfrm>
                <a:off x="55791" y="16285"/>
                <a:ext cx="205605" cy="348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i="1"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k</a:t>
                </a:r>
              </a:p>
            </p:txBody>
          </p:sp>
        </p:grpSp>
        <p:sp>
          <p:nvSpPr>
            <p:cNvPr id="143" name="Connection Line"/>
            <p:cNvSpPr/>
            <p:nvPr/>
          </p:nvSpPr>
          <p:spPr>
            <a:xfrm>
              <a:off x="0" y="227607"/>
              <a:ext cx="2170477" cy="420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141" name="Line"/>
          <p:cNvSpPr/>
          <p:nvPr/>
        </p:nvSpPr>
        <p:spPr>
          <a:xfrm rot="5400000">
            <a:off x="5422693" y="5802922"/>
            <a:ext cx="14478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  <a:prstDash val="sysDot"/>
            <a:tailEnd type="triangle"/>
          </a:ln>
        </p:spPr>
        <p:txBody>
          <a:bodyPr lIns="45719" rIns="45719" anchor="ctr"/>
          <a:lstStyle/>
          <a:p>
            <a:pPr marL="0" marR="0" algn="ctr">
              <a:defRPr sz="2400">
                <a:solidFill>
                  <a:srgbClr val="2181B7"/>
                </a:solidFill>
                <a:uFillTx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5"/>
      <p:bldP build="whole" bldLvl="1" animBg="1" rev="0" advAuto="0" spid="126" grpId="7"/>
      <p:bldP build="whole" bldLvl="1" animBg="1" rev="0" advAuto="0" spid="119" grpId="4"/>
      <p:bldP build="whole" bldLvl="1" animBg="1" rev="0" advAuto="0" spid="120" grpId="6"/>
      <p:bldP build="p" bldLvl="5" animBg="1" rev="0" advAuto="0" spid="112" grpId="1"/>
      <p:bldP build="whole" bldLvl="1" animBg="1" rev="0" advAuto="0" spid="116" grpId="2"/>
      <p:bldP build="whole" bldLvl="1" animBg="1" rev="0" advAuto="0" spid="140" grpId="8"/>
      <p:bldP build="whole" bldLvl="1" animBg="1" rev="0" advAuto="0" spid="141" grpId="9"/>
      <p:bldP build="whole" bldLvl="1" animBg="1" rev="0" advAuto="0" spid="127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Warshall’s algo: Matrix Gene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Warshall’s algo: Matrix Generation</a:t>
            </a:r>
          </a:p>
        </p:txBody>
      </p:sp>
      <p:sp>
        <p:nvSpPr>
          <p:cNvPr id="146" name="Recurrence equation relating elements R(k) to elements of R(k-1) i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587" indent="-342899">
              <a:lnSpc>
                <a:spcPct val="100000"/>
              </a:lnSpc>
              <a:spcBef>
                <a:spcPts val="0"/>
              </a:spcBef>
              <a:defRPr sz="2800"/>
            </a:pPr>
            <a:r>
              <a:t>Recurrence equation relating elements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aseline="30714" i="1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 to elements of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aseline="30714" i="1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-1)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t>is: </a:t>
            </a:r>
          </a:p>
          <a:p>
            <a:pPr lvl="1" marL="0" indent="228600">
              <a:lnSpc>
                <a:spcPct val="100000"/>
              </a:lnSpc>
              <a:spcBef>
                <a:spcPts val="0"/>
              </a:spcBef>
              <a:buSzTx/>
              <a:buNone/>
              <a:defRPr sz="2500"/>
            </a:pP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30559">
                <a:latin typeface="Courier New"/>
                <a:ea typeface="Courier New"/>
                <a:cs typeface="Courier New"/>
                <a:sym typeface="Courier New"/>
              </a:rPr>
              <a:t>(k)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[i,j]=R</a:t>
            </a:r>
            <a:r>
              <a:rPr baseline="30559">
                <a:latin typeface="Courier New"/>
                <a:ea typeface="Courier New"/>
                <a:cs typeface="Courier New"/>
                <a:sym typeface="Courier New"/>
              </a:rPr>
              <a:t>(k-1)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[i,j]</a:t>
            </a:r>
            <a:r>
              <a:rPr b="1">
                <a:latin typeface="Gill Sans MT"/>
                <a:ea typeface="Gill Sans MT"/>
                <a:cs typeface="Gill Sans MT"/>
                <a:sym typeface="Gill Sans MT"/>
              </a:rPr>
              <a:t>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(R</a:t>
            </a:r>
            <a:r>
              <a:rPr baseline="30559">
                <a:latin typeface="Courier New"/>
                <a:ea typeface="Courier New"/>
                <a:cs typeface="Courier New"/>
                <a:sym typeface="Courier New"/>
              </a:rPr>
              <a:t>(k-1)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[i,k]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30559">
                <a:latin typeface="Courier New"/>
                <a:ea typeface="Courier New"/>
                <a:cs typeface="Courier New"/>
                <a:sym typeface="Courier New"/>
              </a:rPr>
              <a:t>(k-1)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[k,j])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22075" marR="0" indent="-282388">
              <a:spcBef>
                <a:spcPts val="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</a:t>
            </a:r>
            <a:r>
              <a:rPr sz="2600"/>
              <a:t>t implies the following rules for generating </a:t>
            </a:r>
            <a:r>
              <a:rPr i="1" sz="26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30615" sz="2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aseline="30615" i="1" sz="26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0615" sz="2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2600"/>
              <a:t> from </a:t>
            </a:r>
            <a:r>
              <a:rPr i="1" sz="26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30615" sz="2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aseline="30615" i="1" sz="26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0615" sz="2600">
                <a:latin typeface="Courier New"/>
                <a:ea typeface="Courier New"/>
                <a:cs typeface="Courier New"/>
                <a:sym typeface="Courier New"/>
              </a:rPr>
              <a:t>-1)</a:t>
            </a:r>
            <a:r>
              <a:rPr sz="2600"/>
              <a:t>:</a:t>
            </a:r>
          </a:p>
          <a:p>
            <a:pPr lvl="1" marL="645318" marR="0" indent="-250031">
              <a:spcBef>
                <a:spcPts val="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Rule </a:t>
            </a:r>
            <a:r>
              <a:rPr>
                <a:latin typeface="Arial"/>
                <a:ea typeface="Arial"/>
                <a:cs typeface="Arial"/>
                <a:sym typeface="Arial"/>
              </a:rPr>
              <a:t>1:</a:t>
            </a:r>
            <a:r>
              <a:rPr sz="2700"/>
              <a:t>  If an element in row </a:t>
            </a:r>
            <a:r>
              <a:rPr i="1" sz="27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 sz="2700"/>
              <a:t> </a:t>
            </a:r>
            <a:r>
              <a:rPr sz="2700"/>
              <a:t>and column </a:t>
            </a:r>
            <a:r>
              <a:rPr i="1" sz="27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sz="2700"/>
              <a:t> is </a:t>
            </a:r>
            <a:r>
              <a:rPr sz="27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sz="2700"/>
              <a:t> in </a:t>
            </a:r>
            <a:r>
              <a:rPr i="1" sz="27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30666" sz="27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aseline="30666" i="1" sz="2700">
                <a:latin typeface="Courier New"/>
                <a:ea typeface="Courier New"/>
                <a:cs typeface="Courier New"/>
                <a:sym typeface="Courier New"/>
              </a:rPr>
              <a:t>k-</a:t>
            </a:r>
            <a:r>
              <a:rPr baseline="30666" sz="2700">
                <a:latin typeface="Courier New"/>
                <a:ea typeface="Courier New"/>
                <a:cs typeface="Courier New"/>
                <a:sym typeface="Courier New"/>
              </a:rPr>
              <a:t>1)</a:t>
            </a:r>
            <a:r>
              <a:rPr sz="2700"/>
              <a:t>, </a:t>
            </a:r>
            <a:br>
              <a:rPr sz="2700"/>
            </a:br>
            <a:r>
              <a:t>             it remains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 in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aseline="30714" i="1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aseline="30714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45318" marR="0" indent="-250031">
              <a:spcBef>
                <a:spcPts val="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Rule 2:  </a:t>
            </a:r>
            <a:r>
              <a:rPr sz="2600"/>
              <a:t>If an element in row </a:t>
            </a:r>
            <a:r>
              <a:rPr i="1" sz="26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 sz="2600"/>
              <a:t> </a:t>
            </a:r>
            <a:r>
              <a:rPr sz="2600"/>
              <a:t>and column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sz="26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sz="2600"/>
              <a:t> is 0 in </a:t>
            </a:r>
            <a:r>
              <a:rPr i="1" sz="26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30615" sz="2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aseline="30615" i="1" sz="2600">
                <a:latin typeface="Courier New"/>
                <a:ea typeface="Courier New"/>
                <a:cs typeface="Courier New"/>
                <a:sym typeface="Courier New"/>
              </a:rPr>
              <a:t>k-</a:t>
            </a:r>
            <a:r>
              <a:rPr baseline="30615" sz="2600">
                <a:latin typeface="Courier New"/>
                <a:ea typeface="Courier New"/>
                <a:cs typeface="Courier New"/>
                <a:sym typeface="Courier New"/>
              </a:rPr>
              <a:t>1)</a:t>
            </a:r>
            <a:r>
              <a:t>,</a:t>
            </a:r>
          </a:p>
          <a:p>
            <a:pPr lvl="2" marL="1065847" marR="0" indent="-213360">
              <a:spcBef>
                <a:spcPts val="0"/>
              </a:spcBef>
              <a:defRPr sz="27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is set to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 in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30666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aseline="30666" i="1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0666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 iff </a:t>
            </a:r>
            <a:r>
              <a:t>both below 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1’s</a:t>
            </a:r>
            <a:r>
              <a:t> in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30666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aseline="30666" i="1">
                <a:latin typeface="Courier New"/>
                <a:ea typeface="Courier New"/>
                <a:cs typeface="Courier New"/>
                <a:sym typeface="Courier New"/>
              </a:rPr>
              <a:t>k-</a:t>
            </a:r>
            <a:r>
              <a:rPr baseline="30666">
                <a:latin typeface="Courier New"/>
                <a:ea typeface="Courier New"/>
                <a:cs typeface="Courier New"/>
                <a:sym typeface="Courier New"/>
              </a:rPr>
              <a:t>1)</a:t>
            </a:r>
            <a:r>
              <a:t> </a:t>
            </a:r>
          </a:p>
          <a:p>
            <a:pPr lvl="3" marR="0"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element in its row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and column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k,</a:t>
            </a:r>
            <a:r>
              <a:t> and</a:t>
            </a:r>
          </a:p>
          <a:p>
            <a:pPr lvl="3" marR="0"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element </a:t>
            </a:r>
            <a:r>
              <a:t>in its row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i="1"/>
              <a:t> </a:t>
            </a:r>
            <a:r>
              <a:t>and column 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i="1"/>
              <a:t> </a:t>
            </a:r>
            <a:endParaRPr i="1"/>
          </a:p>
          <a:p>
            <a:pPr marL="322075" marR="0" indent="-282388">
              <a:spcBef>
                <a:spcPts val="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Use of Dynamic Programming</a:t>
            </a:r>
          </a:p>
          <a:p>
            <a:pPr lvl="1">
              <a:spcBef>
                <a:spcPts val="0"/>
              </a:spcBef>
            </a:pPr>
            <a:r>
              <a:t>Computation of matrix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r>
              <a:t> </a:t>
            </a:r>
          </a:p>
          <a:p>
            <a:pPr lvl="2">
              <a:spcBef>
                <a:spcPts val="0"/>
              </a:spcBef>
            </a:pPr>
            <a:r>
              <a:t>makes use of matrix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(i-1)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4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Warshall’s algo: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Warshall’s algo: Example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55" name="0  0  1  0…"/>
          <p:cNvSpPr txBox="1"/>
          <p:nvPr/>
        </p:nvSpPr>
        <p:spPr>
          <a:xfrm>
            <a:off x="3309490" y="1157358"/>
            <a:ext cx="1295401" cy="160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0  0  1  0</a:t>
            </a:r>
          </a:p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1  0  0  1</a:t>
            </a:r>
          </a:p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0  0  0  0</a:t>
            </a:r>
          </a:p>
          <a:p>
            <a:pPr marL="0" marR="0">
              <a:defRPr sz="2600">
                <a:solidFill>
                  <a:srgbClr val="001932"/>
                </a:solidFill>
                <a:uFillTx/>
              </a:defRPr>
            </a:pPr>
            <a:r>
              <a:t>0  1  0  0</a:t>
            </a:r>
          </a:p>
        </p:txBody>
      </p:sp>
      <p:sp>
        <p:nvSpPr>
          <p:cNvPr id="156" name="R(0)  ="/>
          <p:cNvSpPr txBox="1"/>
          <p:nvPr/>
        </p:nvSpPr>
        <p:spPr>
          <a:xfrm>
            <a:off x="2323123" y="1713523"/>
            <a:ext cx="838201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i="1" sz="2800">
                <a:solidFill>
                  <a:srgbClr val="001932"/>
                </a:solidFill>
                <a:uFillTx/>
              </a:defRPr>
            </a:pPr>
            <a:r>
              <a:t>R</a:t>
            </a:r>
            <a:r>
              <a:rPr baseline="30714" i="0"/>
              <a:t>(0)  =</a:t>
            </a:r>
          </a:p>
        </p:txBody>
      </p:sp>
      <p:sp>
        <p:nvSpPr>
          <p:cNvPr id="157" name="Rectangle"/>
          <p:cNvSpPr/>
          <p:nvPr/>
        </p:nvSpPr>
        <p:spPr>
          <a:xfrm>
            <a:off x="3309490" y="1157358"/>
            <a:ext cx="1295401" cy="381001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58" name="Rectangle"/>
          <p:cNvSpPr/>
          <p:nvPr/>
        </p:nvSpPr>
        <p:spPr>
          <a:xfrm>
            <a:off x="3309490" y="1157358"/>
            <a:ext cx="304801" cy="1524001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21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159" name="0  0  1  0…"/>
          <p:cNvSpPr txBox="1"/>
          <p:nvPr/>
        </p:nvSpPr>
        <p:spPr>
          <a:xfrm>
            <a:off x="6553200" y="1079499"/>
            <a:ext cx="1495506" cy="1701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0  0  1  0</a:t>
            </a:r>
          </a:p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1  0  </a:t>
            </a:r>
            <a:r>
              <a:rPr b="1"/>
              <a:t>1</a:t>
            </a:r>
            <a:r>
              <a:t>  1</a:t>
            </a:r>
          </a:p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0  0  0  0</a:t>
            </a:r>
          </a:p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0  1  0  0</a:t>
            </a:r>
          </a:p>
        </p:txBody>
      </p:sp>
      <p:sp>
        <p:nvSpPr>
          <p:cNvPr id="160" name="R(1)  ="/>
          <p:cNvSpPr txBox="1"/>
          <p:nvPr/>
        </p:nvSpPr>
        <p:spPr>
          <a:xfrm>
            <a:off x="5638800" y="1790700"/>
            <a:ext cx="838200" cy="48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i="1" sz="2800">
                <a:solidFill>
                  <a:srgbClr val="001932"/>
                </a:solidFill>
                <a:uFillTx/>
              </a:defRPr>
            </a:pPr>
            <a:r>
              <a:t>R</a:t>
            </a:r>
            <a:r>
              <a:rPr baseline="30714" i="0"/>
              <a:t>(1)  =</a:t>
            </a:r>
          </a:p>
        </p:txBody>
      </p:sp>
      <p:grpSp>
        <p:nvGrpSpPr>
          <p:cNvPr id="177" name="Group"/>
          <p:cNvGrpSpPr/>
          <p:nvPr/>
        </p:nvGrpSpPr>
        <p:grpSpPr>
          <a:xfrm>
            <a:off x="4235938" y="3602010"/>
            <a:ext cx="2759036" cy="2678297"/>
            <a:chOff x="0" y="0"/>
            <a:chExt cx="2759035" cy="2678295"/>
          </a:xfrm>
        </p:grpSpPr>
        <p:grpSp>
          <p:nvGrpSpPr>
            <p:cNvPr id="163" name="Group"/>
            <p:cNvGrpSpPr/>
            <p:nvPr/>
          </p:nvGrpSpPr>
          <p:grpSpPr>
            <a:xfrm>
              <a:off x="1566883" y="0"/>
              <a:ext cx="456607" cy="642812"/>
              <a:chOff x="0" y="0"/>
              <a:chExt cx="456605" cy="642811"/>
            </a:xfrm>
          </p:grpSpPr>
          <p:sp>
            <p:nvSpPr>
              <p:cNvPr id="161" name="Oval"/>
              <p:cNvSpPr/>
              <p:nvPr/>
            </p:nvSpPr>
            <p:spPr>
              <a:xfrm>
                <a:off x="0" y="144215"/>
                <a:ext cx="366095" cy="35438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62" name="3"/>
              <p:cNvSpPr txBox="1"/>
              <p:nvPr/>
            </p:nvSpPr>
            <p:spPr>
              <a:xfrm>
                <a:off x="53609" y="0"/>
                <a:ext cx="402997" cy="6428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166" name="Group"/>
            <p:cNvGrpSpPr/>
            <p:nvPr/>
          </p:nvGrpSpPr>
          <p:grpSpPr>
            <a:xfrm>
              <a:off x="2302000" y="1859758"/>
              <a:ext cx="457036" cy="642813"/>
              <a:chOff x="0" y="0"/>
              <a:chExt cx="457034" cy="642811"/>
            </a:xfrm>
          </p:grpSpPr>
          <p:sp>
            <p:nvSpPr>
              <p:cNvPr id="164" name="Oval"/>
              <p:cNvSpPr/>
              <p:nvPr/>
            </p:nvSpPr>
            <p:spPr>
              <a:xfrm>
                <a:off x="0" y="144215"/>
                <a:ext cx="369024" cy="35438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65" name="4"/>
              <p:cNvSpPr txBox="1"/>
              <p:nvPr/>
            </p:nvSpPr>
            <p:spPr>
              <a:xfrm>
                <a:off x="54037" y="0"/>
                <a:ext cx="402998" cy="6428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169" name="Group"/>
            <p:cNvGrpSpPr/>
            <p:nvPr/>
          </p:nvGrpSpPr>
          <p:grpSpPr>
            <a:xfrm>
              <a:off x="275302" y="2035484"/>
              <a:ext cx="457036" cy="642812"/>
              <a:chOff x="0" y="0"/>
              <a:chExt cx="457034" cy="642811"/>
            </a:xfrm>
          </p:grpSpPr>
          <p:sp>
            <p:nvSpPr>
              <p:cNvPr id="167" name="Oval"/>
              <p:cNvSpPr/>
              <p:nvPr/>
            </p:nvSpPr>
            <p:spPr>
              <a:xfrm>
                <a:off x="0" y="144215"/>
                <a:ext cx="369024" cy="35438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68" name="2"/>
              <p:cNvSpPr txBox="1"/>
              <p:nvPr/>
            </p:nvSpPr>
            <p:spPr>
              <a:xfrm>
                <a:off x="54037" y="0"/>
                <a:ext cx="402998" cy="6428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172" name="Group"/>
            <p:cNvGrpSpPr/>
            <p:nvPr/>
          </p:nvGrpSpPr>
          <p:grpSpPr>
            <a:xfrm>
              <a:off x="0" y="442241"/>
              <a:ext cx="457035" cy="642813"/>
              <a:chOff x="0" y="0"/>
              <a:chExt cx="457034" cy="642811"/>
            </a:xfrm>
          </p:grpSpPr>
          <p:sp>
            <p:nvSpPr>
              <p:cNvPr id="170" name="Oval"/>
              <p:cNvSpPr/>
              <p:nvPr/>
            </p:nvSpPr>
            <p:spPr>
              <a:xfrm>
                <a:off x="0" y="144215"/>
                <a:ext cx="369024" cy="35438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71" name="1"/>
              <p:cNvSpPr txBox="1"/>
              <p:nvPr/>
            </p:nvSpPr>
            <p:spPr>
              <a:xfrm>
                <a:off x="54037" y="0"/>
                <a:ext cx="402998" cy="6428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173" name="Line"/>
            <p:cNvSpPr/>
            <p:nvPr/>
          </p:nvSpPr>
          <p:spPr>
            <a:xfrm flipV="1">
              <a:off x="369023" y="410732"/>
              <a:ext cx="1197861" cy="26358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74" name="Line"/>
            <p:cNvSpPr/>
            <p:nvPr/>
          </p:nvSpPr>
          <p:spPr>
            <a:xfrm flipH="1" rot="10800000">
              <a:off x="638535" y="2267562"/>
              <a:ext cx="1719113" cy="323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3" y="18084"/>
                  </a:moveTo>
                  <a:cubicBezTo>
                    <a:pt x="36" y="18084"/>
                    <a:pt x="0" y="13563"/>
                    <a:pt x="0" y="9042"/>
                  </a:cubicBezTo>
                  <a:cubicBezTo>
                    <a:pt x="0" y="4521"/>
                    <a:pt x="5400" y="0"/>
                    <a:pt x="10800" y="0"/>
                  </a:cubicBezTo>
                  <a:cubicBezTo>
                    <a:pt x="16200" y="0"/>
                    <a:pt x="21600" y="10800"/>
                    <a:pt x="21600" y="2160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2181B7"/>
                  </a:solidFill>
                  <a:uFillTx/>
                </a:defRPr>
              </a:pPr>
            </a:p>
          </p:txBody>
        </p:sp>
        <p:sp>
          <p:nvSpPr>
            <p:cNvPr id="175" name="Line"/>
            <p:cNvSpPr/>
            <p:nvPr/>
          </p:nvSpPr>
          <p:spPr>
            <a:xfrm rot="5400000">
              <a:off x="1225256" y="1100027"/>
              <a:ext cx="498743" cy="1766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63" y="0"/>
                  </a:moveTo>
                  <a:cubicBezTo>
                    <a:pt x="6931" y="0"/>
                    <a:pt x="0" y="5400"/>
                    <a:pt x="0" y="10800"/>
                  </a:cubicBezTo>
                  <a:cubicBezTo>
                    <a:pt x="0" y="16200"/>
                    <a:pt x="10800" y="21600"/>
                    <a:pt x="21600" y="2160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2181B7"/>
                  </a:solidFill>
                  <a:uFillTx/>
                </a:defRPr>
              </a:pPr>
            </a:p>
          </p:txBody>
        </p:sp>
        <p:sp>
          <p:nvSpPr>
            <p:cNvPr id="176" name="Line"/>
            <p:cNvSpPr/>
            <p:nvPr/>
          </p:nvSpPr>
          <p:spPr>
            <a:xfrm flipH="1" flipV="1">
              <a:off x="184511" y="940837"/>
              <a:ext cx="184513" cy="123886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194" name="Group"/>
          <p:cNvGrpSpPr/>
          <p:nvPr/>
        </p:nvGrpSpPr>
        <p:grpSpPr>
          <a:xfrm>
            <a:off x="783492" y="1056149"/>
            <a:ext cx="2119868" cy="2057832"/>
            <a:chOff x="0" y="0"/>
            <a:chExt cx="2119867" cy="2057831"/>
          </a:xfrm>
        </p:grpSpPr>
        <p:grpSp>
          <p:nvGrpSpPr>
            <p:cNvPr id="180" name="Group"/>
            <p:cNvGrpSpPr/>
            <p:nvPr/>
          </p:nvGrpSpPr>
          <p:grpSpPr>
            <a:xfrm>
              <a:off x="1203893" y="0"/>
              <a:ext cx="350828" cy="493896"/>
              <a:chOff x="0" y="0"/>
              <a:chExt cx="350826" cy="493895"/>
            </a:xfrm>
          </p:grpSpPr>
          <p:sp>
            <p:nvSpPr>
              <p:cNvPr id="178" name="Oval"/>
              <p:cNvSpPr/>
              <p:nvPr/>
            </p:nvSpPr>
            <p:spPr>
              <a:xfrm>
                <a:off x="0" y="110806"/>
                <a:ext cx="281284" cy="272283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79" name="3"/>
              <p:cNvSpPr txBox="1"/>
              <p:nvPr/>
            </p:nvSpPr>
            <p:spPr>
              <a:xfrm>
                <a:off x="41189" y="0"/>
                <a:ext cx="309638" cy="4938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183" name="Group"/>
            <p:cNvGrpSpPr/>
            <p:nvPr/>
          </p:nvGrpSpPr>
          <p:grpSpPr>
            <a:xfrm>
              <a:off x="1768710" y="1428920"/>
              <a:ext cx="351158" cy="493896"/>
              <a:chOff x="0" y="0"/>
              <a:chExt cx="351156" cy="493895"/>
            </a:xfrm>
          </p:grpSpPr>
          <p:sp>
            <p:nvSpPr>
              <p:cNvPr id="181" name="Oval"/>
              <p:cNvSpPr/>
              <p:nvPr/>
            </p:nvSpPr>
            <p:spPr>
              <a:xfrm>
                <a:off x="0" y="110806"/>
                <a:ext cx="283534" cy="272283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82" name="4"/>
              <p:cNvSpPr txBox="1"/>
              <p:nvPr/>
            </p:nvSpPr>
            <p:spPr>
              <a:xfrm>
                <a:off x="41519" y="0"/>
                <a:ext cx="309638" cy="4938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186" name="Group"/>
            <p:cNvGrpSpPr/>
            <p:nvPr/>
          </p:nvGrpSpPr>
          <p:grpSpPr>
            <a:xfrm>
              <a:off x="211525" y="1563936"/>
              <a:ext cx="351157" cy="493896"/>
              <a:chOff x="0" y="0"/>
              <a:chExt cx="351156" cy="493895"/>
            </a:xfrm>
          </p:grpSpPr>
          <p:sp>
            <p:nvSpPr>
              <p:cNvPr id="184" name="Oval"/>
              <p:cNvSpPr/>
              <p:nvPr/>
            </p:nvSpPr>
            <p:spPr>
              <a:xfrm>
                <a:off x="0" y="110806"/>
                <a:ext cx="283534" cy="272283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85" name="2"/>
              <p:cNvSpPr txBox="1"/>
              <p:nvPr/>
            </p:nvSpPr>
            <p:spPr>
              <a:xfrm>
                <a:off x="41519" y="0"/>
                <a:ext cx="309638" cy="4938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189" name="Group"/>
            <p:cNvGrpSpPr/>
            <p:nvPr/>
          </p:nvGrpSpPr>
          <p:grpSpPr>
            <a:xfrm>
              <a:off x="0" y="339790"/>
              <a:ext cx="351157" cy="493896"/>
              <a:chOff x="0" y="0"/>
              <a:chExt cx="351156" cy="493895"/>
            </a:xfrm>
          </p:grpSpPr>
          <p:sp>
            <p:nvSpPr>
              <p:cNvPr id="187" name="Oval"/>
              <p:cNvSpPr/>
              <p:nvPr/>
            </p:nvSpPr>
            <p:spPr>
              <a:xfrm>
                <a:off x="0" y="110806"/>
                <a:ext cx="283534" cy="272283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88" name="1"/>
              <p:cNvSpPr txBox="1"/>
              <p:nvPr/>
            </p:nvSpPr>
            <p:spPr>
              <a:xfrm>
                <a:off x="41519" y="0"/>
                <a:ext cx="309638" cy="4938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190" name="Line"/>
            <p:cNvSpPr/>
            <p:nvPr/>
          </p:nvSpPr>
          <p:spPr>
            <a:xfrm flipV="1">
              <a:off x="283533" y="315580"/>
              <a:ext cx="920361" cy="20252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91" name="Line"/>
            <p:cNvSpPr/>
            <p:nvPr/>
          </p:nvSpPr>
          <p:spPr>
            <a:xfrm flipH="1" rot="10800000">
              <a:off x="490609" y="1742251"/>
              <a:ext cx="1320858" cy="248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3" y="18084"/>
                  </a:moveTo>
                  <a:cubicBezTo>
                    <a:pt x="36" y="18084"/>
                    <a:pt x="0" y="13563"/>
                    <a:pt x="0" y="9042"/>
                  </a:cubicBezTo>
                  <a:cubicBezTo>
                    <a:pt x="0" y="4521"/>
                    <a:pt x="5400" y="0"/>
                    <a:pt x="10800" y="0"/>
                  </a:cubicBezTo>
                  <a:cubicBezTo>
                    <a:pt x="16200" y="0"/>
                    <a:pt x="21600" y="10800"/>
                    <a:pt x="21600" y="2160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2181B7"/>
                  </a:solidFill>
                  <a:uFillTx/>
                </a:defRPr>
              </a:pPr>
            </a:p>
          </p:txBody>
        </p:sp>
        <p:sp>
          <p:nvSpPr>
            <p:cNvPr id="192" name="Line"/>
            <p:cNvSpPr/>
            <p:nvPr/>
          </p:nvSpPr>
          <p:spPr>
            <a:xfrm rot="5400000">
              <a:off x="941409" y="845190"/>
              <a:ext cx="383202" cy="1356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63" y="0"/>
                  </a:moveTo>
                  <a:cubicBezTo>
                    <a:pt x="6931" y="0"/>
                    <a:pt x="0" y="5400"/>
                    <a:pt x="0" y="10800"/>
                  </a:cubicBezTo>
                  <a:cubicBezTo>
                    <a:pt x="0" y="16200"/>
                    <a:pt x="10800" y="21600"/>
                    <a:pt x="21600" y="2160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2181B7"/>
                  </a:solidFill>
                  <a:uFillTx/>
                </a:defRPr>
              </a:pPr>
            </a:p>
          </p:txBody>
        </p:sp>
        <p:sp>
          <p:nvSpPr>
            <p:cNvPr id="193" name="Line"/>
            <p:cNvSpPr/>
            <p:nvPr/>
          </p:nvSpPr>
          <p:spPr>
            <a:xfrm flipH="1" flipV="1">
              <a:off x="141766" y="722879"/>
              <a:ext cx="141768" cy="951865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sp>
        <p:nvSpPr>
          <p:cNvPr id="195" name="Line"/>
          <p:cNvSpPr/>
          <p:nvPr/>
        </p:nvSpPr>
        <p:spPr>
          <a:xfrm flipV="1">
            <a:off x="4788876" y="4080184"/>
            <a:ext cx="1051659" cy="1709063"/>
          </a:xfrm>
          <a:prstGeom prst="line">
            <a:avLst/>
          </a:prstGeom>
          <a:ln w="508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6" name="1"/>
          <p:cNvSpPr txBox="1"/>
          <p:nvPr/>
        </p:nvSpPr>
        <p:spPr>
          <a:xfrm>
            <a:off x="7250572" y="1471960"/>
            <a:ext cx="292101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marR="0">
              <a:defRPr b="1" sz="2800">
                <a:solidFill>
                  <a:srgbClr val="001932"/>
                </a:solidFill>
                <a:uFillTx/>
              </a:defRPr>
            </a:lvl1pPr>
          </a:lstStyle>
          <a:p>
            <a:pPr>
              <a:defRPr b="0"/>
            </a:pPr>
            <a:r>
              <a:rPr b="1"/>
              <a:t>1</a:t>
            </a:r>
          </a:p>
        </p:txBody>
      </p:sp>
      <p:sp>
        <p:nvSpPr>
          <p:cNvPr id="197" name="R0(2,1)=1,R0(1,3)=1"/>
          <p:cNvSpPr txBox="1"/>
          <p:nvPr/>
        </p:nvSpPr>
        <p:spPr>
          <a:xfrm>
            <a:off x="3132514" y="2825892"/>
            <a:ext cx="317388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</a:t>
            </a:r>
            <a:r>
              <a:rPr baseline="31999"/>
              <a:t>0</a:t>
            </a:r>
            <a:r>
              <a:t>(2,1)=1,R</a:t>
            </a:r>
            <a:r>
              <a:rPr baseline="31999"/>
              <a:t>0</a:t>
            </a:r>
            <a:r>
              <a:t>(1,3)=1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mph" nodeType="clickEffect" presetSubtype="0" presetID="35" grpId="1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4"/>
      <p:bldP build="whole" bldLvl="1" animBg="1" rev="0" advAuto="0" spid="160" grpId="7"/>
      <p:bldP build="whole" bldLvl="1" animBg="1" rev="0" advAuto="0" spid="159" grpId="8"/>
      <p:bldP build="whole" bldLvl="1" animBg="1" rev="0" advAuto="0" spid="177" grpId="9"/>
      <p:bldP build="whole" bldLvl="1" animBg="1" rev="0" advAuto="0" spid="197" grpId="6"/>
      <p:bldP build="whole" bldLvl="1" animBg="1" rev="0" advAuto="0" spid="194" grpId="1"/>
      <p:bldP build="whole" bldLvl="1" animBg="1" rev="0" advAuto="0" spid="196" grpId="10"/>
      <p:bldP build="whole" bldLvl="1" animBg="1" rev="0" advAuto="0" spid="156" grpId="2"/>
      <p:bldP build="whole" bldLvl="1" animBg="1" rev="0" advAuto="0" spid="196" grpId="11"/>
      <p:bldP build="whole" bldLvl="1" animBg="1" rev="0" advAuto="0" spid="195" grpId="12"/>
      <p:bldP build="whole" bldLvl="1" animBg="1" rev="0" advAuto="0" spid="155" grpId="3"/>
      <p:bldP build="whole" bldLvl="1" animBg="1" rev="0" advAuto="0" spid="157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Warshall’s algo: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Warshall’s algo: Example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0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03" name="0  0  1  0…"/>
          <p:cNvSpPr txBox="1"/>
          <p:nvPr/>
        </p:nvSpPr>
        <p:spPr>
          <a:xfrm>
            <a:off x="2017498" y="1157653"/>
            <a:ext cx="1495507" cy="1701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0  0  1  0</a:t>
            </a:r>
          </a:p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1  0  </a:t>
            </a:r>
            <a:r>
              <a:rPr b="1"/>
              <a:t>1</a:t>
            </a:r>
            <a:r>
              <a:t>  1</a:t>
            </a:r>
          </a:p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0  0  0  0</a:t>
            </a:r>
          </a:p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0  1  0  0</a:t>
            </a:r>
          </a:p>
        </p:txBody>
      </p:sp>
      <p:sp>
        <p:nvSpPr>
          <p:cNvPr id="204" name="R(1)  ="/>
          <p:cNvSpPr txBox="1"/>
          <p:nvPr/>
        </p:nvSpPr>
        <p:spPr>
          <a:xfrm>
            <a:off x="1103098" y="1868853"/>
            <a:ext cx="838201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i="1" sz="2800">
                <a:solidFill>
                  <a:srgbClr val="001932"/>
                </a:solidFill>
                <a:uFillTx/>
              </a:defRPr>
            </a:pPr>
            <a:r>
              <a:t>R</a:t>
            </a:r>
            <a:r>
              <a:rPr baseline="30714" i="0"/>
              <a:t>(1)  =</a:t>
            </a:r>
          </a:p>
        </p:txBody>
      </p:sp>
      <p:sp>
        <p:nvSpPr>
          <p:cNvPr id="205" name="Rectangle"/>
          <p:cNvSpPr/>
          <p:nvPr/>
        </p:nvSpPr>
        <p:spPr>
          <a:xfrm>
            <a:off x="2017498" y="1640253"/>
            <a:ext cx="1295401" cy="381001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06" name="Rectangle"/>
          <p:cNvSpPr/>
          <p:nvPr/>
        </p:nvSpPr>
        <p:spPr>
          <a:xfrm>
            <a:off x="2322298" y="1259253"/>
            <a:ext cx="304801" cy="1524001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07" name="0  0  1  0…"/>
          <p:cNvSpPr txBox="1"/>
          <p:nvPr/>
        </p:nvSpPr>
        <p:spPr>
          <a:xfrm>
            <a:off x="1600200" y="4036220"/>
            <a:ext cx="1524000" cy="1752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sz="2900">
                <a:solidFill>
                  <a:srgbClr val="001932"/>
                </a:solidFill>
                <a:uFillTx/>
              </a:defRPr>
            </a:pPr>
            <a:r>
              <a:t>0  0  1  0</a:t>
            </a:r>
          </a:p>
          <a:p>
            <a:pPr marL="0" marR="0">
              <a:defRPr sz="2900">
                <a:solidFill>
                  <a:srgbClr val="001932"/>
                </a:solidFill>
                <a:uFillTx/>
              </a:defRPr>
            </a:pPr>
            <a:r>
              <a:t>1  0  1  1</a:t>
            </a:r>
          </a:p>
          <a:p>
            <a:pPr marL="0" marR="0">
              <a:defRPr sz="2900">
                <a:solidFill>
                  <a:srgbClr val="001932"/>
                </a:solidFill>
                <a:uFillTx/>
              </a:defRPr>
            </a:pPr>
            <a:r>
              <a:t>0  0  0  0</a:t>
            </a:r>
          </a:p>
          <a:p>
            <a:pPr marL="0" marR="0">
              <a:defRPr b="1" sz="2900">
                <a:solidFill>
                  <a:srgbClr val="001932"/>
                </a:solidFill>
                <a:uFillTx/>
              </a:defRPr>
            </a:pPr>
            <a:r>
              <a:t>1</a:t>
            </a:r>
            <a:r>
              <a:rPr b="0"/>
              <a:t>  1  </a:t>
            </a:r>
            <a:r>
              <a:t>1</a:t>
            </a:r>
            <a:r>
              <a:rPr b="0"/>
              <a:t>  </a:t>
            </a:r>
            <a:r>
              <a:t>1</a:t>
            </a:r>
          </a:p>
        </p:txBody>
      </p:sp>
      <p:sp>
        <p:nvSpPr>
          <p:cNvPr id="208" name="R(2)  ="/>
          <p:cNvSpPr txBox="1"/>
          <p:nvPr/>
        </p:nvSpPr>
        <p:spPr>
          <a:xfrm>
            <a:off x="762000" y="4760120"/>
            <a:ext cx="838200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i="1" sz="2800">
                <a:solidFill>
                  <a:srgbClr val="001932"/>
                </a:solidFill>
                <a:uFillTx/>
              </a:defRPr>
            </a:pPr>
            <a:r>
              <a:t>R</a:t>
            </a:r>
            <a:r>
              <a:rPr baseline="30714" i="0"/>
              <a:t>(2)  =</a:t>
            </a:r>
          </a:p>
        </p:txBody>
      </p:sp>
      <p:sp>
        <p:nvSpPr>
          <p:cNvPr id="209" name="Rectangle"/>
          <p:cNvSpPr/>
          <p:nvPr/>
        </p:nvSpPr>
        <p:spPr>
          <a:xfrm>
            <a:off x="1676400" y="4912520"/>
            <a:ext cx="1295400" cy="381001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10" name="Rectangle"/>
          <p:cNvSpPr/>
          <p:nvPr/>
        </p:nvSpPr>
        <p:spPr>
          <a:xfrm>
            <a:off x="2286000" y="4150520"/>
            <a:ext cx="304800" cy="1524001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11" name="0  0  1  0…"/>
          <p:cNvSpPr txBox="1"/>
          <p:nvPr/>
        </p:nvSpPr>
        <p:spPr>
          <a:xfrm>
            <a:off x="4503615" y="4032567"/>
            <a:ext cx="1782824" cy="1701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0  0  1  0</a:t>
            </a:r>
          </a:p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1  0  1  1</a:t>
            </a:r>
          </a:p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0  0  0  0</a:t>
            </a:r>
          </a:p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1  1  1  1</a:t>
            </a:r>
          </a:p>
        </p:txBody>
      </p:sp>
      <p:sp>
        <p:nvSpPr>
          <p:cNvPr id="212" name="R(3)  ="/>
          <p:cNvSpPr txBox="1"/>
          <p:nvPr/>
        </p:nvSpPr>
        <p:spPr>
          <a:xfrm>
            <a:off x="3657600" y="4760120"/>
            <a:ext cx="838200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i="1" sz="2800">
                <a:solidFill>
                  <a:srgbClr val="001932"/>
                </a:solidFill>
                <a:uFillTx/>
              </a:defRPr>
            </a:pPr>
            <a:r>
              <a:t>R</a:t>
            </a:r>
            <a:r>
              <a:rPr baseline="30714" i="0"/>
              <a:t>(3)  =</a:t>
            </a:r>
          </a:p>
        </p:txBody>
      </p:sp>
      <p:sp>
        <p:nvSpPr>
          <p:cNvPr id="213" name="Rectangle"/>
          <p:cNvSpPr/>
          <p:nvPr/>
        </p:nvSpPr>
        <p:spPr>
          <a:xfrm>
            <a:off x="4572000" y="5293520"/>
            <a:ext cx="1295400" cy="381001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14" name="Rectangle"/>
          <p:cNvSpPr/>
          <p:nvPr/>
        </p:nvSpPr>
        <p:spPr>
          <a:xfrm>
            <a:off x="5486400" y="4150520"/>
            <a:ext cx="304800" cy="1524001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marL="0" marR="0" algn="ctr">
              <a:defRPr sz="18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215" name="0  0  1  0…"/>
          <p:cNvSpPr txBox="1"/>
          <p:nvPr/>
        </p:nvSpPr>
        <p:spPr>
          <a:xfrm>
            <a:off x="7467600" y="4150520"/>
            <a:ext cx="1524001" cy="1701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0  0  1  0</a:t>
            </a:r>
          </a:p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1  </a:t>
            </a:r>
            <a:r>
              <a:rPr b="1"/>
              <a:t>1</a:t>
            </a:r>
            <a:r>
              <a:t>  1  1</a:t>
            </a:r>
          </a:p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0  0  0  0</a:t>
            </a:r>
          </a:p>
          <a:p>
            <a:pPr marL="0" marR="0">
              <a:defRPr sz="2800">
                <a:solidFill>
                  <a:srgbClr val="001932"/>
                </a:solidFill>
                <a:uFillTx/>
              </a:defRPr>
            </a:pPr>
            <a:r>
              <a:t>1  1  1  1</a:t>
            </a:r>
          </a:p>
        </p:txBody>
      </p:sp>
      <p:sp>
        <p:nvSpPr>
          <p:cNvPr id="216" name="R(4)  ="/>
          <p:cNvSpPr txBox="1"/>
          <p:nvPr/>
        </p:nvSpPr>
        <p:spPr>
          <a:xfrm>
            <a:off x="6457919" y="5103997"/>
            <a:ext cx="838201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defRPr i="1" sz="2800">
                <a:solidFill>
                  <a:srgbClr val="001932"/>
                </a:solidFill>
                <a:uFillTx/>
              </a:defRPr>
            </a:pPr>
            <a:r>
              <a:t>R</a:t>
            </a:r>
            <a:r>
              <a:rPr baseline="30714" i="0"/>
              <a:t>(4)  =</a:t>
            </a:r>
          </a:p>
        </p:txBody>
      </p:sp>
      <p:grpSp>
        <p:nvGrpSpPr>
          <p:cNvPr id="233" name="Group"/>
          <p:cNvGrpSpPr/>
          <p:nvPr/>
        </p:nvGrpSpPr>
        <p:grpSpPr>
          <a:xfrm>
            <a:off x="5423876" y="771073"/>
            <a:ext cx="2759036" cy="2678296"/>
            <a:chOff x="0" y="0"/>
            <a:chExt cx="2759035" cy="2678295"/>
          </a:xfrm>
        </p:grpSpPr>
        <p:grpSp>
          <p:nvGrpSpPr>
            <p:cNvPr id="219" name="Group"/>
            <p:cNvGrpSpPr/>
            <p:nvPr/>
          </p:nvGrpSpPr>
          <p:grpSpPr>
            <a:xfrm>
              <a:off x="1566883" y="0"/>
              <a:ext cx="456607" cy="642812"/>
              <a:chOff x="0" y="0"/>
              <a:chExt cx="456605" cy="642811"/>
            </a:xfrm>
          </p:grpSpPr>
          <p:sp>
            <p:nvSpPr>
              <p:cNvPr id="217" name="Oval"/>
              <p:cNvSpPr/>
              <p:nvPr/>
            </p:nvSpPr>
            <p:spPr>
              <a:xfrm>
                <a:off x="0" y="144215"/>
                <a:ext cx="366095" cy="35438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18" name="3"/>
              <p:cNvSpPr txBox="1"/>
              <p:nvPr/>
            </p:nvSpPr>
            <p:spPr>
              <a:xfrm>
                <a:off x="53609" y="0"/>
                <a:ext cx="402997" cy="6428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222" name="Group"/>
            <p:cNvGrpSpPr/>
            <p:nvPr/>
          </p:nvGrpSpPr>
          <p:grpSpPr>
            <a:xfrm>
              <a:off x="2302000" y="1859758"/>
              <a:ext cx="457036" cy="642813"/>
              <a:chOff x="0" y="0"/>
              <a:chExt cx="457034" cy="642811"/>
            </a:xfrm>
          </p:grpSpPr>
          <p:sp>
            <p:nvSpPr>
              <p:cNvPr id="220" name="Oval"/>
              <p:cNvSpPr/>
              <p:nvPr/>
            </p:nvSpPr>
            <p:spPr>
              <a:xfrm>
                <a:off x="0" y="144215"/>
                <a:ext cx="369024" cy="35438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21" name="4"/>
              <p:cNvSpPr txBox="1"/>
              <p:nvPr/>
            </p:nvSpPr>
            <p:spPr>
              <a:xfrm>
                <a:off x="54037" y="0"/>
                <a:ext cx="402998" cy="6428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225" name="Group"/>
            <p:cNvGrpSpPr/>
            <p:nvPr/>
          </p:nvGrpSpPr>
          <p:grpSpPr>
            <a:xfrm>
              <a:off x="275302" y="2035484"/>
              <a:ext cx="457036" cy="642812"/>
              <a:chOff x="0" y="0"/>
              <a:chExt cx="457034" cy="642811"/>
            </a:xfrm>
          </p:grpSpPr>
          <p:sp>
            <p:nvSpPr>
              <p:cNvPr id="223" name="Oval"/>
              <p:cNvSpPr/>
              <p:nvPr/>
            </p:nvSpPr>
            <p:spPr>
              <a:xfrm>
                <a:off x="0" y="144215"/>
                <a:ext cx="369024" cy="35438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24" name="2"/>
              <p:cNvSpPr txBox="1"/>
              <p:nvPr/>
            </p:nvSpPr>
            <p:spPr>
              <a:xfrm>
                <a:off x="54037" y="0"/>
                <a:ext cx="402998" cy="6428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228" name="Group"/>
            <p:cNvGrpSpPr/>
            <p:nvPr/>
          </p:nvGrpSpPr>
          <p:grpSpPr>
            <a:xfrm>
              <a:off x="0" y="442241"/>
              <a:ext cx="457035" cy="642813"/>
              <a:chOff x="0" y="0"/>
              <a:chExt cx="457034" cy="642811"/>
            </a:xfrm>
          </p:grpSpPr>
          <p:sp>
            <p:nvSpPr>
              <p:cNvPr id="226" name="Oval"/>
              <p:cNvSpPr/>
              <p:nvPr/>
            </p:nvSpPr>
            <p:spPr>
              <a:xfrm>
                <a:off x="0" y="144215"/>
                <a:ext cx="369024" cy="354381"/>
              </a:xfrm>
              <a:prstGeom prst="ellipse">
                <a:avLst/>
              </a:prstGeom>
              <a:solidFill>
                <a:srgbClr val="99FFCC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27" name="1"/>
              <p:cNvSpPr txBox="1"/>
              <p:nvPr/>
            </p:nvSpPr>
            <p:spPr>
              <a:xfrm>
                <a:off x="54037" y="0"/>
                <a:ext cx="402998" cy="6428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229" name="Line"/>
            <p:cNvSpPr/>
            <p:nvPr/>
          </p:nvSpPr>
          <p:spPr>
            <a:xfrm flipV="1">
              <a:off x="369023" y="410732"/>
              <a:ext cx="1197861" cy="26358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 flipH="1" rot="10800000">
              <a:off x="638535" y="2267562"/>
              <a:ext cx="1719113" cy="323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3" y="18084"/>
                  </a:moveTo>
                  <a:cubicBezTo>
                    <a:pt x="36" y="18084"/>
                    <a:pt x="0" y="13563"/>
                    <a:pt x="0" y="9042"/>
                  </a:cubicBezTo>
                  <a:cubicBezTo>
                    <a:pt x="0" y="4521"/>
                    <a:pt x="5400" y="0"/>
                    <a:pt x="10800" y="0"/>
                  </a:cubicBezTo>
                  <a:cubicBezTo>
                    <a:pt x="16200" y="0"/>
                    <a:pt x="21600" y="10800"/>
                    <a:pt x="21600" y="2160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2181B7"/>
                  </a:solidFill>
                  <a:uFillTx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 rot="5400000">
              <a:off x="1225256" y="1100027"/>
              <a:ext cx="498743" cy="1766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63" y="0"/>
                  </a:moveTo>
                  <a:cubicBezTo>
                    <a:pt x="6931" y="0"/>
                    <a:pt x="0" y="5400"/>
                    <a:pt x="0" y="10800"/>
                  </a:cubicBezTo>
                  <a:cubicBezTo>
                    <a:pt x="0" y="16200"/>
                    <a:pt x="10800" y="21600"/>
                    <a:pt x="21600" y="2160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2181B7"/>
                  </a:solidFill>
                  <a:uFillTx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 flipH="1" flipV="1">
              <a:off x="184511" y="940837"/>
              <a:ext cx="184513" cy="123886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sp>
        <p:nvSpPr>
          <p:cNvPr id="234" name="Line"/>
          <p:cNvSpPr/>
          <p:nvPr/>
        </p:nvSpPr>
        <p:spPr>
          <a:xfrm flipV="1">
            <a:off x="5976815" y="1249247"/>
            <a:ext cx="1051658" cy="1709062"/>
          </a:xfrm>
          <a:prstGeom prst="line">
            <a:avLst/>
          </a:prstGeom>
          <a:ln w="508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5" name="Line"/>
          <p:cNvSpPr/>
          <p:nvPr/>
        </p:nvSpPr>
        <p:spPr>
          <a:xfrm flipH="1" flipV="1">
            <a:off x="5803254" y="1649112"/>
            <a:ext cx="1986275" cy="1312911"/>
          </a:xfrm>
          <a:prstGeom prst="line">
            <a:avLst/>
          </a:prstGeom>
          <a:ln w="508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6" name="Line"/>
          <p:cNvSpPr/>
          <p:nvPr/>
        </p:nvSpPr>
        <p:spPr>
          <a:xfrm flipH="1" flipV="1">
            <a:off x="7206237" y="1165094"/>
            <a:ext cx="806486" cy="1691402"/>
          </a:xfrm>
          <a:prstGeom prst="line">
            <a:avLst/>
          </a:prstGeom>
          <a:ln w="508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7" name="Line"/>
          <p:cNvSpPr/>
          <p:nvPr/>
        </p:nvSpPr>
        <p:spPr>
          <a:xfrm flipH="1" rot="18540000">
            <a:off x="8044261" y="2749483"/>
            <a:ext cx="381000" cy="273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80" y="0"/>
                </a:moveTo>
                <a:cubicBezTo>
                  <a:pt x="7740" y="0"/>
                  <a:pt x="0" y="5400"/>
                  <a:pt x="0" y="10800"/>
                </a:cubicBezTo>
                <a:cubicBezTo>
                  <a:pt x="0" y="16200"/>
                  <a:pt x="5400" y="21600"/>
                  <a:pt x="10800" y="21600"/>
                </a:cubicBezTo>
                <a:cubicBezTo>
                  <a:pt x="16200" y="21600"/>
                  <a:pt x="21600" y="12558"/>
                  <a:pt x="21600" y="3516"/>
                </a:cubicBezTo>
              </a:path>
            </a:pathLst>
          </a:custGeom>
          <a:ln w="50800">
            <a:solidFill>
              <a:schemeClr val="accent6"/>
            </a:solidFill>
            <a:tailEnd type="triangle"/>
          </a:ln>
        </p:spPr>
        <p:txBody>
          <a:bodyPr lIns="45719" rIns="45719" anchor="ctr"/>
          <a:lstStyle/>
          <a:p>
            <a:pPr marL="0" marR="0" algn="ctr">
              <a:defRPr sz="2400">
                <a:solidFill>
                  <a:srgbClr val="2181B7"/>
                </a:solidFill>
                <a:uFillTx/>
              </a:defRPr>
            </a:pPr>
          </a:p>
        </p:txBody>
      </p:sp>
      <p:sp>
        <p:nvSpPr>
          <p:cNvPr id="238" name="No Change"/>
          <p:cNvSpPr txBox="1"/>
          <p:nvPr/>
        </p:nvSpPr>
        <p:spPr>
          <a:xfrm>
            <a:off x="4490630" y="5774163"/>
            <a:ext cx="180879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No Change</a:t>
            </a:r>
          </a:p>
        </p:txBody>
      </p:sp>
      <p:sp>
        <p:nvSpPr>
          <p:cNvPr id="239" name="Line"/>
          <p:cNvSpPr/>
          <p:nvPr/>
        </p:nvSpPr>
        <p:spPr>
          <a:xfrm rot="1800000">
            <a:off x="5290107" y="3051691"/>
            <a:ext cx="381000" cy="2730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480" y="0"/>
                </a:moveTo>
                <a:cubicBezTo>
                  <a:pt x="7740" y="0"/>
                  <a:pt x="0" y="5400"/>
                  <a:pt x="0" y="10800"/>
                </a:cubicBezTo>
                <a:cubicBezTo>
                  <a:pt x="0" y="16200"/>
                  <a:pt x="5400" y="21600"/>
                  <a:pt x="10800" y="21600"/>
                </a:cubicBezTo>
                <a:cubicBezTo>
                  <a:pt x="16200" y="21600"/>
                  <a:pt x="21600" y="12558"/>
                  <a:pt x="21600" y="3516"/>
                </a:cubicBezTo>
              </a:path>
            </a:pathLst>
          </a:custGeom>
          <a:ln w="50800">
            <a:solidFill>
              <a:schemeClr val="accent6"/>
            </a:solidFill>
            <a:tailEnd type="triangle"/>
          </a:ln>
        </p:spPr>
        <p:txBody>
          <a:bodyPr lIns="45719" rIns="45719" anchor="ctr"/>
          <a:lstStyle/>
          <a:p>
            <a:pPr marL="0" marR="0" algn="ctr">
              <a:defRPr sz="2400">
                <a:solidFill>
                  <a:srgbClr val="2181B7"/>
                </a:solidFill>
                <a:uFillTx/>
              </a:defRPr>
            </a:pPr>
          </a:p>
        </p:txBody>
      </p:sp>
      <p:sp>
        <p:nvSpPr>
          <p:cNvPr id="240" name="R2(4,1)=R1(4,2)=1,R1(2,1)=1…"/>
          <p:cNvSpPr txBox="1"/>
          <p:nvPr/>
        </p:nvSpPr>
        <p:spPr>
          <a:xfrm>
            <a:off x="649664" y="2977937"/>
            <a:ext cx="4231175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</a:t>
            </a:r>
            <a:r>
              <a:rPr baseline="31999"/>
              <a:t>2</a:t>
            </a:r>
            <a:r>
              <a:t>(4,1)=R</a:t>
            </a:r>
            <a:r>
              <a:rPr baseline="31999"/>
              <a:t>1</a:t>
            </a:r>
            <a:r>
              <a:t>(4,2)=1,R</a:t>
            </a:r>
            <a:r>
              <a:rPr baseline="31999"/>
              <a:t>1</a:t>
            </a:r>
            <a:r>
              <a:t>(2,1)=1</a:t>
            </a:r>
          </a:p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</a:t>
            </a:r>
            <a:r>
              <a:rPr baseline="31999"/>
              <a:t>2</a:t>
            </a:r>
            <a:r>
              <a:t>(4,3)=R</a:t>
            </a:r>
            <a:r>
              <a:rPr baseline="31999"/>
              <a:t>1</a:t>
            </a:r>
            <a:r>
              <a:t>(4,2)=1,R</a:t>
            </a:r>
            <a:r>
              <a:rPr baseline="31999"/>
              <a:t>1</a:t>
            </a:r>
            <a:r>
              <a:t>(2,3)=1</a:t>
            </a:r>
          </a:p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</a:t>
            </a:r>
            <a:r>
              <a:rPr baseline="31999"/>
              <a:t>2</a:t>
            </a:r>
            <a:r>
              <a:t>(4,4)=R</a:t>
            </a:r>
            <a:r>
              <a:rPr baseline="31999"/>
              <a:t>1</a:t>
            </a:r>
            <a:r>
              <a:t>(4,2)=1,R</a:t>
            </a:r>
            <a:r>
              <a:rPr baseline="31999"/>
              <a:t>1</a:t>
            </a:r>
            <a:r>
              <a:t>(2,4)=1</a:t>
            </a:r>
          </a:p>
        </p:txBody>
      </p:sp>
      <p:sp>
        <p:nvSpPr>
          <p:cNvPr id="241" name="R4(2,2)=R3(2,4)=1,R3(4,2)=1"/>
          <p:cNvSpPr txBox="1"/>
          <p:nvPr/>
        </p:nvSpPr>
        <p:spPr>
          <a:xfrm>
            <a:off x="4195407" y="6317701"/>
            <a:ext cx="423117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</a:t>
            </a:r>
            <a:r>
              <a:rPr baseline="31999"/>
              <a:t>4</a:t>
            </a:r>
            <a:r>
              <a:t>(2,2)=R</a:t>
            </a:r>
            <a:r>
              <a:rPr baseline="31999"/>
              <a:t>3</a:t>
            </a:r>
            <a:r>
              <a:t>(2,4)=1,R</a:t>
            </a:r>
            <a:r>
              <a:rPr baseline="31999"/>
              <a:t>3</a:t>
            </a:r>
            <a:r>
              <a:t>(4,2)=1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22"/>
      <p:bldP build="whole" bldLvl="1" animBg="1" rev="0" advAuto="0" spid="237" grpId="10"/>
      <p:bldP build="whole" bldLvl="1" animBg="1" rev="0" advAuto="0" spid="209" grpId="14"/>
      <p:bldP build="whole" bldLvl="1" animBg="1" rev="0" advAuto="0" spid="210" grpId="13"/>
      <p:bldP build="whole" bldLvl="1" animBg="1" rev="0" advAuto="0" spid="236" grpId="9"/>
      <p:bldP build="whole" bldLvl="1" animBg="1" rev="0" advAuto="0" spid="233" grpId="1"/>
      <p:bldP build="whole" bldLvl="1" animBg="1" rev="0" advAuto="0" spid="238" grpId="17"/>
      <p:bldP build="whole" bldLvl="1" animBg="1" rev="0" advAuto="0" spid="235" grpId="8"/>
      <p:bldP build="whole" bldLvl="1" animBg="1" rev="0" advAuto="0" spid="203" grpId="4"/>
      <p:bldP build="whole" bldLvl="1" animBg="1" rev="0" advAuto="0" spid="234" grpId="2"/>
      <p:bldP build="whole" bldLvl="1" animBg="1" rev="0" advAuto="0" spid="239" grpId="23"/>
      <p:bldP build="whole" bldLvl="1" animBg="1" rev="0" advAuto="0" spid="211" grpId="16"/>
      <p:bldP build="whole" bldLvl="1" animBg="1" rev="0" advAuto="0" spid="205" grpId="6"/>
      <p:bldP build="whole" bldLvl="1" animBg="1" rev="0" advAuto="0" spid="216" grpId="21"/>
      <p:bldP build="whole" bldLvl="1" animBg="1" rev="0" advAuto="0" spid="204" grpId="3"/>
      <p:bldP build="whole" bldLvl="1" animBg="1" rev="0" advAuto="0" spid="207" grpId="12"/>
      <p:bldP build="whole" bldLvl="1" animBg="1" rev="0" advAuto="0" spid="206" grpId="5"/>
      <p:bldP build="whole" bldLvl="1" animBg="1" rev="0" advAuto="0" spid="213" grpId="20"/>
      <p:bldP build="p" bldLvl="5" animBg="1" rev="0" advAuto="0" spid="240" grpId="7"/>
      <p:bldP build="whole" bldLvl="1" animBg="1" rev="0" advAuto="0" spid="212" grpId="15"/>
      <p:bldP build="whole" bldLvl="1" animBg="1" rev="0" advAuto="0" spid="214" grpId="19"/>
      <p:bldP build="whole" bldLvl="1" animBg="1" rev="0" advAuto="0" spid="208" grpId="11"/>
      <p:bldP build="whole" bldLvl="1" animBg="1" rev="0" advAuto="0" spid="241" grpId="18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Warshall’s Algo: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Warshall’s Algo: Analysis</a:t>
            </a:r>
          </a:p>
        </p:txBody>
      </p:sp>
      <p:sp>
        <p:nvSpPr>
          <p:cNvPr id="244" name="Algo Warshall(A[1..n,1..n])…"/>
          <p:cNvSpPr txBox="1"/>
          <p:nvPr>
            <p:ph type="body" idx="1"/>
          </p:nvPr>
        </p:nvSpPr>
        <p:spPr>
          <a:xfrm>
            <a:off x="197364" y="936098"/>
            <a:ext cx="9055612" cy="414096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Warshall(A[1..n,1..n])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i/p: Adjacency matrix A of a diagraph with n vertices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o/p: Transitive closure of diagraph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</a:t>
            </a:r>
            <a:r>
              <a:rPr baseline="31999"/>
              <a:t>(0)</a:t>
            </a:r>
            <a:r>
              <a:rPr b="1" sz="3000"/>
              <a:t>←</a:t>
            </a:r>
            <a:r>
              <a:t> A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k←1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do</a:t>
            </a: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i←1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t>n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 </a:t>
            </a:r>
            <a:r>
              <a:t>j←1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do</a:t>
            </a:r>
          </a:p>
          <a:p>
            <a:pPr lvl="6" marL="0" indent="13716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</a:t>
            </a:r>
            <a:r>
              <a:rPr baseline="31999"/>
              <a:t>(k)</a:t>
            </a:r>
            <a:r>
              <a:t>[i,j]←R</a:t>
            </a:r>
            <a:r>
              <a:rPr baseline="31999"/>
              <a:t>(k-1)</a:t>
            </a:r>
            <a:r>
              <a:t>[i,j] </a:t>
            </a:r>
            <a:r>
              <a:rPr b="1"/>
              <a:t>OR</a:t>
            </a:r>
            <a:r>
              <a:t> </a:t>
            </a:r>
          </a:p>
          <a:p>
            <a:pPr lvl="8" marL="0" indent="18288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(R</a:t>
            </a:r>
            <a:r>
              <a:rPr baseline="31999"/>
              <a:t>(k-1)</a:t>
            </a:r>
            <a:r>
              <a:t>[i,k] </a:t>
            </a:r>
            <a:r>
              <a:rPr b="1"/>
              <a:t>AND</a:t>
            </a:r>
            <a:r>
              <a:t> R</a:t>
            </a:r>
            <a:r>
              <a:rPr baseline="31999"/>
              <a:t>(k-1)</a:t>
            </a:r>
            <a:r>
              <a:t>[k,j])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R</a:t>
            </a:r>
            <a:r>
              <a:rPr baseline="31999"/>
              <a:t>(n)</a:t>
            </a:r>
          </a:p>
        </p:txBody>
      </p:sp>
      <p:sp>
        <p:nvSpPr>
          <p:cNvPr id="2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4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48" name="Time efficiency: Θ(n3)…"/>
          <p:cNvSpPr txBox="1"/>
          <p:nvPr/>
        </p:nvSpPr>
        <p:spPr>
          <a:xfrm>
            <a:off x="207107" y="4980353"/>
            <a:ext cx="8686801" cy="1730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>
              <a:spcBef>
                <a:spcPts val="1000"/>
              </a:spcBef>
              <a:defRPr sz="2800">
                <a:uFillTx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Time efficiency: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>
              <a:lnSpc>
                <a:spcPct val="60000"/>
              </a:lnSpc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Space efficiency: General analysis -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714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1" marL="0" marR="0" indent="457200">
              <a:lnSpc>
                <a:spcPct val="90000"/>
              </a:lnSpc>
              <a:spcBef>
                <a:spcPts val="1000"/>
              </a:spcBef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Matrices can be written over their predecessors </a:t>
            </a:r>
          </a:p>
          <a:p>
            <a:pPr lvl="2" marL="0" marR="0" indent="914400">
              <a:lnSpc>
                <a:spcPct val="90000"/>
              </a:lnSpc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(with some care), so it’s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Θ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4" grpId="1"/>
      <p:bldP build="p" bldLvl="5" animBg="1" rev="0" advAuto="0" spid="248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