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762000" y="1231900"/>
            <a:ext cx="8636000" cy="6388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193087" y="6942137"/>
            <a:ext cx="292101" cy="297248"/>
          </a:xfrm>
          <a:prstGeom prst="rect">
            <a:avLst/>
          </a:prstGeom>
        </p:spPr>
        <p:txBody>
          <a:bodyPr wrap="none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87784" y="938113"/>
            <a:ext cx="8384432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onlinecourses.nptel.ac.in/noc20_cs27/unit?unit=12&amp;lesson=16" TargetMode="External"/><Relationship Id="rId3" Type="http://schemas.openxmlformats.org/officeDocument/2006/relationships/hyperlink" Target="https://onlinecourses.nptel.ac.in/noc20_cs27/unit?unit=12&amp;lesson=17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   L11: MergeSort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L11: </a:t>
            </a:r>
            <a:r>
              <a:rPr sz="4400">
                <a:latin typeface="Arial"/>
                <a:ea typeface="Arial"/>
                <a:cs typeface="Arial"/>
                <a:sym typeface="Arial"/>
              </a:rPr>
              <a:t>MergeSort</a:t>
            </a:r>
          </a:p>
        </p:txBody>
      </p:sp>
      <p:sp>
        <p:nvSpPr>
          <p:cNvPr id="43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5" name="Dr. Ram P Rustagi…"/>
          <p:cNvSpPr txBox="1"/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(2019-H1)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KSIT/KSSEM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MergeSort: Analy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MergeSort: Analysis</a:t>
            </a:r>
          </a:p>
        </p:txBody>
      </p:sp>
      <p:sp>
        <p:nvSpPr>
          <p:cNvPr id="205" name="Each step of Mergesort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00"/>
              </a:spcBef>
              <a:defRPr sz="3000"/>
            </a:pPr>
            <a:r>
              <a:t>Each step of Mergesort</a:t>
            </a:r>
          </a:p>
          <a:p>
            <a:pPr lvl="1" marL="700087" indent="-304800">
              <a:spcBef>
                <a:spcPts val="100"/>
              </a:spcBef>
            </a:pPr>
            <a:r>
              <a:t>Two recursive invocations of size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t>: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2T(n/2)</a:t>
            </a:r>
          </a:p>
          <a:p>
            <a:pPr lvl="1" marL="700087" indent="-304799">
              <a:spcBef>
                <a:spcPts val="100"/>
              </a:spcBef>
            </a:pPr>
            <a:r>
              <a:t>Merging of two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t> array into one array of size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  <a:p>
            <a:pPr lvl="2" marL="1113744" indent="-261257">
              <a:spcBef>
                <a:spcPts val="100"/>
              </a:spcBef>
              <a:defRPr sz="3000"/>
            </a:pPr>
            <a:r>
              <a:t>Time complexity: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  <a:p>
            <a:pPr>
              <a:spcBef>
                <a:spcPts val="100"/>
              </a:spcBef>
              <a:defRPr sz="3000"/>
            </a:pPr>
            <a:r>
              <a:t>Recurrence relation for time complexity becomes</a:t>
            </a:r>
          </a:p>
          <a:p>
            <a:pPr lvl="1" marL="0" indent="228600">
              <a:spcBef>
                <a:spcPts val="1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T(n)=2T(n/2) + n</a:t>
            </a:r>
          </a:p>
          <a:p>
            <a:pPr lvl="5" marL="0" indent="114300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=2(2T(n/4)+n/2)+n=2</a:t>
            </a:r>
            <a:r>
              <a:rPr baseline="31999"/>
              <a:t>2</a:t>
            </a:r>
            <a:r>
              <a:t>T(n/2</a:t>
            </a:r>
            <a:r>
              <a:rPr baseline="31999"/>
              <a:t>2</a:t>
            </a:r>
            <a:r>
              <a:t>)+n+n</a:t>
            </a:r>
          </a:p>
          <a:p>
            <a:pPr lvl="5" marL="0" indent="114300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=…</a:t>
            </a:r>
          </a:p>
          <a:p>
            <a:pPr lvl="5" marL="0" indent="114300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=2</a:t>
            </a:r>
            <a:r>
              <a:rPr baseline="31999"/>
              <a:t>k</a:t>
            </a:r>
            <a:r>
              <a:t>T(n/2</a:t>
            </a:r>
            <a:r>
              <a:rPr baseline="31999"/>
              <a:t>k</a:t>
            </a:r>
            <a:r>
              <a:t>)+n+…(log</a:t>
            </a:r>
            <a:r>
              <a:rPr baseline="-5999"/>
              <a:t>2</a:t>
            </a:r>
            <a:r>
              <a:t>n times)</a:t>
            </a:r>
          </a:p>
          <a:p>
            <a:pPr lvl="5" marL="0" indent="114300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=n*T(1)+nlog</a:t>
            </a:r>
            <a:r>
              <a:rPr baseline="-5999"/>
              <a:t>2</a:t>
            </a:r>
            <a:r>
              <a:t>n = n + nlog</a:t>
            </a:r>
            <a:r>
              <a:rPr baseline="-5999"/>
              <a:t>2</a:t>
            </a:r>
            <a:r>
              <a:t>n</a:t>
            </a:r>
          </a:p>
          <a:p>
            <a:pPr lvl="5" marL="0" indent="114300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 Θ(nlog</a:t>
            </a:r>
            <a:r>
              <a:rPr baseline="-5999"/>
              <a:t>2</a:t>
            </a:r>
            <a:r>
              <a:t>n)</a:t>
            </a:r>
          </a:p>
          <a:p>
            <a:pPr lvl="1" marL="700087" indent="-304800">
              <a:spcBef>
                <a:spcPts val="100"/>
              </a:spcBef>
            </a:pPr>
            <a:r>
              <a:t>Better than Θ(n) for Insertion, Selection sort</a:t>
            </a:r>
          </a:p>
          <a:p>
            <a:pPr>
              <a:spcBef>
                <a:spcPts val="100"/>
              </a:spcBef>
              <a:defRPr sz="3000"/>
            </a:pPr>
            <a:r>
              <a:t>Space complexity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= Θ(n)</a:t>
            </a:r>
          </a:p>
        </p:txBody>
      </p:sp>
      <p:sp>
        <p:nvSpPr>
          <p:cNvPr id="2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7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0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MergeSort: Master Theorem"/>
          <p:cNvSpPr txBox="1"/>
          <p:nvPr>
            <p:ph type="title"/>
          </p:nvPr>
        </p:nvSpPr>
        <p:spPr>
          <a:xfrm>
            <a:off x="762000" y="60325"/>
            <a:ext cx="8952031" cy="952500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MergeSort: Master Theorem</a:t>
            </a:r>
          </a:p>
        </p:txBody>
      </p:sp>
      <p:sp>
        <p:nvSpPr>
          <p:cNvPr id="2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2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1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14" name="Equation"/>
          <p:cNvSpPr txBox="1"/>
          <p:nvPr/>
        </p:nvSpPr>
        <p:spPr>
          <a:xfrm>
            <a:off x="1147921" y="1993661"/>
            <a:ext cx="4235751" cy="154823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∈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{</m:t>
                  </m:r>
                  <m:eqArr>
                    <m:eqArr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eqArrPr>
                    <m:e>
                      <m:r>
                        <m:rPr>
                          <m:sty m:val="p"/>
                        </m:r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e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phant>
                        <m:phantPr>
                          <m:ctrlP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show m:val="off"/>
                        </m:phantPr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phant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e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</m:e>
                    <m:e>
                      <m:r>
                        <m:rPr>
                          <m:sty m:val="p"/>
                        </m:r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e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phant>
                        <m:phantPr>
                          <m:ctrlP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show m:val="off"/>
                        </m:phantPr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phant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e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</m:e>
                    <m:e>
                      <m:r>
                        <m:rPr>
                          <m:sty m:val="p"/>
                        </m:r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e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sup>
                      </m:s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phant>
                        <m:phantPr>
                          <m:ctrlP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show m:val="off"/>
                        </m:phantPr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phant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p>
                        <m:e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</m:e>
                  </m:eqArr>
                </m:oMath>
              </m:oMathPara>
            </a14:m>
            <a:endParaRPr sz="2600"/>
          </a:p>
        </p:txBody>
      </p:sp>
      <p:sp>
        <p:nvSpPr>
          <p:cNvPr id="215" name="T(n)=aT(n/b)+Θ(nd) for n=bk, k=1,2,…"/>
          <p:cNvSpPr txBox="1"/>
          <p:nvPr/>
        </p:nvSpPr>
        <p:spPr>
          <a:xfrm>
            <a:off x="607241" y="1061707"/>
            <a:ext cx="7315927" cy="984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2" marL="0" indent="457200">
              <a:lnSpc>
                <a:spcPct val="90000"/>
              </a:lnSpc>
              <a:spcBef>
                <a:spcPts val="700"/>
              </a:spcBef>
              <a:defRPr sz="2700">
                <a:latin typeface="+mn-lt"/>
                <a:ea typeface="+mn-ea"/>
                <a:cs typeface="+mn-cs"/>
                <a:sym typeface="Gill Sans"/>
              </a:defRPr>
            </a:pPr>
            <a:r>
              <a:rPr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T(n)=aT(n/b)+Θ(n</a:t>
            </a:r>
            <a:r>
              <a:rPr b="1" baseline="31999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t>for </a:t>
            </a:r>
            <a:r>
              <a:rPr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n=b</a:t>
            </a:r>
            <a:r>
              <a:rPr b="1" baseline="31999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, k=1,2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lnSpc>
                <a:spcPct val="90000"/>
              </a:lnSpc>
              <a:spcBef>
                <a:spcPts val="700"/>
              </a:spcBef>
              <a:defRPr sz="2700">
                <a:latin typeface="+mn-lt"/>
                <a:ea typeface="+mn-ea"/>
                <a:cs typeface="+mn-cs"/>
                <a:sym typeface="Gill Sans"/>
              </a:defRPr>
            </a:pPr>
            <a:r>
              <a:rPr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T(1) = c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t>where, </a:t>
            </a:r>
            <a:r>
              <a:rPr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a≥1, b≥2, c&gt;0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</p:txBody>
      </p:sp>
      <p:sp>
        <p:nvSpPr>
          <p:cNvPr id="216" name="T(n)=2T(n/2) + n…"/>
          <p:cNvSpPr txBox="1"/>
          <p:nvPr/>
        </p:nvSpPr>
        <p:spPr>
          <a:xfrm>
            <a:off x="761999" y="3814716"/>
            <a:ext cx="8952032" cy="2244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marL="0" indent="228600">
              <a:lnSpc>
                <a:spcPct val="90000"/>
              </a:lnSpc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T(n)=2T(n/2) + n</a:t>
            </a:r>
          </a:p>
          <a:p>
            <a:pPr lvl="1" marL="0" indent="228600">
              <a:lnSpc>
                <a:spcPct val="90000"/>
              </a:lnSpc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a=2 (a≥1), b=2(b≥2), c=T(1)=0,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and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0" indent="228600">
              <a:lnSpc>
                <a:spcPct val="110000"/>
              </a:lnSpc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f(n)=n ∈Θ(n</a:t>
            </a:r>
            <a:r>
              <a:rPr baseline="31999"/>
              <a:t>d</a:t>
            </a:r>
            <a:r>
              <a:t>) ⇒ f(n)∈Θ(n</a:t>
            </a:r>
            <a:r>
              <a:rPr baseline="31999"/>
              <a:t>1</a:t>
            </a:r>
            <a:r>
              <a:t>) ⇒ d=1</a:t>
            </a:r>
          </a:p>
          <a:p>
            <a:pPr lvl="1" marL="0" indent="228600">
              <a:lnSpc>
                <a:spcPct val="110000"/>
              </a:lnSpc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Thus,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=b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=b ⇒a=b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t>#2</a:t>
            </a:r>
            <a:r>
              <a:rPr baseline="31999"/>
              <a:t>nd</a:t>
            </a:r>
            <a:r>
              <a:t> case in Master Theorem</a:t>
            </a:r>
          </a:p>
          <a:p>
            <a:pPr lvl="1" marL="0" indent="228600"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T(n)=Θ(n</a:t>
            </a:r>
            <a:r>
              <a:rPr baseline="31999"/>
              <a:t>d</a:t>
            </a:r>
            <a:r>
              <a:t>log</a:t>
            </a:r>
            <a:r>
              <a:rPr baseline="-5999"/>
              <a:t>b</a:t>
            </a:r>
            <a:r>
              <a:t>n) = Θ(n</a:t>
            </a:r>
            <a:r>
              <a:rPr baseline="31999"/>
              <a:t>1</a:t>
            </a:r>
            <a:r>
              <a:t>log</a:t>
            </a:r>
            <a:r>
              <a:rPr baseline="-5999"/>
              <a:t>2</a:t>
            </a:r>
            <a:r>
              <a:t>n) = Θ(nlog</a:t>
            </a:r>
            <a:r>
              <a:rPr baseline="-5999"/>
              <a:t>2</a:t>
            </a:r>
            <a:r>
              <a:t>n)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4" grpId="1"/>
      <p:bldP build="p" bldLvl="5" animBg="1" rev="0" advAuto="0" spid="216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Mergesort Shortcoming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Mergesort Shortcomings</a:t>
            </a:r>
          </a:p>
        </p:txBody>
      </p:sp>
      <p:sp>
        <p:nvSpPr>
          <p:cNvPr id="219" name="Creates a new array i.e. requires additional O(n) space…"/>
          <p:cNvSpPr txBox="1"/>
          <p:nvPr>
            <p:ph type="body" idx="1"/>
          </p:nvPr>
        </p:nvSpPr>
        <p:spPr>
          <a:xfrm>
            <a:off x="887784" y="938113"/>
            <a:ext cx="8886794" cy="5891610"/>
          </a:xfrm>
          <a:prstGeom prst="rect">
            <a:avLst/>
          </a:prstGeom>
        </p:spPr>
        <p:txBody>
          <a:bodyPr/>
          <a:lstStyle/>
          <a:p>
            <a:pPr/>
            <a:r>
              <a:t>Creates a new array i.e. requires additional O(n) space</a:t>
            </a:r>
          </a:p>
          <a:p>
            <a:pPr lvl="1"/>
            <a:r>
              <a:t>No obvious way to merge in place in linear time.</a:t>
            </a:r>
          </a:p>
          <a:p>
            <a:pPr/>
            <a:r>
              <a:t>It is inherently recursive. </a:t>
            </a:r>
          </a:p>
          <a:p>
            <a:pPr lvl="1"/>
            <a:r>
              <a:t>Recursive implemenation requires function invocation and return, a costly operation.</a:t>
            </a:r>
          </a:p>
          <a:p>
            <a:pPr/>
            <a:r>
              <a:t>Thus, Generally, not used in pratice.</a:t>
            </a:r>
          </a:p>
          <a:p>
            <a:pPr/>
            <a:r>
              <a:t>Alternative approaches</a:t>
            </a:r>
          </a:p>
          <a:p>
            <a:pPr lvl="1"/>
            <a:r>
              <a:t>Can we ensure that left part is always less than the rigth part.</a:t>
            </a:r>
          </a:p>
          <a:p>
            <a:pPr lvl="2"/>
            <a:r>
              <a:t>Thus, no need to merge the two.</a:t>
            </a:r>
          </a:p>
          <a:p>
            <a:pPr lvl="2"/>
            <a:r>
              <a:t>Approach taken by </a:t>
            </a:r>
            <a:r>
              <a:rPr b="1"/>
              <a:t>QuickSort.</a:t>
            </a:r>
          </a:p>
        </p:txBody>
      </p:sp>
      <p:sp>
        <p:nvSpPr>
          <p:cNvPr id="2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1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2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MergeSort (Inplace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MergeSort (Inplace)</a:t>
            </a:r>
          </a:p>
        </p:txBody>
      </p:sp>
      <p:sp>
        <p:nvSpPr>
          <p:cNvPr id="225" name="If we need to merge in place, what is time  and space complexity…"/>
          <p:cNvSpPr txBox="1"/>
          <p:nvPr>
            <p:ph type="body" sz="half" idx="1"/>
          </p:nvPr>
        </p:nvSpPr>
        <p:spPr>
          <a:xfrm>
            <a:off x="887784" y="938113"/>
            <a:ext cx="8798390" cy="2042832"/>
          </a:xfrm>
          <a:prstGeom prst="rect">
            <a:avLst/>
          </a:prstGeom>
        </p:spPr>
        <p:txBody>
          <a:bodyPr/>
          <a:lstStyle/>
          <a:p>
            <a:pPr/>
            <a:r>
              <a:t>If we need to merge in place, what is time  and space complexity</a:t>
            </a:r>
          </a:p>
          <a:p>
            <a:pPr lvl="1"/>
            <a:r>
              <a:t>Space: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/>
            <a:r>
              <a:t>Time: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2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7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2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29" name="3"/>
          <p:cNvSpPr/>
          <p:nvPr/>
        </p:nvSpPr>
        <p:spPr>
          <a:xfrm>
            <a:off x="1378573" y="3936789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3</a:t>
            </a:r>
          </a:p>
        </p:txBody>
      </p:sp>
      <p:sp>
        <p:nvSpPr>
          <p:cNvPr id="230" name="4"/>
          <p:cNvSpPr/>
          <p:nvPr/>
        </p:nvSpPr>
        <p:spPr>
          <a:xfrm>
            <a:off x="5487559" y="3966561"/>
            <a:ext cx="696080" cy="66189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4</a:t>
            </a:r>
          </a:p>
        </p:txBody>
      </p:sp>
      <p:sp>
        <p:nvSpPr>
          <p:cNvPr id="231" name="5"/>
          <p:cNvSpPr/>
          <p:nvPr/>
        </p:nvSpPr>
        <p:spPr>
          <a:xfrm>
            <a:off x="6267589" y="3966561"/>
            <a:ext cx="696080" cy="66189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5</a:t>
            </a:r>
          </a:p>
        </p:txBody>
      </p:sp>
      <p:sp>
        <p:nvSpPr>
          <p:cNvPr id="232" name="19"/>
          <p:cNvSpPr/>
          <p:nvPr/>
        </p:nvSpPr>
        <p:spPr>
          <a:xfrm>
            <a:off x="7827649" y="3966561"/>
            <a:ext cx="696080" cy="66189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19</a:t>
            </a:r>
          </a:p>
        </p:txBody>
      </p:sp>
      <p:sp>
        <p:nvSpPr>
          <p:cNvPr id="233" name="6"/>
          <p:cNvSpPr/>
          <p:nvPr/>
        </p:nvSpPr>
        <p:spPr>
          <a:xfrm>
            <a:off x="7047619" y="3966561"/>
            <a:ext cx="696080" cy="66189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6</a:t>
            </a:r>
          </a:p>
        </p:txBody>
      </p:sp>
      <p:grpSp>
        <p:nvGrpSpPr>
          <p:cNvPr id="237" name="Group"/>
          <p:cNvGrpSpPr/>
          <p:nvPr/>
        </p:nvGrpSpPr>
        <p:grpSpPr>
          <a:xfrm>
            <a:off x="2141595" y="3936789"/>
            <a:ext cx="2222125" cy="691665"/>
            <a:chOff x="0" y="0"/>
            <a:chExt cx="2222123" cy="691663"/>
          </a:xfrm>
        </p:grpSpPr>
        <p:sp>
          <p:nvSpPr>
            <p:cNvPr id="234" name="20"/>
            <p:cNvSpPr/>
            <p:nvPr/>
          </p:nvSpPr>
          <p:spPr>
            <a:xfrm>
              <a:off x="1526044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20</a:t>
              </a:r>
            </a:p>
          </p:txBody>
        </p:sp>
        <p:sp>
          <p:nvSpPr>
            <p:cNvPr id="235" name="10"/>
            <p:cNvSpPr/>
            <p:nvPr/>
          </p:nvSpPr>
          <p:spPr>
            <a:xfrm>
              <a:off x="0" y="29772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236" name="15"/>
            <p:cNvSpPr/>
            <p:nvPr/>
          </p:nvSpPr>
          <p:spPr>
            <a:xfrm>
              <a:off x="763022" y="29772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15</a:t>
              </a:r>
            </a:p>
          </p:txBody>
        </p:sp>
      </p:grpSp>
      <p:sp>
        <p:nvSpPr>
          <p:cNvPr id="238" name="S1"/>
          <p:cNvSpPr txBox="1"/>
          <p:nvPr/>
        </p:nvSpPr>
        <p:spPr>
          <a:xfrm>
            <a:off x="672635" y="4021287"/>
            <a:ext cx="530509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S1</a:t>
            </a:r>
          </a:p>
        </p:txBody>
      </p:sp>
      <p:grpSp>
        <p:nvGrpSpPr>
          <p:cNvPr id="242" name="Group"/>
          <p:cNvGrpSpPr/>
          <p:nvPr/>
        </p:nvGrpSpPr>
        <p:grpSpPr>
          <a:xfrm>
            <a:off x="672635" y="4638743"/>
            <a:ext cx="2175641" cy="691665"/>
            <a:chOff x="0" y="0"/>
            <a:chExt cx="2175639" cy="691663"/>
          </a:xfrm>
        </p:grpSpPr>
        <p:sp>
          <p:nvSpPr>
            <p:cNvPr id="239" name="S2"/>
            <p:cNvSpPr txBox="1"/>
            <p:nvPr/>
          </p:nvSpPr>
          <p:spPr>
            <a:xfrm>
              <a:off x="0" y="99385"/>
              <a:ext cx="530508" cy="4928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S2</a:t>
              </a:r>
            </a:p>
          </p:txBody>
        </p:sp>
        <p:sp>
          <p:nvSpPr>
            <p:cNvPr id="240" name="3"/>
            <p:cNvSpPr/>
            <p:nvPr/>
          </p:nvSpPr>
          <p:spPr>
            <a:xfrm>
              <a:off x="716538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41" name="4"/>
            <p:cNvSpPr/>
            <p:nvPr/>
          </p:nvSpPr>
          <p:spPr>
            <a:xfrm>
              <a:off x="1479560" y="29772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243" name="5"/>
          <p:cNvSpPr/>
          <p:nvPr/>
        </p:nvSpPr>
        <p:spPr>
          <a:xfrm>
            <a:off x="5498159" y="4668515"/>
            <a:ext cx="696080" cy="66189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5</a:t>
            </a:r>
          </a:p>
        </p:txBody>
      </p:sp>
      <p:sp>
        <p:nvSpPr>
          <p:cNvPr id="244" name="6"/>
          <p:cNvSpPr/>
          <p:nvPr/>
        </p:nvSpPr>
        <p:spPr>
          <a:xfrm>
            <a:off x="6278190" y="4668515"/>
            <a:ext cx="696080" cy="66189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6</a:t>
            </a:r>
          </a:p>
        </p:txBody>
      </p:sp>
      <p:sp>
        <p:nvSpPr>
          <p:cNvPr id="245" name="10"/>
          <p:cNvSpPr/>
          <p:nvPr/>
        </p:nvSpPr>
        <p:spPr>
          <a:xfrm>
            <a:off x="7058220" y="4668515"/>
            <a:ext cx="696080" cy="66189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10</a:t>
            </a:r>
          </a:p>
        </p:txBody>
      </p:sp>
      <p:sp>
        <p:nvSpPr>
          <p:cNvPr id="246" name="19"/>
          <p:cNvSpPr/>
          <p:nvPr/>
        </p:nvSpPr>
        <p:spPr>
          <a:xfrm>
            <a:off x="7838250" y="4668515"/>
            <a:ext cx="696080" cy="66189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19</a:t>
            </a:r>
          </a:p>
        </p:txBody>
      </p:sp>
      <p:grpSp>
        <p:nvGrpSpPr>
          <p:cNvPr id="249" name="Group"/>
          <p:cNvGrpSpPr/>
          <p:nvPr/>
        </p:nvGrpSpPr>
        <p:grpSpPr>
          <a:xfrm>
            <a:off x="2915218" y="4638743"/>
            <a:ext cx="1459102" cy="691665"/>
            <a:chOff x="0" y="0"/>
            <a:chExt cx="1459100" cy="691663"/>
          </a:xfrm>
        </p:grpSpPr>
        <p:sp>
          <p:nvSpPr>
            <p:cNvPr id="247" name="20"/>
            <p:cNvSpPr/>
            <p:nvPr/>
          </p:nvSpPr>
          <p:spPr>
            <a:xfrm>
              <a:off x="763021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20</a:t>
              </a:r>
            </a:p>
          </p:txBody>
        </p:sp>
        <p:sp>
          <p:nvSpPr>
            <p:cNvPr id="248" name="15"/>
            <p:cNvSpPr/>
            <p:nvPr/>
          </p:nvSpPr>
          <p:spPr>
            <a:xfrm>
              <a:off x="0" y="29772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15</a:t>
              </a:r>
            </a:p>
          </p:txBody>
        </p:sp>
      </p:grpSp>
      <p:sp>
        <p:nvSpPr>
          <p:cNvPr id="250" name="20"/>
          <p:cNvSpPr/>
          <p:nvPr/>
        </p:nvSpPr>
        <p:spPr>
          <a:xfrm>
            <a:off x="3672212" y="5393201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20</a:t>
            </a:r>
          </a:p>
        </p:txBody>
      </p:sp>
      <p:sp>
        <p:nvSpPr>
          <p:cNvPr id="251" name="6"/>
          <p:cNvSpPr/>
          <p:nvPr/>
        </p:nvSpPr>
        <p:spPr>
          <a:xfrm>
            <a:off x="5492131" y="5422974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6</a:t>
            </a:r>
          </a:p>
        </p:txBody>
      </p:sp>
      <p:sp>
        <p:nvSpPr>
          <p:cNvPr id="252" name="10"/>
          <p:cNvSpPr/>
          <p:nvPr/>
        </p:nvSpPr>
        <p:spPr>
          <a:xfrm>
            <a:off x="6272162" y="5422974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10</a:t>
            </a:r>
          </a:p>
        </p:txBody>
      </p:sp>
      <p:sp>
        <p:nvSpPr>
          <p:cNvPr id="253" name="19"/>
          <p:cNvSpPr/>
          <p:nvPr/>
        </p:nvSpPr>
        <p:spPr>
          <a:xfrm>
            <a:off x="7832222" y="5422974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19</a:t>
            </a:r>
          </a:p>
        </p:txBody>
      </p:sp>
      <p:grpSp>
        <p:nvGrpSpPr>
          <p:cNvPr id="258" name="Group"/>
          <p:cNvGrpSpPr/>
          <p:nvPr/>
        </p:nvGrpSpPr>
        <p:grpSpPr>
          <a:xfrm>
            <a:off x="666608" y="5393201"/>
            <a:ext cx="2938663" cy="691665"/>
            <a:chOff x="0" y="0"/>
            <a:chExt cx="2938661" cy="691663"/>
          </a:xfrm>
        </p:grpSpPr>
        <p:sp>
          <p:nvSpPr>
            <p:cNvPr id="254" name="S3"/>
            <p:cNvSpPr txBox="1"/>
            <p:nvPr/>
          </p:nvSpPr>
          <p:spPr>
            <a:xfrm>
              <a:off x="0" y="99385"/>
              <a:ext cx="530508" cy="4928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S3</a:t>
              </a:r>
            </a:p>
          </p:txBody>
        </p:sp>
        <p:sp>
          <p:nvSpPr>
            <p:cNvPr id="255" name="3"/>
            <p:cNvSpPr/>
            <p:nvPr/>
          </p:nvSpPr>
          <p:spPr>
            <a:xfrm>
              <a:off x="716538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56" name="4"/>
            <p:cNvSpPr/>
            <p:nvPr/>
          </p:nvSpPr>
          <p:spPr>
            <a:xfrm>
              <a:off x="1479560" y="29772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57" name="5"/>
            <p:cNvSpPr/>
            <p:nvPr/>
          </p:nvSpPr>
          <p:spPr>
            <a:xfrm>
              <a:off x="2242582" y="29772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259" name="15"/>
          <p:cNvSpPr/>
          <p:nvPr/>
        </p:nvSpPr>
        <p:spPr>
          <a:xfrm>
            <a:off x="7064247" y="5422974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15</a:t>
            </a:r>
          </a:p>
        </p:txBody>
      </p:sp>
      <p:sp>
        <p:nvSpPr>
          <p:cNvPr id="260" name="20"/>
          <p:cNvSpPr/>
          <p:nvPr/>
        </p:nvSpPr>
        <p:spPr>
          <a:xfrm>
            <a:off x="7844277" y="6135844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20</a:t>
            </a:r>
          </a:p>
        </p:txBody>
      </p:sp>
      <p:sp>
        <p:nvSpPr>
          <p:cNvPr id="261" name="10"/>
          <p:cNvSpPr/>
          <p:nvPr/>
        </p:nvSpPr>
        <p:spPr>
          <a:xfrm>
            <a:off x="5487559" y="6135844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10</a:t>
            </a:r>
          </a:p>
        </p:txBody>
      </p:sp>
      <p:sp>
        <p:nvSpPr>
          <p:cNvPr id="262" name="19"/>
          <p:cNvSpPr/>
          <p:nvPr/>
        </p:nvSpPr>
        <p:spPr>
          <a:xfrm>
            <a:off x="7047619" y="6135844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19</a:t>
            </a:r>
          </a:p>
        </p:txBody>
      </p:sp>
      <p:grpSp>
        <p:nvGrpSpPr>
          <p:cNvPr id="268" name="Group"/>
          <p:cNvGrpSpPr/>
          <p:nvPr/>
        </p:nvGrpSpPr>
        <p:grpSpPr>
          <a:xfrm>
            <a:off x="610694" y="6151309"/>
            <a:ext cx="3701685" cy="691665"/>
            <a:chOff x="0" y="0"/>
            <a:chExt cx="3701683" cy="691663"/>
          </a:xfrm>
        </p:grpSpPr>
        <p:sp>
          <p:nvSpPr>
            <p:cNvPr id="263" name="S4"/>
            <p:cNvSpPr txBox="1"/>
            <p:nvPr/>
          </p:nvSpPr>
          <p:spPr>
            <a:xfrm>
              <a:off x="0" y="99385"/>
              <a:ext cx="530508" cy="4928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S4</a:t>
              </a:r>
            </a:p>
          </p:txBody>
        </p:sp>
        <p:sp>
          <p:nvSpPr>
            <p:cNvPr id="264" name="3"/>
            <p:cNvSpPr/>
            <p:nvPr/>
          </p:nvSpPr>
          <p:spPr>
            <a:xfrm>
              <a:off x="716538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65" name="6"/>
            <p:cNvSpPr/>
            <p:nvPr/>
          </p:nvSpPr>
          <p:spPr>
            <a:xfrm>
              <a:off x="3005604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66" name="4"/>
            <p:cNvSpPr/>
            <p:nvPr/>
          </p:nvSpPr>
          <p:spPr>
            <a:xfrm>
              <a:off x="1479560" y="29772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67" name="5"/>
            <p:cNvSpPr/>
            <p:nvPr/>
          </p:nvSpPr>
          <p:spPr>
            <a:xfrm>
              <a:off x="2242582" y="29772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269" name="15"/>
          <p:cNvSpPr/>
          <p:nvPr/>
        </p:nvSpPr>
        <p:spPr>
          <a:xfrm>
            <a:off x="6279644" y="6135844"/>
            <a:ext cx="696081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15</a:t>
            </a:r>
          </a:p>
        </p:txBody>
      </p:sp>
      <p:grpSp>
        <p:nvGrpSpPr>
          <p:cNvPr id="279" name="Group"/>
          <p:cNvGrpSpPr/>
          <p:nvPr/>
        </p:nvGrpSpPr>
        <p:grpSpPr>
          <a:xfrm>
            <a:off x="1395202" y="3018294"/>
            <a:ext cx="8565192" cy="691665"/>
            <a:chOff x="0" y="0"/>
            <a:chExt cx="8565191" cy="691664"/>
          </a:xfrm>
        </p:grpSpPr>
        <p:sp>
          <p:nvSpPr>
            <p:cNvPr id="270" name="6"/>
            <p:cNvSpPr/>
            <p:nvPr/>
          </p:nvSpPr>
          <p:spPr>
            <a:xfrm>
              <a:off x="0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71" name="20"/>
            <p:cNvSpPr/>
            <p:nvPr/>
          </p:nvSpPr>
          <p:spPr>
            <a:xfrm>
              <a:off x="2289066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20</a:t>
              </a:r>
            </a:p>
          </p:txBody>
        </p:sp>
        <p:sp>
          <p:nvSpPr>
            <p:cNvPr id="272" name="10"/>
            <p:cNvSpPr/>
            <p:nvPr/>
          </p:nvSpPr>
          <p:spPr>
            <a:xfrm>
              <a:off x="763022" y="29772"/>
              <a:ext cx="696080" cy="66189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273" name="3"/>
            <p:cNvSpPr/>
            <p:nvPr/>
          </p:nvSpPr>
          <p:spPr>
            <a:xfrm>
              <a:off x="4108985" y="29772"/>
              <a:ext cx="696080" cy="66189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74" name="4"/>
            <p:cNvSpPr/>
            <p:nvPr/>
          </p:nvSpPr>
          <p:spPr>
            <a:xfrm>
              <a:off x="4889015" y="29772"/>
              <a:ext cx="696080" cy="66189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75" name="5"/>
            <p:cNvSpPr/>
            <p:nvPr/>
          </p:nvSpPr>
          <p:spPr>
            <a:xfrm>
              <a:off x="5669045" y="29772"/>
              <a:ext cx="696080" cy="66189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76" name="19"/>
            <p:cNvSpPr/>
            <p:nvPr/>
          </p:nvSpPr>
          <p:spPr>
            <a:xfrm>
              <a:off x="6449075" y="29772"/>
              <a:ext cx="696080" cy="66189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19</a:t>
              </a:r>
            </a:p>
          </p:txBody>
        </p:sp>
        <p:sp>
          <p:nvSpPr>
            <p:cNvPr id="277" name="15"/>
            <p:cNvSpPr/>
            <p:nvPr/>
          </p:nvSpPr>
          <p:spPr>
            <a:xfrm>
              <a:off x="1526044" y="29772"/>
              <a:ext cx="696080" cy="66189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278" name="Moves"/>
            <p:cNvSpPr txBox="1"/>
            <p:nvPr/>
          </p:nvSpPr>
          <p:spPr>
            <a:xfrm>
              <a:off x="7442248" y="114271"/>
              <a:ext cx="1122944" cy="4928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Moves</a:t>
              </a:r>
            </a:p>
          </p:txBody>
        </p:sp>
      </p:grpSp>
      <p:sp>
        <p:nvSpPr>
          <p:cNvPr id="280" name="4"/>
          <p:cNvSpPr txBox="1"/>
          <p:nvPr/>
        </p:nvSpPr>
        <p:spPr>
          <a:xfrm>
            <a:off x="9133668" y="4021287"/>
            <a:ext cx="332741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4</a:t>
            </a:r>
          </a:p>
        </p:txBody>
      </p:sp>
      <p:sp>
        <p:nvSpPr>
          <p:cNvPr id="281" name="4"/>
          <p:cNvSpPr txBox="1"/>
          <p:nvPr/>
        </p:nvSpPr>
        <p:spPr>
          <a:xfrm>
            <a:off x="9133668" y="4753014"/>
            <a:ext cx="332741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4</a:t>
            </a:r>
          </a:p>
        </p:txBody>
      </p:sp>
      <p:sp>
        <p:nvSpPr>
          <p:cNvPr id="282" name="4"/>
          <p:cNvSpPr txBox="1"/>
          <p:nvPr/>
        </p:nvSpPr>
        <p:spPr>
          <a:xfrm>
            <a:off x="9133668" y="5477700"/>
            <a:ext cx="332741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4</a:t>
            </a:r>
          </a:p>
        </p:txBody>
      </p:sp>
      <p:sp>
        <p:nvSpPr>
          <p:cNvPr id="283" name="5"/>
          <p:cNvSpPr txBox="1"/>
          <p:nvPr/>
        </p:nvSpPr>
        <p:spPr>
          <a:xfrm>
            <a:off x="9133668" y="6265581"/>
            <a:ext cx="332741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Class="entr" nodeType="clickEffect" presetSubtype="8" presetID="15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Class="entr" nodeType="click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Class="entr" nodeType="click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4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Class="entr" nodeType="click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8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Class="entr" nodeType="click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Class="entr" nodeType="clickEffect" presetSubtype="0" presetID="1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6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1" grpId="6"/>
      <p:bldP build="whole" bldLvl="1" animBg="1" rev="0" advAuto="0" spid="237" grpId="8"/>
      <p:bldP build="whole" bldLvl="1" animBg="1" rev="0" advAuto="0" spid="246" grpId="16"/>
      <p:bldP build="whole" bldLvl="1" animBg="1" rev="0" advAuto="0" spid="252" grpId="20"/>
      <p:bldP build="whole" bldLvl="1" animBg="1" rev="0" advAuto="0" spid="243" grpId="12"/>
      <p:bldP build="whole" bldLvl="1" animBg="1" rev="0" advAuto="0" spid="250" grpId="22"/>
      <p:bldP build="whole" bldLvl="1" animBg="1" rev="0" advAuto="0" spid="268" grpId="25"/>
      <p:bldP build="whole" bldLvl="1" animBg="1" rev="0" advAuto="0" spid="260" grpId="29"/>
      <p:bldP build="whole" bldLvl="1" animBg="1" rev="0" advAuto="0" spid="281" grpId="17"/>
      <p:bldP build="whole" bldLvl="1" animBg="1" rev="0" advAuto="0" spid="258" grpId="18"/>
      <p:bldP build="whole" bldLvl="1" animBg="1" rev="0" advAuto="0" spid="269" grpId="27"/>
      <p:bldP build="whole" bldLvl="1" animBg="1" rev="0" advAuto="0" spid="261" grpId="26"/>
      <p:bldP build="whole" bldLvl="1" animBg="1" rev="0" advAuto="0" spid="230" grpId="5"/>
      <p:bldP build="whole" bldLvl="1" animBg="1" rev="0" advAuto="0" spid="251" grpId="19"/>
      <p:bldP build="whole" bldLvl="1" animBg="1" rev="0" advAuto="0" spid="245" grpId="14"/>
      <p:bldP build="whole" bldLvl="1" animBg="1" rev="0" advAuto="0" spid="244" grpId="13"/>
      <p:bldP build="whole" bldLvl="1" animBg="1" rev="0" advAuto="0" spid="233" grpId="7"/>
      <p:bldP build="whole" bldLvl="1" animBg="1" rev="0" advAuto="0" spid="229" grpId="4"/>
      <p:bldP build="whole" bldLvl="1" animBg="1" rev="0" advAuto="0" spid="280" grpId="10"/>
      <p:bldP build="whole" bldLvl="1" animBg="1" rev="0" advAuto="0" spid="262" grpId="28"/>
      <p:bldP build="whole" bldLvl="1" animBg="1" rev="0" advAuto="0" spid="283" grpId="30"/>
      <p:bldP build="whole" bldLvl="1" animBg="1" rev="0" advAuto="0" spid="232" grpId="9"/>
      <p:bldP build="whole" bldLvl="1" animBg="1" rev="0" advAuto="0" spid="279" grpId="2"/>
      <p:bldP build="whole" bldLvl="1" animBg="1" rev="0" advAuto="0" spid="282" grpId="24"/>
      <p:bldP build="whole" bldLvl="1" animBg="1" rev="0" advAuto="0" spid="242" grpId="11"/>
      <p:bldP build="whole" bldLvl="1" animBg="1" rev="0" advAuto="0" spid="249" grpId="15"/>
      <p:bldP build="whole" bldLvl="1" animBg="1" rev="0" advAuto="0" spid="238" grpId="3"/>
      <p:bldP build="whole" bldLvl="1" animBg="1" rev="0" advAuto="0" spid="259" grpId="21"/>
      <p:bldP build="whole" bldLvl="1" animBg="1" rev="0" advAuto="0" spid="253" grpId="23"/>
      <p:bldP build="p" bldLvl="5" animBg="1" rev="0" advAuto="0" spid="22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3-way MergeS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3-way MergeSort</a:t>
            </a:r>
          </a:p>
        </p:txBody>
      </p:sp>
      <p:sp>
        <p:nvSpPr>
          <p:cNvPr id="286" name="Divide into 3 par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Divide into 3 parts</a:t>
            </a:r>
          </a:p>
          <a:p>
            <a:pPr/>
            <a:r>
              <a:t>Mergesort each part separately</a:t>
            </a:r>
          </a:p>
          <a:p>
            <a:pPr/>
            <a:r>
              <a:t>Merge the parts.</a:t>
            </a:r>
          </a:p>
          <a:p>
            <a:pPr/>
            <a:r>
              <a:t>Time complexity</a:t>
            </a:r>
          </a:p>
          <a:p>
            <a:pPr/>
          </a:p>
          <a:p>
            <a:pPr lvl="1" marL="0" indent="228600">
              <a:spcBef>
                <a:spcPts val="700"/>
              </a:spcBef>
              <a:buSzTx/>
              <a:buNone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T(n) = 3T(n) + O(n)</a:t>
            </a:r>
          </a:p>
          <a:p>
            <a:pPr lvl="1" marL="0" indent="228600">
              <a:spcBef>
                <a:spcPts val="700"/>
              </a:spcBef>
              <a:buSzTx/>
              <a:buNone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lvl="6" marL="0" indent="13716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= O(log</a:t>
            </a:r>
            <a:r>
              <a:rPr baseline="-5999"/>
              <a:t>3</a:t>
            </a:r>
            <a:r>
              <a:t>n)</a:t>
            </a:r>
          </a:p>
        </p:txBody>
      </p:sp>
      <p:sp>
        <p:nvSpPr>
          <p:cNvPr id="2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8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8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8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292" name="Mergesor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Mergesort</a:t>
            </a:r>
          </a:p>
          <a:p>
            <a:pPr lvl="1"/>
            <a:r>
              <a:t>Not in place sort</a:t>
            </a:r>
          </a:p>
          <a:p>
            <a:pPr lvl="1"/>
            <a:r>
              <a:t>Stable sort</a:t>
            </a:r>
          </a:p>
        </p:txBody>
      </p:sp>
      <p:sp>
        <p:nvSpPr>
          <p:cNvPr id="2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4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9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48" name="Text book 1: Levitin (Mergesort)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/>
            <a:r>
              <a:t>Text book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Levitin (Mergesort)</a:t>
            </a:r>
          </a:p>
          <a:p>
            <a:pPr/>
            <a:r>
              <a:t>NPTel - DAA (Prof Madhavan Mukund)</a:t>
            </a:r>
          </a:p>
          <a:p>
            <a:pPr lvl="1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u="sng">
                <a:hlinkClick r:id="rId2" invalidUrl="" action="" tgtFrame="" tooltip="" history="1" highlightClick="0" endSnd="0"/>
              </a:rPr>
              <a:t>https://onlinecourses.nptel.ac.in/noc20_cs27/unit?unit=12&amp;lesson=16</a:t>
            </a:r>
          </a:p>
          <a:p>
            <a:pPr lvl="1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u="sng">
                <a:hlinkClick r:id="rId3" invalidUrl="" action="" tgtFrame="" tooltip="" history="1" highlightClick="0" endSnd="0"/>
              </a:rPr>
              <a:t>https://onlinecourses.nptel.ac.in/noc20_cs27/unit?unit=12&amp;lesson=17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MergeS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MergeSort</a:t>
            </a:r>
          </a:p>
        </p:txBody>
      </p:sp>
      <p:sp>
        <p:nvSpPr>
          <p:cNvPr id="54" name="Problem: Given a set of N elements, sort the elements in ascending (or descending) order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</a:pPr>
            <a:r>
              <a:t>Problem: Given a set of N elements, sort the elements in ascending (or descending) order</a:t>
            </a:r>
          </a:p>
          <a:p>
            <a:pPr lvl="1">
              <a:spcBef>
                <a:spcPts val="300"/>
              </a:spcBef>
            </a:pPr>
            <a:r>
              <a:t>Assume that these elements are in an array of size N</a:t>
            </a:r>
          </a:p>
          <a:p>
            <a:pPr>
              <a:spcBef>
                <a:spcPts val="300"/>
              </a:spcBef>
            </a:pPr>
            <a:r>
              <a:t>Approaches</a:t>
            </a:r>
          </a:p>
          <a:p>
            <a:pPr lvl="1">
              <a:spcBef>
                <a:spcPts val="300"/>
              </a:spcBef>
            </a:pPr>
            <a:r>
              <a:t>Divide and Conquer approach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5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ort Algorith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Sort Algorithms</a:t>
            </a:r>
          </a:p>
        </p:txBody>
      </p:sp>
      <p:sp>
        <p:nvSpPr>
          <p:cNvPr id="60" name="Bubble sort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</a:pPr>
            <a:r>
              <a:t>Bubble sort</a:t>
            </a:r>
          </a:p>
          <a:p>
            <a:pPr>
              <a:spcBef>
                <a:spcPts val="300"/>
              </a:spcBef>
            </a:pPr>
            <a:r>
              <a:t>Selection sort</a:t>
            </a:r>
          </a:p>
          <a:p>
            <a:pPr>
              <a:spcBef>
                <a:spcPts val="300"/>
              </a:spcBef>
            </a:pPr>
            <a:r>
              <a:t>Insertion sort</a:t>
            </a:r>
          </a:p>
          <a:p>
            <a:pPr>
              <a:spcBef>
                <a:spcPts val="300"/>
              </a:spcBef>
              <a:defRPr b="1"/>
            </a:pPr>
            <a:r>
              <a:t>Mergesort</a:t>
            </a:r>
          </a:p>
          <a:p>
            <a:pPr>
              <a:spcBef>
                <a:spcPts val="300"/>
              </a:spcBef>
            </a:pPr>
            <a:r>
              <a:t>Quicksort</a:t>
            </a:r>
          </a:p>
          <a:p>
            <a:pPr>
              <a:spcBef>
                <a:spcPts val="300"/>
              </a:spcBef>
            </a:pPr>
            <a:r>
              <a:t>Shell sort</a:t>
            </a:r>
          </a:p>
          <a:p>
            <a:pPr>
              <a:spcBef>
                <a:spcPts val="300"/>
              </a:spcBef>
            </a:pPr>
            <a:r>
              <a:t>Heap sort</a:t>
            </a:r>
          </a:p>
          <a:p>
            <a:pPr>
              <a:spcBef>
                <a:spcPts val="300"/>
              </a:spcBef>
            </a:pPr>
            <a:r>
              <a:t>Radix sort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6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MergeS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MergeSort</a:t>
            </a:r>
          </a:p>
        </p:txBody>
      </p:sp>
      <p:sp>
        <p:nvSpPr>
          <p:cNvPr id="66" name="Basic idea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</a:pPr>
            <a:r>
              <a:t>Basic idea</a:t>
            </a:r>
          </a:p>
          <a:p>
            <a:pPr lvl="1" marL="700087" indent="-304800">
              <a:spcBef>
                <a:spcPts val="300"/>
              </a:spcBef>
              <a:defRPr sz="3200"/>
            </a:pPr>
            <a:r>
              <a:t>Take two sorted list and merge them into a single sorted list.</a:t>
            </a:r>
          </a:p>
          <a:p>
            <a:pPr>
              <a:spcBef>
                <a:spcPts val="300"/>
              </a:spcBef>
            </a:pPr>
            <a:r>
              <a:t>Approach</a:t>
            </a:r>
          </a:p>
          <a:p>
            <a:pPr lvl="1" marL="700087" indent="-304800">
              <a:spcBef>
                <a:spcPts val="300"/>
              </a:spcBef>
              <a:defRPr sz="3200"/>
            </a:pPr>
            <a:r>
              <a:t>Keep dividing the elements into (almost) equal half size (recursively) till sublist becomes of size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</a:p>
          <a:p>
            <a:pPr lvl="1" marL="700087" indent="-304800">
              <a:spcBef>
                <a:spcPts val="300"/>
              </a:spcBef>
              <a:defRPr sz="3200"/>
            </a:pPr>
            <a:r>
              <a:t>List of size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is sorted by default </a:t>
            </a:r>
          </a:p>
          <a:p>
            <a:pPr lvl="1" marL="700087" indent="-304800">
              <a:spcBef>
                <a:spcPts val="300"/>
              </a:spcBef>
              <a:defRPr sz="3200"/>
            </a:pPr>
            <a:r>
              <a:t>Merge the sorted lists  and keep repeating (recursively back)</a:t>
            </a:r>
          </a:p>
          <a:p>
            <a:pPr lvl="1" marL="700087" indent="-304800">
              <a:spcBef>
                <a:spcPts val="300"/>
              </a:spcBef>
              <a:defRPr sz="3200"/>
            </a:pPr>
            <a:r>
              <a:t>When all the lists are merged, all elements are sorted.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8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6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MergeSort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MergeSort Example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3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7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75" name="24"/>
          <p:cNvSpPr/>
          <p:nvPr/>
        </p:nvSpPr>
        <p:spPr>
          <a:xfrm>
            <a:off x="1625073" y="1088417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24</a:t>
            </a:r>
          </a:p>
        </p:txBody>
      </p:sp>
      <p:sp>
        <p:nvSpPr>
          <p:cNvPr id="76" name="7"/>
          <p:cNvSpPr/>
          <p:nvPr/>
        </p:nvSpPr>
        <p:spPr>
          <a:xfrm>
            <a:off x="7319597" y="1088417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7</a:t>
            </a:r>
          </a:p>
        </p:txBody>
      </p:sp>
      <p:sp>
        <p:nvSpPr>
          <p:cNvPr id="77" name="28"/>
          <p:cNvSpPr/>
          <p:nvPr/>
        </p:nvSpPr>
        <p:spPr>
          <a:xfrm>
            <a:off x="6489734" y="1088417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28</a:t>
            </a:r>
          </a:p>
        </p:txBody>
      </p:sp>
      <p:sp>
        <p:nvSpPr>
          <p:cNvPr id="78" name="36"/>
          <p:cNvSpPr/>
          <p:nvPr/>
        </p:nvSpPr>
        <p:spPr>
          <a:xfrm>
            <a:off x="5659871" y="1088417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36</a:t>
            </a:r>
          </a:p>
        </p:txBody>
      </p:sp>
      <p:sp>
        <p:nvSpPr>
          <p:cNvPr id="79" name="13"/>
          <p:cNvSpPr/>
          <p:nvPr/>
        </p:nvSpPr>
        <p:spPr>
          <a:xfrm>
            <a:off x="4840397" y="1088417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13</a:t>
            </a:r>
          </a:p>
        </p:txBody>
      </p:sp>
      <p:sp>
        <p:nvSpPr>
          <p:cNvPr id="80" name="2"/>
          <p:cNvSpPr/>
          <p:nvPr/>
        </p:nvSpPr>
        <p:spPr>
          <a:xfrm>
            <a:off x="4057403" y="1088417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2</a:t>
            </a:r>
          </a:p>
        </p:txBody>
      </p:sp>
      <p:sp>
        <p:nvSpPr>
          <p:cNvPr id="81" name="31"/>
          <p:cNvSpPr/>
          <p:nvPr/>
        </p:nvSpPr>
        <p:spPr>
          <a:xfrm>
            <a:off x="3274410" y="1088417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31</a:t>
            </a:r>
          </a:p>
        </p:txBody>
      </p:sp>
      <p:sp>
        <p:nvSpPr>
          <p:cNvPr id="82" name="9"/>
          <p:cNvSpPr/>
          <p:nvPr/>
        </p:nvSpPr>
        <p:spPr>
          <a:xfrm>
            <a:off x="2491417" y="1088417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9</a:t>
            </a:r>
          </a:p>
        </p:txBody>
      </p:sp>
      <p:grpSp>
        <p:nvGrpSpPr>
          <p:cNvPr id="87" name="Group"/>
          <p:cNvGrpSpPr/>
          <p:nvPr/>
        </p:nvGrpSpPr>
        <p:grpSpPr>
          <a:xfrm>
            <a:off x="1275252" y="1838600"/>
            <a:ext cx="3128410" cy="661892"/>
            <a:chOff x="0" y="0"/>
            <a:chExt cx="3128409" cy="661891"/>
          </a:xfrm>
        </p:grpSpPr>
        <p:sp>
          <p:nvSpPr>
            <p:cNvPr id="83" name="24"/>
            <p:cNvSpPr/>
            <p:nvPr/>
          </p:nvSpPr>
          <p:spPr>
            <a:xfrm>
              <a:off x="0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24</a:t>
              </a:r>
            </a:p>
          </p:txBody>
        </p:sp>
        <p:sp>
          <p:nvSpPr>
            <p:cNvPr id="84" name="2"/>
            <p:cNvSpPr/>
            <p:nvPr/>
          </p:nvSpPr>
          <p:spPr>
            <a:xfrm>
              <a:off x="2432330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85" name="31"/>
            <p:cNvSpPr/>
            <p:nvPr/>
          </p:nvSpPr>
          <p:spPr>
            <a:xfrm>
              <a:off x="1649336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31</a:t>
              </a:r>
            </a:p>
          </p:txBody>
        </p:sp>
        <p:sp>
          <p:nvSpPr>
            <p:cNvPr id="86" name="9"/>
            <p:cNvSpPr/>
            <p:nvPr/>
          </p:nvSpPr>
          <p:spPr>
            <a:xfrm>
              <a:off x="866343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9</a:t>
              </a:r>
            </a:p>
          </p:txBody>
        </p:sp>
      </p:grpSp>
      <p:pic>
        <p:nvPicPr>
          <p:cNvPr id="88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4415194" y="1381262"/>
            <a:ext cx="763492" cy="76201"/>
          </a:xfrm>
          <a:prstGeom prst="rect">
            <a:avLst/>
          </a:prstGeom>
        </p:spPr>
      </p:pic>
      <p:grpSp>
        <p:nvGrpSpPr>
          <p:cNvPr id="94" name="Group"/>
          <p:cNvGrpSpPr/>
          <p:nvPr/>
        </p:nvGrpSpPr>
        <p:grpSpPr>
          <a:xfrm>
            <a:off x="5250134" y="1838600"/>
            <a:ext cx="3175280" cy="661892"/>
            <a:chOff x="0" y="0"/>
            <a:chExt cx="3175278" cy="661891"/>
          </a:xfrm>
        </p:grpSpPr>
        <p:sp>
          <p:nvSpPr>
            <p:cNvPr id="90" name="7"/>
            <p:cNvSpPr/>
            <p:nvPr/>
          </p:nvSpPr>
          <p:spPr>
            <a:xfrm>
              <a:off x="2479199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91" name="28"/>
            <p:cNvSpPr/>
            <p:nvPr/>
          </p:nvSpPr>
          <p:spPr>
            <a:xfrm>
              <a:off x="1649337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28</a:t>
              </a:r>
            </a:p>
          </p:txBody>
        </p:sp>
        <p:sp>
          <p:nvSpPr>
            <p:cNvPr id="92" name="36"/>
            <p:cNvSpPr/>
            <p:nvPr/>
          </p:nvSpPr>
          <p:spPr>
            <a:xfrm>
              <a:off x="819474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36</a:t>
              </a:r>
            </a:p>
          </p:txBody>
        </p:sp>
        <p:sp>
          <p:nvSpPr>
            <p:cNvPr id="93" name="13"/>
            <p:cNvSpPr/>
            <p:nvPr/>
          </p:nvSpPr>
          <p:spPr>
            <a:xfrm>
              <a:off x="0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13</a:t>
              </a:r>
            </a:p>
          </p:txBody>
        </p:sp>
      </p:grpSp>
      <p:pic>
        <p:nvPicPr>
          <p:cNvPr id="95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2499386" y="2131446"/>
            <a:ext cx="763492" cy="76201"/>
          </a:xfrm>
          <a:prstGeom prst="rect">
            <a:avLst/>
          </a:prstGeom>
        </p:spPr>
      </p:pic>
      <p:pic>
        <p:nvPicPr>
          <p:cNvPr id="97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6456028" y="2131446"/>
            <a:ext cx="763492" cy="76201"/>
          </a:xfrm>
          <a:prstGeom prst="rect">
            <a:avLst/>
          </a:prstGeom>
        </p:spPr>
      </p:pic>
      <p:grpSp>
        <p:nvGrpSpPr>
          <p:cNvPr id="101" name="Group"/>
          <p:cNvGrpSpPr/>
          <p:nvPr/>
        </p:nvGrpSpPr>
        <p:grpSpPr>
          <a:xfrm>
            <a:off x="962030" y="2588784"/>
            <a:ext cx="1562424" cy="661892"/>
            <a:chOff x="0" y="0"/>
            <a:chExt cx="1562422" cy="661891"/>
          </a:xfrm>
        </p:grpSpPr>
        <p:sp>
          <p:nvSpPr>
            <p:cNvPr id="99" name="24"/>
            <p:cNvSpPr/>
            <p:nvPr/>
          </p:nvSpPr>
          <p:spPr>
            <a:xfrm>
              <a:off x="0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24</a:t>
              </a:r>
            </a:p>
          </p:txBody>
        </p:sp>
        <p:sp>
          <p:nvSpPr>
            <p:cNvPr id="100" name="9"/>
            <p:cNvSpPr/>
            <p:nvPr/>
          </p:nvSpPr>
          <p:spPr>
            <a:xfrm>
              <a:off x="866343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9</a:t>
              </a:r>
            </a:p>
          </p:txBody>
        </p:sp>
      </p:grpSp>
      <p:grpSp>
        <p:nvGrpSpPr>
          <p:cNvPr id="104" name="Group"/>
          <p:cNvGrpSpPr/>
          <p:nvPr/>
        </p:nvGrpSpPr>
        <p:grpSpPr>
          <a:xfrm>
            <a:off x="3112698" y="2588784"/>
            <a:ext cx="1479073" cy="661892"/>
            <a:chOff x="0" y="0"/>
            <a:chExt cx="1479071" cy="661891"/>
          </a:xfrm>
        </p:grpSpPr>
        <p:sp>
          <p:nvSpPr>
            <p:cNvPr id="102" name="2"/>
            <p:cNvSpPr/>
            <p:nvPr/>
          </p:nvSpPr>
          <p:spPr>
            <a:xfrm>
              <a:off x="782992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03" name="31"/>
            <p:cNvSpPr/>
            <p:nvPr/>
          </p:nvSpPr>
          <p:spPr>
            <a:xfrm>
              <a:off x="0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31</a:t>
              </a:r>
            </a:p>
          </p:txBody>
        </p:sp>
      </p:grpSp>
      <p:grpSp>
        <p:nvGrpSpPr>
          <p:cNvPr id="107" name="Group"/>
          <p:cNvGrpSpPr/>
          <p:nvPr/>
        </p:nvGrpSpPr>
        <p:grpSpPr>
          <a:xfrm>
            <a:off x="5011308" y="2588784"/>
            <a:ext cx="1515554" cy="661892"/>
            <a:chOff x="0" y="0"/>
            <a:chExt cx="1515553" cy="661891"/>
          </a:xfrm>
        </p:grpSpPr>
        <p:sp>
          <p:nvSpPr>
            <p:cNvPr id="105" name="36"/>
            <p:cNvSpPr/>
            <p:nvPr/>
          </p:nvSpPr>
          <p:spPr>
            <a:xfrm>
              <a:off x="819474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36</a:t>
              </a:r>
            </a:p>
          </p:txBody>
        </p:sp>
        <p:sp>
          <p:nvSpPr>
            <p:cNvPr id="106" name="13"/>
            <p:cNvSpPr/>
            <p:nvPr/>
          </p:nvSpPr>
          <p:spPr>
            <a:xfrm>
              <a:off x="0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13</a:t>
              </a:r>
            </a:p>
          </p:txBody>
        </p:sp>
      </p:grpSp>
      <p:grpSp>
        <p:nvGrpSpPr>
          <p:cNvPr id="110" name="Group"/>
          <p:cNvGrpSpPr/>
          <p:nvPr/>
        </p:nvGrpSpPr>
        <p:grpSpPr>
          <a:xfrm>
            <a:off x="7125044" y="2588784"/>
            <a:ext cx="1525942" cy="661892"/>
            <a:chOff x="0" y="0"/>
            <a:chExt cx="1525941" cy="661891"/>
          </a:xfrm>
        </p:grpSpPr>
        <p:sp>
          <p:nvSpPr>
            <p:cNvPr id="108" name="7"/>
            <p:cNvSpPr/>
            <p:nvPr/>
          </p:nvSpPr>
          <p:spPr>
            <a:xfrm>
              <a:off x="829862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09" name="28"/>
            <p:cNvSpPr/>
            <p:nvPr/>
          </p:nvSpPr>
          <p:spPr>
            <a:xfrm>
              <a:off x="0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28</a:t>
              </a:r>
            </a:p>
          </p:txBody>
        </p:sp>
      </p:grpSp>
      <p:pic>
        <p:nvPicPr>
          <p:cNvPr id="111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361496" y="2881629"/>
            <a:ext cx="763492" cy="76201"/>
          </a:xfrm>
          <a:prstGeom prst="rect">
            <a:avLst/>
          </a:prstGeom>
        </p:spPr>
      </p:pic>
      <p:pic>
        <p:nvPicPr>
          <p:cNvPr id="113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3470488" y="2881629"/>
            <a:ext cx="763493" cy="76201"/>
          </a:xfrm>
          <a:prstGeom prst="rect">
            <a:avLst/>
          </a:prstGeom>
        </p:spPr>
      </p:pic>
      <p:pic>
        <p:nvPicPr>
          <p:cNvPr id="115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5387339" y="2881629"/>
            <a:ext cx="763492" cy="76201"/>
          </a:xfrm>
          <a:prstGeom prst="rect">
            <a:avLst/>
          </a:prstGeom>
        </p:spPr>
      </p:pic>
      <p:pic>
        <p:nvPicPr>
          <p:cNvPr id="117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7506268" y="2881629"/>
            <a:ext cx="763493" cy="76201"/>
          </a:xfrm>
          <a:prstGeom prst="rect">
            <a:avLst/>
          </a:prstGeom>
        </p:spPr>
      </p:pic>
      <p:sp>
        <p:nvSpPr>
          <p:cNvPr id="119" name="24"/>
          <p:cNvSpPr/>
          <p:nvPr/>
        </p:nvSpPr>
        <p:spPr>
          <a:xfrm>
            <a:off x="1828374" y="3479054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24</a:t>
            </a:r>
          </a:p>
        </p:txBody>
      </p:sp>
      <p:sp>
        <p:nvSpPr>
          <p:cNvPr id="120" name="9"/>
          <p:cNvSpPr/>
          <p:nvPr/>
        </p:nvSpPr>
        <p:spPr>
          <a:xfrm>
            <a:off x="962030" y="3479054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9</a:t>
            </a:r>
          </a:p>
        </p:txBody>
      </p:sp>
      <p:sp>
        <p:nvSpPr>
          <p:cNvPr id="121" name="2"/>
          <p:cNvSpPr/>
          <p:nvPr/>
        </p:nvSpPr>
        <p:spPr>
          <a:xfrm>
            <a:off x="3112698" y="3479054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2</a:t>
            </a:r>
          </a:p>
        </p:txBody>
      </p:sp>
      <p:sp>
        <p:nvSpPr>
          <p:cNvPr id="122" name="31"/>
          <p:cNvSpPr/>
          <p:nvPr/>
        </p:nvSpPr>
        <p:spPr>
          <a:xfrm>
            <a:off x="3871580" y="3479054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31</a:t>
            </a:r>
          </a:p>
        </p:txBody>
      </p:sp>
      <p:sp>
        <p:nvSpPr>
          <p:cNvPr id="123" name="36"/>
          <p:cNvSpPr/>
          <p:nvPr/>
        </p:nvSpPr>
        <p:spPr>
          <a:xfrm>
            <a:off x="5830782" y="3479054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36</a:t>
            </a:r>
          </a:p>
        </p:txBody>
      </p:sp>
      <p:sp>
        <p:nvSpPr>
          <p:cNvPr id="124" name="13"/>
          <p:cNvSpPr/>
          <p:nvPr/>
        </p:nvSpPr>
        <p:spPr>
          <a:xfrm>
            <a:off x="5011308" y="3479054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13</a:t>
            </a:r>
          </a:p>
        </p:txBody>
      </p:sp>
      <p:sp>
        <p:nvSpPr>
          <p:cNvPr id="125" name="7"/>
          <p:cNvSpPr/>
          <p:nvPr/>
        </p:nvSpPr>
        <p:spPr>
          <a:xfrm>
            <a:off x="7125044" y="3479054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7</a:t>
            </a:r>
          </a:p>
        </p:txBody>
      </p:sp>
      <p:sp>
        <p:nvSpPr>
          <p:cNvPr id="126" name="28"/>
          <p:cNvSpPr/>
          <p:nvPr/>
        </p:nvSpPr>
        <p:spPr>
          <a:xfrm>
            <a:off x="7967068" y="3479054"/>
            <a:ext cx="696080" cy="66189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28</a:t>
            </a:r>
          </a:p>
        </p:txBody>
      </p:sp>
      <p:grpSp>
        <p:nvGrpSpPr>
          <p:cNvPr id="129" name="Group"/>
          <p:cNvGrpSpPr/>
          <p:nvPr/>
        </p:nvGrpSpPr>
        <p:grpSpPr>
          <a:xfrm>
            <a:off x="1395202" y="3907013"/>
            <a:ext cx="1743200" cy="1124203"/>
            <a:chOff x="0" y="0"/>
            <a:chExt cx="1743199" cy="1124201"/>
          </a:xfrm>
        </p:grpSpPr>
        <p:sp>
          <p:nvSpPr>
            <p:cNvPr id="127" name="2"/>
            <p:cNvSpPr/>
            <p:nvPr/>
          </p:nvSpPr>
          <p:spPr>
            <a:xfrm>
              <a:off x="0" y="46231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28" name="Line"/>
            <p:cNvSpPr/>
            <p:nvPr/>
          </p:nvSpPr>
          <p:spPr>
            <a:xfrm flipV="1">
              <a:off x="438298" y="0"/>
              <a:ext cx="1304902" cy="40152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32" name="Group"/>
          <p:cNvGrpSpPr/>
          <p:nvPr/>
        </p:nvGrpSpPr>
        <p:grpSpPr>
          <a:xfrm>
            <a:off x="3707582" y="4089921"/>
            <a:ext cx="696080" cy="941295"/>
            <a:chOff x="0" y="0"/>
            <a:chExt cx="696079" cy="941294"/>
          </a:xfrm>
        </p:grpSpPr>
        <p:sp>
          <p:nvSpPr>
            <p:cNvPr id="130" name="31"/>
            <p:cNvSpPr/>
            <p:nvPr/>
          </p:nvSpPr>
          <p:spPr>
            <a:xfrm>
              <a:off x="0" y="279403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31</a:t>
              </a:r>
            </a:p>
          </p:txBody>
        </p:sp>
        <p:sp>
          <p:nvSpPr>
            <p:cNvPr id="131" name="Line"/>
            <p:cNvSpPr/>
            <p:nvPr/>
          </p:nvSpPr>
          <p:spPr>
            <a:xfrm flipV="1">
              <a:off x="236850" y="-1"/>
              <a:ext cx="361475" cy="36147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35" name="Group"/>
          <p:cNvGrpSpPr/>
          <p:nvPr/>
        </p:nvGrpSpPr>
        <p:grpSpPr>
          <a:xfrm>
            <a:off x="1611581" y="4093581"/>
            <a:ext cx="1226094" cy="937635"/>
            <a:chOff x="0" y="0"/>
            <a:chExt cx="1226093" cy="937633"/>
          </a:xfrm>
        </p:grpSpPr>
        <p:sp>
          <p:nvSpPr>
            <p:cNvPr id="133" name="9"/>
            <p:cNvSpPr/>
            <p:nvPr/>
          </p:nvSpPr>
          <p:spPr>
            <a:xfrm>
              <a:off x="530014" y="275742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34" name="Line"/>
            <p:cNvSpPr/>
            <p:nvPr/>
          </p:nvSpPr>
          <p:spPr>
            <a:xfrm flipH="1" flipV="1">
              <a:off x="0" y="0"/>
              <a:ext cx="731396" cy="35576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38" name="Group"/>
          <p:cNvGrpSpPr/>
          <p:nvPr/>
        </p:nvGrpSpPr>
        <p:grpSpPr>
          <a:xfrm>
            <a:off x="5421045" y="4056857"/>
            <a:ext cx="1701939" cy="974359"/>
            <a:chOff x="0" y="0"/>
            <a:chExt cx="1701938" cy="974358"/>
          </a:xfrm>
        </p:grpSpPr>
        <p:sp>
          <p:nvSpPr>
            <p:cNvPr id="136" name="7"/>
            <p:cNvSpPr/>
            <p:nvPr/>
          </p:nvSpPr>
          <p:spPr>
            <a:xfrm>
              <a:off x="0" y="312466"/>
              <a:ext cx="696080" cy="66189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37" name="Line"/>
            <p:cNvSpPr/>
            <p:nvPr/>
          </p:nvSpPr>
          <p:spPr>
            <a:xfrm flipV="1">
              <a:off x="397037" y="0"/>
              <a:ext cx="1304902" cy="40152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41" name="Group"/>
          <p:cNvGrpSpPr/>
          <p:nvPr/>
        </p:nvGrpSpPr>
        <p:grpSpPr>
          <a:xfrm>
            <a:off x="5548162" y="4093859"/>
            <a:ext cx="1382250" cy="937357"/>
            <a:chOff x="0" y="0"/>
            <a:chExt cx="1382249" cy="937356"/>
          </a:xfrm>
        </p:grpSpPr>
        <p:sp>
          <p:nvSpPr>
            <p:cNvPr id="139" name="13"/>
            <p:cNvSpPr/>
            <p:nvPr/>
          </p:nvSpPr>
          <p:spPr>
            <a:xfrm>
              <a:off x="686169" y="275465"/>
              <a:ext cx="696081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140" name="Line"/>
            <p:cNvSpPr/>
            <p:nvPr/>
          </p:nvSpPr>
          <p:spPr>
            <a:xfrm flipH="1" flipV="1">
              <a:off x="-1" y="-1"/>
              <a:ext cx="927236" cy="41212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44" name="Group"/>
          <p:cNvGrpSpPr/>
          <p:nvPr/>
        </p:nvGrpSpPr>
        <p:grpSpPr>
          <a:xfrm>
            <a:off x="7047620" y="4052120"/>
            <a:ext cx="1014397" cy="979096"/>
            <a:chOff x="0" y="0"/>
            <a:chExt cx="1014395" cy="979095"/>
          </a:xfrm>
        </p:grpSpPr>
        <p:sp>
          <p:nvSpPr>
            <p:cNvPr id="142" name="28"/>
            <p:cNvSpPr/>
            <p:nvPr/>
          </p:nvSpPr>
          <p:spPr>
            <a:xfrm>
              <a:off x="0" y="317203"/>
              <a:ext cx="696080" cy="66189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28</a:t>
              </a:r>
            </a:p>
          </p:txBody>
        </p:sp>
        <p:sp>
          <p:nvSpPr>
            <p:cNvPr id="143" name="Line"/>
            <p:cNvSpPr/>
            <p:nvPr/>
          </p:nvSpPr>
          <p:spPr>
            <a:xfrm flipV="1">
              <a:off x="421756" y="-1"/>
              <a:ext cx="592640" cy="36683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47" name="Group"/>
          <p:cNvGrpSpPr/>
          <p:nvPr/>
        </p:nvGrpSpPr>
        <p:grpSpPr>
          <a:xfrm>
            <a:off x="6322228" y="4109608"/>
            <a:ext cx="2241121" cy="921609"/>
            <a:chOff x="0" y="0"/>
            <a:chExt cx="2241119" cy="921607"/>
          </a:xfrm>
        </p:grpSpPr>
        <p:sp>
          <p:nvSpPr>
            <p:cNvPr id="145" name="36"/>
            <p:cNvSpPr/>
            <p:nvPr/>
          </p:nvSpPr>
          <p:spPr>
            <a:xfrm>
              <a:off x="1545040" y="259715"/>
              <a:ext cx="696080" cy="66189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36</a:t>
              </a:r>
            </a:p>
          </p:txBody>
        </p:sp>
        <p:sp>
          <p:nvSpPr>
            <p:cNvPr id="146" name="Line"/>
            <p:cNvSpPr/>
            <p:nvPr/>
          </p:nvSpPr>
          <p:spPr>
            <a:xfrm flipH="1" flipV="1">
              <a:off x="-1" y="-1"/>
              <a:ext cx="2025753" cy="33974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50" name="Group"/>
          <p:cNvGrpSpPr/>
          <p:nvPr/>
        </p:nvGrpSpPr>
        <p:grpSpPr>
          <a:xfrm>
            <a:off x="4337191" y="4844042"/>
            <a:ext cx="3078495" cy="1490805"/>
            <a:chOff x="0" y="0"/>
            <a:chExt cx="3078493" cy="1490803"/>
          </a:xfrm>
        </p:grpSpPr>
        <p:sp>
          <p:nvSpPr>
            <p:cNvPr id="148" name="Line"/>
            <p:cNvSpPr/>
            <p:nvPr/>
          </p:nvSpPr>
          <p:spPr>
            <a:xfrm flipH="1" flipV="1">
              <a:off x="-1" y="-1"/>
              <a:ext cx="2528212" cy="80859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49" name="31"/>
            <p:cNvSpPr/>
            <p:nvPr/>
          </p:nvSpPr>
          <p:spPr>
            <a:xfrm>
              <a:off x="2382414" y="828912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31</a:t>
              </a:r>
            </a:p>
          </p:txBody>
        </p:sp>
      </p:grpSp>
      <p:grpSp>
        <p:nvGrpSpPr>
          <p:cNvPr id="153" name="Group"/>
          <p:cNvGrpSpPr/>
          <p:nvPr/>
        </p:nvGrpSpPr>
        <p:grpSpPr>
          <a:xfrm>
            <a:off x="1395202" y="5078596"/>
            <a:ext cx="696080" cy="1256251"/>
            <a:chOff x="0" y="0"/>
            <a:chExt cx="696079" cy="1256249"/>
          </a:xfrm>
        </p:grpSpPr>
        <p:sp>
          <p:nvSpPr>
            <p:cNvPr id="151" name="2"/>
            <p:cNvSpPr/>
            <p:nvPr/>
          </p:nvSpPr>
          <p:spPr>
            <a:xfrm>
              <a:off x="0" y="594357"/>
              <a:ext cx="696080" cy="66189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52" name="Line"/>
            <p:cNvSpPr/>
            <p:nvPr/>
          </p:nvSpPr>
          <p:spPr>
            <a:xfrm flipV="1">
              <a:off x="321462" y="0"/>
              <a:ext cx="1" cy="68729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56" name="Group"/>
          <p:cNvGrpSpPr/>
          <p:nvPr/>
        </p:nvGrpSpPr>
        <p:grpSpPr>
          <a:xfrm>
            <a:off x="2288863" y="4905143"/>
            <a:ext cx="3176127" cy="1489249"/>
            <a:chOff x="0" y="0"/>
            <a:chExt cx="3176125" cy="1489248"/>
          </a:xfrm>
        </p:grpSpPr>
        <p:sp>
          <p:nvSpPr>
            <p:cNvPr id="154" name="7"/>
            <p:cNvSpPr/>
            <p:nvPr/>
          </p:nvSpPr>
          <p:spPr>
            <a:xfrm>
              <a:off x="0" y="827356"/>
              <a:ext cx="696080" cy="66189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55" name="Line"/>
            <p:cNvSpPr/>
            <p:nvPr/>
          </p:nvSpPr>
          <p:spPr>
            <a:xfrm flipV="1">
              <a:off x="388937" y="0"/>
              <a:ext cx="2787190" cy="83115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59" name="Group"/>
          <p:cNvGrpSpPr/>
          <p:nvPr/>
        </p:nvGrpSpPr>
        <p:grpSpPr>
          <a:xfrm>
            <a:off x="2667137" y="4997805"/>
            <a:ext cx="1217286" cy="1396587"/>
            <a:chOff x="0" y="0"/>
            <a:chExt cx="1217285" cy="1396586"/>
          </a:xfrm>
        </p:grpSpPr>
        <p:sp>
          <p:nvSpPr>
            <p:cNvPr id="157" name="9"/>
            <p:cNvSpPr/>
            <p:nvPr/>
          </p:nvSpPr>
          <p:spPr>
            <a:xfrm>
              <a:off x="521206" y="734695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58" name="Line"/>
            <p:cNvSpPr/>
            <p:nvPr/>
          </p:nvSpPr>
          <p:spPr>
            <a:xfrm flipH="1" flipV="1">
              <a:off x="-1" y="-1"/>
              <a:ext cx="811069" cy="81106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62" name="Group"/>
          <p:cNvGrpSpPr/>
          <p:nvPr/>
        </p:nvGrpSpPr>
        <p:grpSpPr>
          <a:xfrm>
            <a:off x="4057403" y="4998605"/>
            <a:ext cx="2336215" cy="1395787"/>
            <a:chOff x="0" y="0"/>
            <a:chExt cx="2336213" cy="1395786"/>
          </a:xfrm>
        </p:grpSpPr>
        <p:sp>
          <p:nvSpPr>
            <p:cNvPr id="160" name="13"/>
            <p:cNvSpPr/>
            <p:nvPr/>
          </p:nvSpPr>
          <p:spPr>
            <a:xfrm>
              <a:off x="0" y="733895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161" name="Line"/>
            <p:cNvSpPr/>
            <p:nvPr/>
          </p:nvSpPr>
          <p:spPr>
            <a:xfrm flipV="1">
              <a:off x="387067" y="0"/>
              <a:ext cx="1949147" cy="85278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65" name="Group"/>
          <p:cNvGrpSpPr/>
          <p:nvPr/>
        </p:nvGrpSpPr>
        <p:grpSpPr>
          <a:xfrm>
            <a:off x="3496449" y="4997805"/>
            <a:ext cx="2178143" cy="1337042"/>
            <a:chOff x="0" y="0"/>
            <a:chExt cx="2178142" cy="1337040"/>
          </a:xfrm>
        </p:grpSpPr>
        <p:sp>
          <p:nvSpPr>
            <p:cNvPr id="163" name="24"/>
            <p:cNvSpPr/>
            <p:nvPr/>
          </p:nvSpPr>
          <p:spPr>
            <a:xfrm>
              <a:off x="1482063" y="675149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24</a:t>
              </a:r>
            </a:p>
          </p:txBody>
        </p:sp>
        <p:sp>
          <p:nvSpPr>
            <p:cNvPr id="164" name="Line"/>
            <p:cNvSpPr/>
            <p:nvPr/>
          </p:nvSpPr>
          <p:spPr>
            <a:xfrm flipH="1" flipV="1">
              <a:off x="-1" y="-1"/>
              <a:ext cx="1755784" cy="65819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68" name="Group"/>
          <p:cNvGrpSpPr/>
          <p:nvPr/>
        </p:nvGrpSpPr>
        <p:grpSpPr>
          <a:xfrm>
            <a:off x="5900623" y="4998604"/>
            <a:ext cx="1402328" cy="1336243"/>
            <a:chOff x="0" y="0"/>
            <a:chExt cx="1402327" cy="1336241"/>
          </a:xfrm>
        </p:grpSpPr>
        <p:sp>
          <p:nvSpPr>
            <p:cNvPr id="166" name="28"/>
            <p:cNvSpPr/>
            <p:nvPr/>
          </p:nvSpPr>
          <p:spPr>
            <a:xfrm>
              <a:off x="0" y="674349"/>
              <a:ext cx="696080" cy="66189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28</a:t>
              </a:r>
            </a:p>
          </p:txBody>
        </p:sp>
        <p:sp>
          <p:nvSpPr>
            <p:cNvPr id="167" name="Line"/>
            <p:cNvSpPr/>
            <p:nvPr/>
          </p:nvSpPr>
          <p:spPr>
            <a:xfrm flipV="1">
              <a:off x="329352" y="-1"/>
              <a:ext cx="1072976" cy="67511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71" name="Group"/>
          <p:cNvGrpSpPr/>
          <p:nvPr/>
        </p:nvGrpSpPr>
        <p:grpSpPr>
          <a:xfrm>
            <a:off x="2405381" y="4062311"/>
            <a:ext cx="1215288" cy="968905"/>
            <a:chOff x="0" y="0"/>
            <a:chExt cx="1215287" cy="968904"/>
          </a:xfrm>
        </p:grpSpPr>
        <p:sp>
          <p:nvSpPr>
            <p:cNvPr id="169" name="24"/>
            <p:cNvSpPr/>
            <p:nvPr/>
          </p:nvSpPr>
          <p:spPr>
            <a:xfrm>
              <a:off x="519208" y="307013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24</a:t>
              </a:r>
            </a:p>
          </p:txBody>
        </p:sp>
        <p:sp>
          <p:nvSpPr>
            <p:cNvPr id="170" name="Line"/>
            <p:cNvSpPr/>
            <p:nvPr/>
          </p:nvSpPr>
          <p:spPr>
            <a:xfrm flipH="1" flipV="1">
              <a:off x="-1" y="-1"/>
              <a:ext cx="927236" cy="41212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74" name="Group"/>
          <p:cNvGrpSpPr/>
          <p:nvPr/>
        </p:nvGrpSpPr>
        <p:grpSpPr>
          <a:xfrm>
            <a:off x="7675143" y="5078337"/>
            <a:ext cx="696080" cy="1256510"/>
            <a:chOff x="0" y="0"/>
            <a:chExt cx="696079" cy="1256509"/>
          </a:xfrm>
        </p:grpSpPr>
        <p:sp>
          <p:nvSpPr>
            <p:cNvPr id="172" name="36"/>
            <p:cNvSpPr/>
            <p:nvPr/>
          </p:nvSpPr>
          <p:spPr>
            <a:xfrm>
              <a:off x="0" y="594617"/>
              <a:ext cx="696080" cy="66189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36</a:t>
              </a:r>
            </a:p>
          </p:txBody>
        </p:sp>
        <p:sp>
          <p:nvSpPr>
            <p:cNvPr id="173" name="Line"/>
            <p:cNvSpPr/>
            <p:nvPr/>
          </p:nvSpPr>
          <p:spPr>
            <a:xfrm flipV="1">
              <a:off x="447716" y="-1"/>
              <a:ext cx="132224" cy="5530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175" name="Line"/>
          <p:cNvSpPr/>
          <p:nvPr/>
        </p:nvSpPr>
        <p:spPr>
          <a:xfrm flipV="1">
            <a:off x="1431073" y="3207466"/>
            <a:ext cx="561838" cy="274748"/>
          </a:xfrm>
          <a:prstGeom prst="line">
            <a:avLst/>
          </a:prstGeom>
          <a:ln w="381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76" name="Line"/>
          <p:cNvSpPr/>
          <p:nvPr/>
        </p:nvSpPr>
        <p:spPr>
          <a:xfrm flipH="1" flipV="1">
            <a:off x="1602456" y="3166769"/>
            <a:ext cx="320413" cy="320412"/>
          </a:xfrm>
          <a:prstGeom prst="line">
            <a:avLst/>
          </a:prstGeom>
          <a:ln w="381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77" name="Line"/>
          <p:cNvSpPr/>
          <p:nvPr/>
        </p:nvSpPr>
        <p:spPr>
          <a:xfrm flipV="1">
            <a:off x="3459343" y="3236668"/>
            <a:ext cx="561838" cy="274748"/>
          </a:xfrm>
          <a:prstGeom prst="line">
            <a:avLst/>
          </a:prstGeom>
          <a:ln w="381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78" name="Line"/>
          <p:cNvSpPr/>
          <p:nvPr/>
        </p:nvSpPr>
        <p:spPr>
          <a:xfrm flipH="1" flipV="1">
            <a:off x="3562544" y="3212842"/>
            <a:ext cx="424144" cy="424144"/>
          </a:xfrm>
          <a:prstGeom prst="line">
            <a:avLst/>
          </a:prstGeom>
          <a:ln w="381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79" name="Line"/>
          <p:cNvSpPr/>
          <p:nvPr/>
        </p:nvSpPr>
        <p:spPr>
          <a:xfrm flipV="1">
            <a:off x="5385834" y="3220049"/>
            <a:ext cx="1" cy="234124"/>
          </a:xfrm>
          <a:prstGeom prst="line">
            <a:avLst/>
          </a:prstGeom>
          <a:ln w="381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80" name="Line"/>
          <p:cNvSpPr/>
          <p:nvPr/>
        </p:nvSpPr>
        <p:spPr>
          <a:xfrm flipV="1">
            <a:off x="6154788" y="3249251"/>
            <a:ext cx="1" cy="234124"/>
          </a:xfrm>
          <a:prstGeom prst="line">
            <a:avLst/>
          </a:prstGeom>
          <a:ln w="381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81" name="Line"/>
          <p:cNvSpPr/>
          <p:nvPr/>
        </p:nvSpPr>
        <p:spPr>
          <a:xfrm flipV="1">
            <a:off x="7551482" y="3237162"/>
            <a:ext cx="561838" cy="274748"/>
          </a:xfrm>
          <a:prstGeom prst="line">
            <a:avLst/>
          </a:prstGeom>
          <a:ln w="381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82" name="Line"/>
          <p:cNvSpPr/>
          <p:nvPr/>
        </p:nvSpPr>
        <p:spPr>
          <a:xfrm flipH="1" flipV="1">
            <a:off x="7682678" y="3172986"/>
            <a:ext cx="424145" cy="424144"/>
          </a:xfrm>
          <a:prstGeom prst="line">
            <a:avLst/>
          </a:prstGeom>
          <a:ln w="381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83" name="Line"/>
          <p:cNvSpPr/>
          <p:nvPr/>
        </p:nvSpPr>
        <p:spPr>
          <a:xfrm flipV="1">
            <a:off x="5466910" y="4850594"/>
            <a:ext cx="1" cy="687293"/>
          </a:xfrm>
          <a:prstGeom prst="line">
            <a:avLst/>
          </a:prstGeom>
          <a:ln w="63500">
            <a:solidFill>
              <a:schemeClr val="accent5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84" name="Line"/>
          <p:cNvSpPr/>
          <p:nvPr/>
        </p:nvSpPr>
        <p:spPr>
          <a:xfrm flipV="1">
            <a:off x="1394590" y="4911212"/>
            <a:ext cx="1" cy="687293"/>
          </a:xfrm>
          <a:prstGeom prst="line">
            <a:avLst/>
          </a:prstGeom>
          <a:ln w="63500">
            <a:solidFill>
              <a:schemeClr val="accent2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6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6" fill="hold">
                                  <p:stCondLst>
                                    <p:cond delay="6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afterEffect" presetSubtype="0" presetID="1" grpId="9" fill="hold">
                                  <p:stCondLst>
                                    <p:cond delay="6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afterEffect" presetSubtype="0" presetID="1" grpId="1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afterEffect" presetSubtype="0" presetID="1" grpId="14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afterEffect" presetSubtype="0" presetID="1" grpId="17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Class="entr" nodeType="afterEffect" presetSubtype="0" presetID="1" grpId="19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afterEffect" presetSubtype="0" presetID="1" grpId="22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Class="entr" nodeType="afterEffect" presetSubtype="0" presetID="1" grpId="24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Class="entr" nodeType="click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Class="entr" nodeType="afterEffect" presetSubtype="0" presetID="1" grpId="27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Class="entr" nodeType="click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Class="entr" nodeType="afterEffect" presetSubtype="0" presetID="1" grpId="29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Class="entr" nodeType="clickEffect" presetSubtype="0" presetID="1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Class="entr" nodeType="clickEffect" presetSubtype="0" presetID="1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5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Class="entr" nodeType="clickEffect" presetSubtype="0" presetID="1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9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Class="entr" nodeType="clickEffect" presetSubtype="0" presetID="1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3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Class="entr" nodeType="clickEffect" presetSubtype="0" presetID="1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7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Class="entr" nodeType="clickEffect" presetSubtype="0" presetID="1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1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Class="entr" nodeType="clickEffect" presetSubtype="0" presetID="1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5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Class="entr" nodeType="clickEffect" presetSubtype="0" presetID="1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9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Class="entr" nodeType="clickEffect" presetSubtype="0" presetID="1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3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Class="entr" nodeType="clickEffect" presetSubtype="0" presetID="1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7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Class="entr" nodeType="clickEffect" presetSubtype="0" presetID="1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1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Class="path" nodeType="clickEffect" presetSubtype="0" presetID="-1" grpId="4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77198 0.006402" origin="layout" pathEditMode="relative">
                                      <p:cBhvr>
                                        <p:cTn id="155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Class="entr" nodeType="clickEffect" presetSubtype="0" presetID="1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9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Class="path" nodeType="clickEffect" presetSubtype="0" presetID="-1" grpId="4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68216 0.003572" origin="layout" pathEditMode="relative">
                                      <p:cBhvr>
                                        <p:cTn id="163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Class="entr" nodeType="clickEffect" presetSubtype="0" presetID="1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7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Class="path" nodeType="clickEffect" presetSubtype="0" presetID="-1" grpId="4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77198 0.006402 L 0.147773 0.005771" origin="layout" pathEditMode="relative">
                                      <p:cBhvr>
                                        <p:cTn id="171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Class="entr" nodeType="clickEffect" presetSubtype="0" presetID="1" grpId="4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5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Class="path" nodeType="clickEffect" presetSubtype="0" presetID="-1" grpId="4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68216 0.003572 L 0.148042 0.009931" origin="layout" pathEditMode="relative">
                                      <p:cBhvr>
                                        <p:cTn id="179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Class="entr" nodeType="clickEffect" presetSubtype="0" presetID="1" grpId="4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3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Class="path" nodeType="clickEffect" presetSubtype="0" presetID="-1" grpId="4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147773 0.005771 L 0.224415 0.003930" origin="layout" pathEditMode="relative">
                                      <p:cBhvr>
                                        <p:cTn id="187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Class="entr" nodeType="clickEffect" presetSubtype="0" presetID="1" grpId="5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1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Class="path" nodeType="clickEffect" presetSubtype="0" presetID="-1" grpId="5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148042 0.009931 L 0.230834 0.012889" origin="layout" pathEditMode="relative">
                                      <p:cBhvr>
                                        <p:cTn id="195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Class="entr" nodeType="clickEffect" presetSubtype="0" presetID="1" grpId="5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9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Class="path" nodeType="clickEffect" presetSubtype="0" presetID="-1" grpId="5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224415 0.003930 L 0.309292 0.005473" origin="layout" pathEditMode="relative">
                                      <p:cBhvr>
                                        <p:cTn id="203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Class="entr" nodeType="clickEffect" presetSubtype="0" presetID="1" grpId="5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7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Class="path" nodeType="clickEffect" presetSubtype="0" presetID="-1" grpId="5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230834 0.012889 L 0.306517 0.012667" origin="layout" pathEditMode="relative">
                                      <p:cBhvr>
                                        <p:cTn id="211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4" grpId="22"/>
      <p:bldP build="whole" bldLvl="1" animBg="1" rev="0" advAuto="0" spid="129" grpId="30"/>
      <p:bldP build="whole" bldLvl="1" animBg="1" rev="0" advAuto="0" spid="104" grpId="6"/>
      <p:bldP build="whole" bldLvl="1" animBg="1" rev="0" advAuto="0" spid="107" grpId="8"/>
      <p:bldP build="whole" bldLvl="1" animBg="1" rev="0" advAuto="0" spid="138" grpId="34"/>
      <p:bldP build="whole" bldLvl="1" animBg="1" rev="0" advAuto="0" spid="184" grpId="38"/>
      <p:bldP build="whole" bldLvl="1" animBg="1" rev="0" advAuto="0" spid="111" grpId="10"/>
      <p:bldP build="whole" bldLvl="1" animBg="1" rev="0" advAuto="0" spid="88" grpId="1"/>
      <p:bldP build="whole" bldLvl="1" animBg="1" rev="0" advAuto="0" spid="87" grpId="2"/>
      <p:bldP build="whole" bldLvl="1" animBg="1" rev="0" advAuto="0" spid="147" grpId="37"/>
      <p:bldP build="whole" bldLvl="1" animBg="1" rev="0" advAuto="0" spid="101" grpId="5"/>
      <p:bldP build="whole" bldLvl="1" animBg="1" rev="0" advAuto="0" spid="153" grpId="40"/>
      <p:bldP build="whole" bldLvl="1" animBg="1" rev="0" advAuto="0" spid="165" grpId="48"/>
      <p:bldP build="whole" bldLvl="1" animBg="1" rev="0" advAuto="0" spid="141" grpId="35"/>
      <p:bldP build="whole" bldLvl="1" animBg="1" rev="0" advAuto="0" spid="150" grpId="52"/>
      <p:bldP build="whole" bldLvl="1" animBg="1" rev="0" advAuto="0" spid="94" grpId="3"/>
      <p:bldP build="whole" bldLvl="1" animBg="1" rev="0" advAuto="0" spid="171" grpId="32"/>
      <p:bldP build="whole" bldLvl="1" animBg="1" rev="0" advAuto="0" spid="95" grpId="4"/>
      <p:bldP build="whole" bldLvl="1" animBg="1" rev="0" advAuto="0" spid="110" grpId="9"/>
      <p:bldP build="whole" bldLvl="1" animBg="1" rev="0" advAuto="0" spid="183" grpId="39"/>
      <p:bldP build="whole" bldLvl="1" animBg="1" rev="0" advAuto="0" spid="176" grpId="13"/>
      <p:bldP build="whole" bldLvl="1" animBg="1" rev="0" advAuto="0" spid="174" grpId="54"/>
      <p:bldP build="whole" bldLvl="1" animBg="1" rev="0" advAuto="0" spid="178" grpId="18"/>
      <p:bldP build="whole" bldLvl="1" animBg="1" rev="0" advAuto="0" spid="97" grpId="7"/>
      <p:bldP build="whole" bldLvl="1" animBg="1" rev="0" advAuto="0" spid="126" grpId="29"/>
      <p:bldP build="whole" bldLvl="1" animBg="1" rev="0" advAuto="0" spid="175" grpId="11"/>
      <p:bldP build="whole" bldLvl="1" animBg="1" rev="0" advAuto="0" spid="122" grpId="19"/>
      <p:bldP build="whole" bldLvl="1" animBg="1" rev="0" advAuto="0" spid="181" grpId="26"/>
      <p:bldP build="whole" bldLvl="1" animBg="1" rev="0" advAuto="0" spid="121" grpId="17"/>
      <p:bldP build="whole" bldLvl="1" animBg="1" rev="0" advAuto="0" spid="156" grpId="42"/>
      <p:bldP build="whole" bldLvl="1" animBg="1" rev="0" advAuto="0" spid="162" grpId="46"/>
      <p:bldP build="whole" bldLvl="1" animBg="1" rev="0" advAuto="0" spid="168" grpId="50"/>
      <p:bldP build="whole" bldLvl="1" animBg="1" rev="0" advAuto="0" spid="135" grpId="31"/>
      <p:bldP build="whole" bldLvl="1" animBg="1" rev="0" advAuto="0" spid="115" grpId="20"/>
      <p:bldP build="whole" bldLvl="1" animBg="1" rev="0" advAuto="0" spid="117" grpId="25"/>
      <p:bldP build="whole" bldLvl="1" animBg="1" rev="0" advAuto="0" spid="182" grpId="28"/>
      <p:bldP build="whole" bldLvl="1" animBg="1" rev="0" advAuto="0" spid="177" grpId="16"/>
      <p:bldP build="whole" bldLvl="1" animBg="1" rev="0" advAuto="0" spid="120" grpId="12"/>
      <p:bldP build="whole" bldLvl="1" animBg="1" rev="0" advAuto="0" spid="159" grpId="44"/>
      <p:bldP build="whole" bldLvl="1" animBg="1" rev="0" advAuto="0" spid="180" grpId="23"/>
      <p:bldP build="whole" bldLvl="1" animBg="1" rev="0" advAuto="0" spid="123" grpId="24"/>
      <p:bldP build="whole" bldLvl="1" animBg="1" rev="0" advAuto="0" spid="119" grpId="14"/>
      <p:bldP build="whole" bldLvl="1" animBg="1" rev="0" advAuto="0" spid="113" grpId="15"/>
      <p:bldP build="whole" bldLvl="1" animBg="1" rev="0" advAuto="0" spid="125" grpId="27"/>
      <p:bldP build="whole" bldLvl="1" animBg="1" rev="0" advAuto="0" spid="144" grpId="36"/>
      <p:bldP build="whole" bldLvl="1" animBg="1" rev="0" advAuto="0" spid="179" grpId="21"/>
      <p:bldP build="whole" bldLvl="1" animBg="1" rev="0" advAuto="0" spid="132" grpId="3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MergeS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MergeSort</a:t>
            </a:r>
          </a:p>
        </p:txBody>
      </p:sp>
      <p:sp>
        <p:nvSpPr>
          <p:cNvPr id="187" name="Split array A[1:n] into about equal halves…"/>
          <p:cNvSpPr txBox="1"/>
          <p:nvPr>
            <p:ph type="body" idx="1"/>
          </p:nvPr>
        </p:nvSpPr>
        <p:spPr>
          <a:xfrm>
            <a:off x="679425" y="938113"/>
            <a:ext cx="9048800" cy="6572469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</a:pPr>
            <a:r>
              <a:t>Split array </a:t>
            </a:r>
            <a:r>
              <a:rPr>
                <a:latin typeface="Arial"/>
                <a:ea typeface="Arial"/>
                <a:cs typeface="Arial"/>
                <a:sym typeface="Arial"/>
              </a:rPr>
              <a:t>A[1:n]</a:t>
            </a:r>
            <a:r>
              <a:t> into about equal halves</a:t>
            </a:r>
          </a:p>
          <a:p>
            <a:pPr lvl="1" marL="700087" indent="-304800">
              <a:spcBef>
                <a:spcPts val="300"/>
              </a:spcBef>
              <a:defRPr sz="3200"/>
            </a:pPr>
            <a:r>
              <a:t>Make copies of each half  in arrays B and C</a:t>
            </a:r>
          </a:p>
          <a:p>
            <a:pPr>
              <a:spcBef>
                <a:spcPts val="300"/>
              </a:spcBef>
            </a:pPr>
            <a:r>
              <a:t>Sort arrays B and C recursively</a:t>
            </a:r>
          </a:p>
          <a:p>
            <a:pPr>
              <a:spcBef>
                <a:spcPts val="300"/>
              </a:spcBef>
            </a:pPr>
            <a:r>
              <a:t>Merge sorted arrays B and C into A as follows:</a:t>
            </a:r>
            <a:endParaRPr sz="2000"/>
          </a:p>
          <a:p>
            <a:pPr lvl="1" marL="700087" indent="-304800">
              <a:spcBef>
                <a:spcPts val="300"/>
              </a:spcBef>
              <a:defRPr sz="3200"/>
            </a:pPr>
            <a:r>
              <a:t>Repeat until one of the arrays becomes empty</a:t>
            </a:r>
          </a:p>
          <a:p>
            <a:pPr lvl="2" marL="1113744" indent="-261257">
              <a:spcBef>
                <a:spcPts val="300"/>
              </a:spcBef>
              <a:defRPr sz="3200"/>
            </a:pPr>
            <a:r>
              <a:t>Compare the first elements of the remaining unprocessed portions of the arrays</a:t>
            </a:r>
          </a:p>
          <a:p>
            <a:pPr lvl="2" marL="1113744" indent="-261257">
              <a:spcBef>
                <a:spcPts val="300"/>
              </a:spcBef>
              <a:defRPr sz="3200"/>
            </a:pPr>
            <a:r>
              <a:t>Copy the smaller of the two into A, </a:t>
            </a:r>
          </a:p>
          <a:p>
            <a:pPr lvl="3" marL="1570944" indent="-261257">
              <a:spcBef>
                <a:spcPts val="300"/>
              </a:spcBef>
              <a:defRPr sz="3200"/>
            </a:pPr>
            <a:r>
              <a:t>Increment the index of the array (smaller) </a:t>
            </a:r>
          </a:p>
          <a:p>
            <a:pPr lvl="1" marL="700087" indent="-304800">
              <a:spcBef>
                <a:spcPts val="300"/>
              </a:spcBef>
              <a:defRPr sz="3200"/>
            </a:pPr>
            <a:r>
              <a:t>Once all elements in one of the arrays are copied</a:t>
            </a:r>
          </a:p>
          <a:p>
            <a:pPr lvl="2" marL="1113744" indent="-261257">
              <a:spcBef>
                <a:spcPts val="300"/>
              </a:spcBef>
              <a:defRPr sz="3200"/>
            </a:pPr>
            <a:r>
              <a:t>Copy the remaining unprocessed elements from the other array into A.</a:t>
            </a:r>
          </a:p>
        </p:txBody>
      </p:sp>
      <p:sp>
        <p:nvSpPr>
          <p:cNvPr id="1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9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9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Algo: MergeS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Algo: MergeSort</a:t>
            </a:r>
          </a:p>
        </p:txBody>
      </p:sp>
      <p:sp>
        <p:nvSpPr>
          <p:cNvPr id="193" name="Algo MergeSort(1,n,A[])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</a:pPr>
            <a:r>
              <a:t>Algo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MergeSort(1,n,A[])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300"/>
              </a:spcBef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#Sort array A recursive by merging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300"/>
              </a:spcBef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#i/p: unsorted array A[1:n]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300"/>
              </a:spcBef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#o/p: sorted array A[1:n]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300"/>
              </a:spcBef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if n&gt;1, then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3" marL="0" indent="685800">
              <a:spcBef>
                <a:spcPts val="300"/>
              </a:spcBef>
              <a:buSzTx/>
              <a:buNone/>
              <a:defRPr sz="30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copy A[1:n/2] to B[1:n/2]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3" marL="0" indent="685800">
              <a:spcBef>
                <a:spcPts val="300"/>
              </a:spcBef>
              <a:buSzTx/>
              <a:buNone/>
              <a:defRPr sz="30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copy A[n/2+1:n] to C[1:n/2]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3" marL="0" indent="685800">
              <a:spcBef>
                <a:spcPts val="300"/>
              </a:spcBef>
              <a:buSzTx/>
              <a:buNone/>
              <a:defRPr sz="30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Mergesort(1,n/2,B) #recursive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3" marL="0" indent="685800">
              <a:spcBef>
                <a:spcPts val="300"/>
              </a:spcBef>
              <a:buSzTx/>
              <a:buNone/>
              <a:defRPr sz="30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Mergesort(1,n/2,C) #recursive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3" marL="0" indent="685800">
              <a:spcBef>
                <a:spcPts val="300"/>
              </a:spcBef>
              <a:buSzTx/>
              <a:buNone/>
              <a:defRPr sz="30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Merge(B,C,A) # merge two arrays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300"/>
              </a:spcBef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# else part not required,</a:t>
            </a:r>
            <a:r>
              <a: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why?</a:t>
            </a:r>
          </a:p>
        </p:txBody>
      </p:sp>
      <p:sp>
        <p:nvSpPr>
          <p:cNvPr id="1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5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9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Algo: MergeS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Algo: MergeSort</a:t>
            </a:r>
          </a:p>
        </p:txBody>
      </p:sp>
      <p:sp>
        <p:nvSpPr>
          <p:cNvPr id="199" name="Algo Merge(B[1:p],C[1:q],A[1:p+q])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 marL="382587" indent="-342899">
              <a:spcBef>
                <a:spcPts val="100"/>
              </a:spcBef>
              <a:defRPr sz="2800"/>
            </a:pPr>
            <a:r>
              <a:t>Algo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Merge(B[1:p],C[1:q],A[1:p+q])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100"/>
              </a:spcBef>
              <a:buSzTx/>
              <a:buNone/>
              <a:defRPr sz="2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#maintain one index for each array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100"/>
              </a:spcBef>
              <a:buSzTx/>
              <a:buNone/>
              <a:defRPr sz="2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i←1; j←1; k←1;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100"/>
              </a:spcBef>
              <a:buSzTx/>
              <a:buNone/>
              <a:defRPr sz="2800"/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while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(i&lt;p+1)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and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(j&lt;q+1)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do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3" marL="0" indent="685800">
              <a:spcBef>
                <a:spcPts val="100"/>
              </a:spcBef>
              <a:buSzTx/>
              <a:buNone/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if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(B[i]≤C[j]),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then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5" marL="0" indent="1143000">
              <a:spcBef>
                <a:spcPts val="100"/>
              </a:spcBef>
              <a:buSzTx/>
              <a:buNone/>
              <a:defRPr sz="2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A[k] ← B[i]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5" marL="0" indent="1143000">
              <a:spcBef>
                <a:spcPts val="100"/>
              </a:spcBef>
              <a:buSzTx/>
              <a:buNone/>
              <a:defRPr sz="2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i ← i+1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3" marL="0" indent="685800">
              <a:spcBef>
                <a:spcPts val="1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5" marL="0" indent="1143000">
              <a:spcBef>
                <a:spcPts val="100"/>
              </a:spcBef>
              <a:buSzTx/>
              <a:buNone/>
              <a:defRPr sz="2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A[k] ← C[j]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5" marL="0" indent="1143000">
              <a:spcBef>
                <a:spcPts val="100"/>
              </a:spcBef>
              <a:buSzTx/>
              <a:buNone/>
              <a:defRPr sz="2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j ← j+1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3" marL="0" indent="685800">
              <a:spcBef>
                <a:spcPts val="100"/>
              </a:spcBef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k ← k+1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100"/>
              </a:spcBef>
              <a:buSzTx/>
              <a:buNone/>
              <a:defRPr sz="2800"/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if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(i &gt; p)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then 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#B has been fully copied to 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3" marL="0" indent="685800">
              <a:spcBef>
                <a:spcPts val="100"/>
              </a:spcBef>
              <a:buSzTx/>
              <a:buNone/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copy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C[j:q]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to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A[k:p+q]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1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3" marL="0" indent="685800">
              <a:spcBef>
                <a:spcPts val="100"/>
              </a:spcBef>
              <a:buSzTx/>
              <a:buNone/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copy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B[i:p]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to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A[k:p+q]</a:t>
            </a:r>
          </a:p>
        </p:txBody>
      </p:sp>
      <p:sp>
        <p:nvSpPr>
          <p:cNvPr id="2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1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0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9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