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nlinecourses.nptel.ac.in/noc20_cs27/unit?unit=12&amp;lesson=18" TargetMode="External"/><Relationship Id="rId3" Type="http://schemas.openxmlformats.org/officeDocument/2006/relationships/hyperlink" Target="https://onlinecourses.nptel.ac.in/noc20_cs27/unit?unit=12&amp;lesson=19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2: Quicksort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L12: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Quicksort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Quick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Quicksort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32" name="24"/>
          <p:cNvSpPr/>
          <p:nvPr/>
        </p:nvSpPr>
        <p:spPr>
          <a:xfrm>
            <a:off x="162507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133" name="7"/>
          <p:cNvSpPr/>
          <p:nvPr/>
        </p:nvSpPr>
        <p:spPr>
          <a:xfrm>
            <a:off x="73195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134" name="28"/>
          <p:cNvSpPr/>
          <p:nvPr/>
        </p:nvSpPr>
        <p:spPr>
          <a:xfrm>
            <a:off x="6489734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sp>
        <p:nvSpPr>
          <p:cNvPr id="135" name="36"/>
          <p:cNvSpPr/>
          <p:nvPr/>
        </p:nvSpPr>
        <p:spPr>
          <a:xfrm>
            <a:off x="5659871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136" name="13"/>
          <p:cNvSpPr/>
          <p:nvPr/>
        </p:nvSpPr>
        <p:spPr>
          <a:xfrm>
            <a:off x="48403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137" name="2"/>
          <p:cNvSpPr/>
          <p:nvPr/>
        </p:nvSpPr>
        <p:spPr>
          <a:xfrm>
            <a:off x="405740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138" name="31"/>
          <p:cNvSpPr/>
          <p:nvPr/>
        </p:nvSpPr>
        <p:spPr>
          <a:xfrm>
            <a:off x="3274410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139" name="9"/>
          <p:cNvSpPr/>
          <p:nvPr/>
        </p:nvSpPr>
        <p:spPr>
          <a:xfrm>
            <a:off x="249141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sp>
        <p:nvSpPr>
          <p:cNvPr id="140" name="Line"/>
          <p:cNvSpPr/>
          <p:nvPr/>
        </p:nvSpPr>
        <p:spPr>
          <a:xfrm flipV="1">
            <a:off x="2392438" y="1481666"/>
            <a:ext cx="1" cy="687293"/>
          </a:xfrm>
          <a:prstGeom prst="line">
            <a:avLst/>
          </a:prstGeom>
          <a:ln w="60325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1" name="Line"/>
          <p:cNvSpPr/>
          <p:nvPr/>
        </p:nvSpPr>
        <p:spPr>
          <a:xfrm flipV="1">
            <a:off x="2602542" y="1528683"/>
            <a:ext cx="1" cy="687293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2" name="Line"/>
          <p:cNvSpPr/>
          <p:nvPr/>
        </p:nvSpPr>
        <p:spPr>
          <a:xfrm flipV="1">
            <a:off x="3280483" y="1528683"/>
            <a:ext cx="1" cy="687293"/>
          </a:xfrm>
          <a:prstGeom prst="line">
            <a:avLst/>
          </a:prstGeom>
          <a:ln w="60325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3" name="Line"/>
          <p:cNvSpPr/>
          <p:nvPr/>
        </p:nvSpPr>
        <p:spPr>
          <a:xfrm flipV="1">
            <a:off x="3468886" y="1689550"/>
            <a:ext cx="1" cy="687292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4" name="Line"/>
          <p:cNvSpPr/>
          <p:nvPr/>
        </p:nvSpPr>
        <p:spPr>
          <a:xfrm flipV="1">
            <a:off x="9474579" y="3466354"/>
            <a:ext cx="1" cy="687292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5" name="Line"/>
          <p:cNvSpPr/>
          <p:nvPr/>
        </p:nvSpPr>
        <p:spPr>
          <a:xfrm flipV="1">
            <a:off x="4013946" y="1689550"/>
            <a:ext cx="1" cy="687292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54" name="Group"/>
          <p:cNvGrpSpPr/>
          <p:nvPr/>
        </p:nvGrpSpPr>
        <p:grpSpPr>
          <a:xfrm>
            <a:off x="1701273" y="2408775"/>
            <a:ext cx="6390604" cy="661892"/>
            <a:chOff x="0" y="0"/>
            <a:chExt cx="6390602" cy="661891"/>
          </a:xfrm>
        </p:grpSpPr>
        <p:sp>
          <p:nvSpPr>
            <p:cNvPr id="146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47" name="7"/>
            <p:cNvSpPr/>
            <p:nvPr/>
          </p:nvSpPr>
          <p:spPr>
            <a:xfrm>
              <a:off x="569452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8" name="28"/>
            <p:cNvSpPr/>
            <p:nvPr/>
          </p:nvSpPr>
          <p:spPr>
            <a:xfrm>
              <a:off x="486466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49" name="36"/>
            <p:cNvSpPr/>
            <p:nvPr/>
          </p:nvSpPr>
          <p:spPr>
            <a:xfrm>
              <a:off x="4034798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50" name="13"/>
            <p:cNvSpPr/>
            <p:nvPr/>
          </p:nvSpPr>
          <p:spPr>
            <a:xfrm>
              <a:off x="321532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51" name="2"/>
            <p:cNvSpPr/>
            <p:nvPr/>
          </p:nvSpPr>
          <p:spPr>
            <a:xfrm>
              <a:off x="1607661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2" name="31"/>
            <p:cNvSpPr/>
            <p:nvPr/>
          </p:nvSpPr>
          <p:spPr>
            <a:xfrm>
              <a:off x="2411492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153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55" name="Line"/>
          <p:cNvSpPr/>
          <p:nvPr/>
        </p:nvSpPr>
        <p:spPr>
          <a:xfrm flipV="1">
            <a:off x="9474579" y="2408775"/>
            <a:ext cx="1" cy="687292"/>
          </a:xfrm>
          <a:prstGeom prst="line">
            <a:avLst/>
          </a:prstGeom>
          <a:ln w="60325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V="1">
            <a:off x="4013946" y="2904096"/>
            <a:ext cx="1" cy="687293"/>
          </a:xfrm>
          <a:prstGeom prst="line">
            <a:avLst/>
          </a:prstGeom>
          <a:ln w="60325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 flipV="1">
            <a:off x="4896575" y="2904096"/>
            <a:ext cx="1" cy="687293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61" name="Group"/>
          <p:cNvGrpSpPr/>
          <p:nvPr/>
        </p:nvGrpSpPr>
        <p:grpSpPr>
          <a:xfrm>
            <a:off x="5736072" y="3698057"/>
            <a:ext cx="2355805" cy="661892"/>
            <a:chOff x="0" y="0"/>
            <a:chExt cx="2355804" cy="661891"/>
          </a:xfrm>
        </p:grpSpPr>
        <p:sp>
          <p:nvSpPr>
            <p:cNvPr id="158" name="7"/>
            <p:cNvSpPr/>
            <p:nvPr/>
          </p:nvSpPr>
          <p:spPr>
            <a:xfrm>
              <a:off x="1659725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9" name="28"/>
            <p:cNvSpPr/>
            <p:nvPr/>
          </p:nvSpPr>
          <p:spPr>
            <a:xfrm>
              <a:off x="829861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60" name="36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</p:grpSp>
      <p:sp>
        <p:nvSpPr>
          <p:cNvPr id="162" name="13"/>
          <p:cNvSpPr/>
          <p:nvPr/>
        </p:nvSpPr>
        <p:spPr>
          <a:xfrm>
            <a:off x="4134694" y="369805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163" name="31"/>
          <p:cNvSpPr/>
          <p:nvPr/>
        </p:nvSpPr>
        <p:spPr>
          <a:xfrm>
            <a:off x="4909274" y="369805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701273" y="3698057"/>
            <a:ext cx="2303742" cy="661892"/>
            <a:chOff x="0" y="0"/>
            <a:chExt cx="2303740" cy="661891"/>
          </a:xfrm>
        </p:grpSpPr>
        <p:sp>
          <p:nvSpPr>
            <p:cNvPr id="164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65" name="2"/>
            <p:cNvSpPr/>
            <p:nvPr/>
          </p:nvSpPr>
          <p:spPr>
            <a:xfrm>
              <a:off x="1607661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6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68" name="Line"/>
          <p:cNvSpPr/>
          <p:nvPr/>
        </p:nvSpPr>
        <p:spPr>
          <a:xfrm flipV="1">
            <a:off x="4870543" y="4309563"/>
            <a:ext cx="1" cy="687293"/>
          </a:xfrm>
          <a:prstGeom prst="line">
            <a:avLst/>
          </a:prstGeom>
          <a:ln w="60325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 flipV="1">
            <a:off x="5693483" y="4309563"/>
            <a:ext cx="1" cy="687293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 flipV="1">
            <a:off x="6500575" y="4309563"/>
            <a:ext cx="1" cy="687293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 flipV="1">
            <a:off x="7307667" y="4309563"/>
            <a:ext cx="1" cy="687293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2" name="7"/>
          <p:cNvSpPr/>
          <p:nvPr/>
        </p:nvSpPr>
        <p:spPr>
          <a:xfrm>
            <a:off x="4937434" y="5000038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5736072" y="4987338"/>
            <a:ext cx="1525942" cy="661892"/>
            <a:chOff x="0" y="0"/>
            <a:chExt cx="1525940" cy="661891"/>
          </a:xfrm>
        </p:grpSpPr>
        <p:sp>
          <p:nvSpPr>
            <p:cNvPr id="173" name="28"/>
            <p:cNvSpPr/>
            <p:nvPr/>
          </p:nvSpPr>
          <p:spPr>
            <a:xfrm>
              <a:off x="829861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74" name="36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</p:grpSp>
      <p:sp>
        <p:nvSpPr>
          <p:cNvPr id="176" name="31"/>
          <p:cNvSpPr/>
          <p:nvPr/>
        </p:nvSpPr>
        <p:spPr>
          <a:xfrm>
            <a:off x="7395797" y="5000038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1701273" y="4987338"/>
            <a:ext cx="3129501" cy="674592"/>
            <a:chOff x="0" y="0"/>
            <a:chExt cx="3129500" cy="674591"/>
          </a:xfrm>
        </p:grpSpPr>
        <p:sp>
          <p:nvSpPr>
            <p:cNvPr id="177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78" name="13"/>
            <p:cNvSpPr/>
            <p:nvPr/>
          </p:nvSpPr>
          <p:spPr>
            <a:xfrm>
              <a:off x="2433421" y="1270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79" name="2"/>
            <p:cNvSpPr/>
            <p:nvPr/>
          </p:nvSpPr>
          <p:spPr>
            <a:xfrm>
              <a:off x="1607661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82" name="Line"/>
          <p:cNvSpPr/>
          <p:nvPr/>
        </p:nvSpPr>
        <p:spPr>
          <a:xfrm flipV="1">
            <a:off x="5693483" y="5545696"/>
            <a:ext cx="1" cy="687293"/>
          </a:xfrm>
          <a:prstGeom prst="line">
            <a:avLst/>
          </a:prstGeom>
          <a:ln w="60325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V="1">
            <a:off x="8106483" y="5545696"/>
            <a:ext cx="1" cy="687293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24"/>
          <p:cNvSpPr/>
          <p:nvPr/>
        </p:nvSpPr>
        <p:spPr>
          <a:xfrm>
            <a:off x="4909274" y="6113405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185" name="7"/>
          <p:cNvSpPr/>
          <p:nvPr/>
        </p:nvSpPr>
        <p:spPr>
          <a:xfrm>
            <a:off x="1701273" y="6113405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2541585" y="6113405"/>
            <a:ext cx="2263158" cy="674592"/>
            <a:chOff x="0" y="0"/>
            <a:chExt cx="2263156" cy="674591"/>
          </a:xfrm>
        </p:grpSpPr>
        <p:sp>
          <p:nvSpPr>
            <p:cNvPr id="186" name="13"/>
            <p:cNvSpPr/>
            <p:nvPr/>
          </p:nvSpPr>
          <p:spPr>
            <a:xfrm>
              <a:off x="1567077" y="1270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87" name="2"/>
            <p:cNvSpPr/>
            <p:nvPr/>
          </p:nvSpPr>
          <p:spPr>
            <a:xfrm>
              <a:off x="741317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8" name="9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5710040" y="6113405"/>
            <a:ext cx="2355805" cy="674592"/>
            <a:chOff x="0" y="0"/>
            <a:chExt cx="2355804" cy="674591"/>
          </a:xfrm>
        </p:grpSpPr>
        <p:sp>
          <p:nvSpPr>
            <p:cNvPr id="190" name="28"/>
            <p:cNvSpPr/>
            <p:nvPr/>
          </p:nvSpPr>
          <p:spPr>
            <a:xfrm>
              <a:off x="829861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91" name="36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92" name="31"/>
            <p:cNvSpPr/>
            <p:nvPr/>
          </p:nvSpPr>
          <p:spPr>
            <a:xfrm>
              <a:off x="1659725" y="1270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</p:grpSp>
      <p:sp>
        <p:nvSpPr>
          <p:cNvPr id="194" name="Line"/>
          <p:cNvSpPr/>
          <p:nvPr/>
        </p:nvSpPr>
        <p:spPr>
          <a:xfrm flipV="1">
            <a:off x="4892471" y="6650575"/>
            <a:ext cx="1" cy="687292"/>
          </a:xfrm>
          <a:prstGeom prst="line">
            <a:avLst/>
          </a:prstGeom>
          <a:ln w="60325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 flipV="1">
            <a:off x="8106483" y="6650575"/>
            <a:ext cx="1" cy="687292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xit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32"/>
      <p:bldP build="whole" bldLvl="1" animBg="1" rev="0" advAuto="0" spid="175" grpId="23"/>
      <p:bldP build="whole" bldLvl="1" animBg="1" rev="0" advAuto="0" spid="195" grpId="30"/>
      <p:bldP build="whole" bldLvl="1" animBg="1" rev="0" advAuto="0" spid="193" grpId="29"/>
      <p:bldP build="whole" bldLvl="1" animBg="1" rev="0" advAuto="0" spid="154" grpId="9"/>
      <p:bldP build="whole" bldLvl="1" animBg="1" rev="0" advAuto="0" spid="171" grpId="21"/>
      <p:bldP build="whole" bldLvl="1" animBg="1" rev="0" advAuto="0" spid="168" grpId="14"/>
      <p:bldP build="whole" bldLvl="1" animBg="1" rev="0" advAuto="0" spid="184" grpId="33"/>
      <p:bldP build="whole" bldLvl="1" animBg="1" rev="0" advAuto="0" spid="181" grpId="22"/>
      <p:bldP build="whole" bldLvl="1" animBg="1" rev="0" advAuto="0" spid="185" grpId="31"/>
      <p:bldP build="whole" bldLvl="1" animBg="1" rev="0" advAuto="0" spid="143" grpId="6"/>
      <p:bldP build="whole" bldLvl="1" animBg="1" rev="0" advAuto="0" spid="143" grpId="7"/>
      <p:bldP build="whole" bldLvl="1" animBg="1" rev="0" advAuto="0" spid="183" grpId="27"/>
      <p:bldP build="whole" bldLvl="1" animBg="1" rev="0" advAuto="0" spid="157" grpId="11"/>
      <p:bldP build="whole" bldLvl="1" animBg="1" rev="0" advAuto="0" spid="169" grpId="16"/>
      <p:bldP build="whole" bldLvl="1" animBg="1" rev="0" advAuto="0" spid="169" grpId="18"/>
      <p:bldP build="whole" bldLvl="1" animBg="1" rev="0" advAuto="0" spid="140" grpId="1"/>
      <p:bldP build="whole" bldLvl="1" animBg="1" rev="0" advAuto="0" spid="140" grpId="3"/>
      <p:bldP build="whole" bldLvl="1" animBg="1" rev="0" advAuto="0" spid="167" grpId="12"/>
      <p:bldP build="whole" bldLvl="1" animBg="1" rev="0" advAuto="0" spid="161" grpId="17"/>
      <p:bldP build="whole" bldLvl="1" animBg="1" rev="0" advAuto="0" spid="156" grpId="10"/>
      <p:bldP build="whole" bldLvl="1" animBg="1" rev="0" advAuto="0" spid="182" grpId="25"/>
      <p:bldP build="whole" bldLvl="1" animBg="1" rev="0" advAuto="0" spid="141" grpId="2"/>
      <p:bldP build="whole" bldLvl="1" animBg="1" rev="0" advAuto="0" spid="141" grpId="5"/>
      <p:bldP build="whole" bldLvl="1" animBg="1" rev="0" advAuto="0" spid="145" grpId="8"/>
      <p:bldP build="whole" bldLvl="1" animBg="1" rev="0" advAuto="0" spid="163" grpId="15"/>
      <p:bldP build="whole" bldLvl="1" animBg="1" rev="0" advAuto="0" spid="176" grpId="26"/>
      <p:bldP build="whole" bldLvl="1" animBg="1" rev="0" advAuto="0" spid="170" grpId="19"/>
      <p:bldP build="whole" bldLvl="1" animBg="1" rev="0" advAuto="0" spid="172" grpId="24"/>
      <p:bldP build="whole" bldLvl="1" animBg="1" rev="0" advAuto="0" spid="170" grpId="20"/>
      <p:bldP build="whole" bldLvl="1" animBg="1" rev="0" advAuto="0" spid="162" grpId="13"/>
      <p:bldP build="whole" bldLvl="1" animBg="1" rev="0" advAuto="0" spid="189" grpId="28"/>
      <p:bldP build="whole" bldLvl="1" animBg="1" rev="0" advAuto="0" spid="142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Quicksort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Quicksort algo</a:t>
            </a:r>
          </a:p>
        </p:txBody>
      </p:sp>
      <p:sp>
        <p:nvSpPr>
          <p:cNvPr id="198" name="QSort(A,L,R) # sort A[L..R-1]…"/>
          <p:cNvSpPr txBox="1"/>
          <p:nvPr>
            <p:ph type="body" idx="1"/>
          </p:nvPr>
        </p:nvSpPr>
        <p:spPr>
          <a:xfrm>
            <a:off x="887784" y="938113"/>
            <a:ext cx="8880807" cy="589161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QSort(A,L,R)</a:t>
            </a:r>
            <a:r>
              <a:t> # sort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A[L..R-1]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if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R-L&lt;=1</a:t>
            </a:r>
            <a:r>
              <a:t> #base case</a:t>
            </a:r>
          </a:p>
          <a:p>
            <a:pPr lvl="2" marL="0" indent="457200">
              <a:spcBef>
                <a:spcPts val="0"/>
              </a:spcBef>
              <a:buSzTx/>
              <a:buNone/>
              <a:defRPr b="1"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#partition w.r.t. pivot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green=L+1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for</a:t>
            </a:r>
            <a:r>
              <a:t> red=L+1, red&lt;R, red++)</a:t>
            </a:r>
          </a:p>
          <a:p>
            <a:pPr lvl="2" marL="0" indent="45720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if</a:t>
            </a:r>
            <a:r>
              <a:t> A[red]&lt;=A[L] #pivot</a:t>
            </a:r>
          </a:p>
          <a:p>
            <a:pPr lvl="4" marL="0" indent="91440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swap(A[green], A[red])</a:t>
            </a:r>
          </a:p>
          <a:p>
            <a:pPr lvl="4" marL="0" indent="91440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green++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swap(A[L], A[green-1])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#move pivot into plac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QSort(A, L, green)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QSort(A, green+1, R)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icksort (Another Partition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Quicksort (Another Partitioning)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7" name="24"/>
          <p:cNvSpPr/>
          <p:nvPr/>
        </p:nvSpPr>
        <p:spPr>
          <a:xfrm>
            <a:off x="162507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208" name="7"/>
          <p:cNvSpPr/>
          <p:nvPr/>
        </p:nvSpPr>
        <p:spPr>
          <a:xfrm>
            <a:off x="73195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209" name="28"/>
          <p:cNvSpPr/>
          <p:nvPr/>
        </p:nvSpPr>
        <p:spPr>
          <a:xfrm>
            <a:off x="6489734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sp>
        <p:nvSpPr>
          <p:cNvPr id="210" name="36"/>
          <p:cNvSpPr/>
          <p:nvPr/>
        </p:nvSpPr>
        <p:spPr>
          <a:xfrm>
            <a:off x="5659871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211" name="13"/>
          <p:cNvSpPr/>
          <p:nvPr/>
        </p:nvSpPr>
        <p:spPr>
          <a:xfrm>
            <a:off x="48403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212" name="2"/>
          <p:cNvSpPr/>
          <p:nvPr/>
        </p:nvSpPr>
        <p:spPr>
          <a:xfrm>
            <a:off x="405740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213" name="31"/>
          <p:cNvSpPr/>
          <p:nvPr/>
        </p:nvSpPr>
        <p:spPr>
          <a:xfrm>
            <a:off x="3274410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214" name="9"/>
          <p:cNvSpPr/>
          <p:nvPr/>
        </p:nvSpPr>
        <p:spPr>
          <a:xfrm>
            <a:off x="249141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sp>
        <p:nvSpPr>
          <p:cNvPr id="215" name="Line"/>
          <p:cNvSpPr/>
          <p:nvPr/>
        </p:nvSpPr>
        <p:spPr>
          <a:xfrm flipV="1">
            <a:off x="2839456" y="1825900"/>
            <a:ext cx="1" cy="38291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7667636" y="1825900"/>
            <a:ext cx="1" cy="38291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7" name="24"/>
          <p:cNvSpPr/>
          <p:nvPr/>
        </p:nvSpPr>
        <p:spPr>
          <a:xfrm>
            <a:off x="4911080" y="3670109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5730555" y="3657409"/>
            <a:ext cx="2355806" cy="674592"/>
            <a:chOff x="0" y="0"/>
            <a:chExt cx="2355804" cy="674591"/>
          </a:xfrm>
        </p:grpSpPr>
        <p:sp>
          <p:nvSpPr>
            <p:cNvPr id="218" name="28"/>
            <p:cNvSpPr/>
            <p:nvPr/>
          </p:nvSpPr>
          <p:spPr>
            <a:xfrm>
              <a:off x="829862" y="1270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19" name="36"/>
            <p:cNvSpPr/>
            <p:nvPr/>
          </p:nvSpPr>
          <p:spPr>
            <a:xfrm>
              <a:off x="0" y="1270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220" name="31"/>
            <p:cNvSpPr/>
            <p:nvPr/>
          </p:nvSpPr>
          <p:spPr>
            <a:xfrm>
              <a:off x="1659725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1701784" y="3657409"/>
            <a:ext cx="3128411" cy="661892"/>
            <a:chOff x="0" y="0"/>
            <a:chExt cx="3128409" cy="661891"/>
          </a:xfrm>
        </p:grpSpPr>
        <p:sp>
          <p:nvSpPr>
            <p:cNvPr id="222" name="7"/>
            <p:cNvSpPr/>
            <p:nvPr/>
          </p:nvSpPr>
          <p:spPr>
            <a:xfrm>
              <a:off x="1649337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3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24" name="2"/>
            <p:cNvSpPr/>
            <p:nvPr/>
          </p:nvSpPr>
          <p:spPr>
            <a:xfrm>
              <a:off x="243233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5" name="9"/>
            <p:cNvSpPr/>
            <p:nvPr/>
          </p:nvSpPr>
          <p:spPr>
            <a:xfrm>
              <a:off x="86634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227" name="24"/>
          <p:cNvSpPr/>
          <p:nvPr/>
        </p:nvSpPr>
        <p:spPr>
          <a:xfrm>
            <a:off x="1695757" y="2271702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228" name="7"/>
          <p:cNvSpPr/>
          <p:nvPr/>
        </p:nvSpPr>
        <p:spPr>
          <a:xfrm>
            <a:off x="7390281" y="2271702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229" name="28"/>
          <p:cNvSpPr/>
          <p:nvPr/>
        </p:nvSpPr>
        <p:spPr>
          <a:xfrm>
            <a:off x="6560418" y="2271702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sp>
        <p:nvSpPr>
          <p:cNvPr id="230" name="36"/>
          <p:cNvSpPr/>
          <p:nvPr/>
        </p:nvSpPr>
        <p:spPr>
          <a:xfrm>
            <a:off x="5730555" y="2271702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231" name="13"/>
          <p:cNvSpPr/>
          <p:nvPr/>
        </p:nvSpPr>
        <p:spPr>
          <a:xfrm>
            <a:off x="4911080" y="2271702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232" name="2"/>
          <p:cNvSpPr/>
          <p:nvPr/>
        </p:nvSpPr>
        <p:spPr>
          <a:xfrm>
            <a:off x="4128087" y="2271702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233" name="31"/>
          <p:cNvSpPr/>
          <p:nvPr/>
        </p:nvSpPr>
        <p:spPr>
          <a:xfrm>
            <a:off x="3345094" y="2271702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234" name="9"/>
          <p:cNvSpPr/>
          <p:nvPr/>
        </p:nvSpPr>
        <p:spPr>
          <a:xfrm>
            <a:off x="2562101" y="2271702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3693133" y="3055142"/>
            <a:ext cx="1" cy="38291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V="1">
            <a:off x="7738321" y="3000718"/>
            <a:ext cx="1" cy="382911"/>
          </a:xfrm>
          <a:prstGeom prst="line">
            <a:avLst/>
          </a:prstGeom>
          <a:ln w="50800">
            <a:solidFill>
              <a:schemeClr val="accent6">
                <a:satOff val="24555"/>
                <a:lumOff val="22232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9" name="Connection Line"/>
          <p:cNvSpPr/>
          <p:nvPr/>
        </p:nvSpPr>
        <p:spPr>
          <a:xfrm>
            <a:off x="1887557" y="4457217"/>
            <a:ext cx="2675887" cy="377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2" fill="norm" stroke="1" extrusionOk="0">
                <a:moveTo>
                  <a:pt x="0" y="0"/>
                </a:moveTo>
                <a:cubicBezTo>
                  <a:pt x="7648" y="20549"/>
                  <a:pt x="14848" y="21600"/>
                  <a:pt x="21600" y="3153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40" name="Connection Line"/>
          <p:cNvSpPr/>
          <p:nvPr/>
        </p:nvSpPr>
        <p:spPr>
          <a:xfrm>
            <a:off x="5988763" y="4454164"/>
            <a:ext cx="1839916" cy="340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45"/>
                </a:moveTo>
                <a:cubicBezTo>
                  <a:pt x="7757" y="21600"/>
                  <a:pt x="14957" y="21552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6111 -0.000861" origin="layout" pathEditMode="relative">
                                      <p:cBhvr>
                                        <p:cTn id="1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26" grpId="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6" dur="1000" fill="hold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fill="hold" autoRev="1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98148 0.015276" origin="layout" pathEditMode="relative">
                                      <p:cBhvr>
                                        <p:cTn id="5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98957 0.015472" origin="layout" pathEditMode="relative">
                                      <p:cBhvr>
                                        <p:cTn id="6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click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83546 0.001151" origin="layout" pathEditMode="relative">
                                      <p:cBhvr>
                                        <p:cTn id="6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click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83546 0.001151 L 0.155157 -0.001185" origin="layout" pathEditMode="relative">
                                      <p:cBhvr>
                                        <p:cTn id="7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5157 -0.001185 L 0.242098 -0.001185" origin="layout" pathEditMode="relative">
                                      <p:cBhvr>
                                        <p:cTn id="7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79039 0.006666" origin="layout" pathEditMode="relative">
                                      <p:cBhvr>
                                        <p:cTn id="8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9039 0.006666 L -0.150074 0.011533" origin="layout" pathEditMode="relative">
                                      <p:cBhvr>
                                        <p:cTn id="8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click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0074 0.011533 L -0.236229 0.012249" origin="layout" pathEditMode="relative">
                                      <p:cBhvr>
                                        <p:cTn id="9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19778 0.033543" origin="layout" pathEditMode="relative">
                                      <p:cBhvr>
                                        <p:cTn id="9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15701 -0.001168" origin="layout" pathEditMode="relative">
                                      <p:cBhvr>
                                        <p:cTn id="10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28"/>
      <p:bldP build="whole" bldLvl="1" animBg="1" rev="0" advAuto="0" spid="239" grpId="30"/>
      <p:bldP build="whole" bldLvl="1" animBg="1" rev="0" advAuto="0" spid="227" grpId="7"/>
      <p:bldP build="whole" bldLvl="1" animBg="1" rev="0" advAuto="0" spid="231" grpId="11"/>
      <p:bldP build="whole" bldLvl="1" animBg="1" rev="0" advAuto="0" spid="217" grpId="27"/>
      <p:bldP build="whole" bldLvl="1" animBg="1" rev="0" advAuto="0" spid="235" grpId="17"/>
      <p:bldP build="whole" bldLvl="1" animBg="1" rev="0" advAuto="0" spid="228" grpId="14"/>
      <p:bldP build="whole" bldLvl="1" animBg="1" rev="0" advAuto="0" spid="233" grpId="9"/>
      <p:bldP build="whole" bldLvl="1" animBg="1" rev="0" advAuto="0" spid="236" grpId="21"/>
      <p:bldP build="whole" bldLvl="1" animBg="1" rev="0" advAuto="0" spid="221" grpId="29"/>
      <p:bldP build="whole" bldLvl="1" animBg="1" rev="0" advAuto="0" spid="230" grpId="12"/>
      <p:bldP build="whole" bldLvl="1" animBg="1" rev="0" advAuto="0" spid="215" grpId="2"/>
      <p:bldP build="whole" bldLvl="1" animBg="1" rev="0" advAuto="0" spid="229" grpId="13"/>
      <p:bldP build="whole" bldLvl="1" animBg="1" rev="0" advAuto="0" spid="207" grpId="1"/>
      <p:bldP build="whole" bldLvl="1" animBg="1" rev="0" advAuto="0" spid="208" grpId="6"/>
      <p:bldP build="whole" bldLvl="1" animBg="1" rev="0" advAuto="0" spid="213" grpId="5"/>
      <p:bldP build="whole" bldLvl="1" animBg="1" rev="0" advAuto="0" spid="232" grpId="10"/>
      <p:bldP build="whole" bldLvl="1" animBg="1" rev="0" advAuto="0" spid="216" grpId="3"/>
      <p:bldP build="whole" bldLvl="1" animBg="1" rev="0" advAuto="0" spid="234" grpId="8"/>
      <p:bldP build="whole" bldLvl="1" animBg="1" rev="0" advAuto="0" spid="240" grpId="3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Quicksort (Boo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Quicksort (Book)</a:t>
            </a:r>
          </a:p>
        </p:txBody>
      </p:sp>
      <p:sp>
        <p:nvSpPr>
          <p:cNvPr id="243" name="Algo quicksort(left, right,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quicksort(left, right,A[])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400"/>
              </a:spcBef>
              <a:buSzTx/>
              <a:buNone/>
              <a:defRPr sz="2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# array index starts from 0 to n-1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400"/>
              </a:spcBef>
              <a:buSzTx/>
              <a:buNone/>
              <a:defRPr sz="2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#i/p: left - array index to start from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400"/>
              </a:spcBef>
              <a:buSzTx/>
              <a:buNone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right - array index up to which to consider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400"/>
              </a:spcBef>
              <a:buSzTx/>
              <a:buNone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array[] defined by left and right indices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400"/>
              </a:spcBef>
              <a:buSzTx/>
              <a:buNone/>
              <a:defRPr sz="2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#o/p: array[]] sorted in ascending order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left &lt; right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 ← partition(left, right)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quicksort(left, s-1)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quicksort(s+1, right)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4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Quicksort"/>
          <p:cNvSpPr txBox="1"/>
          <p:nvPr>
            <p:ph type="title"/>
          </p:nvPr>
        </p:nvSpPr>
        <p:spPr>
          <a:xfrm>
            <a:off x="762000" y="-105960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Quicksort</a:t>
            </a:r>
          </a:p>
        </p:txBody>
      </p:sp>
      <p:sp>
        <p:nvSpPr>
          <p:cNvPr id="249" name="Algo partition(L,R,A[])…"/>
          <p:cNvSpPr txBox="1"/>
          <p:nvPr>
            <p:ph type="body" idx="1"/>
          </p:nvPr>
        </p:nvSpPr>
        <p:spPr>
          <a:xfrm>
            <a:off x="555600" y="661698"/>
            <a:ext cx="9048800" cy="6499978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partition(L,R,A[])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pivot←A[L]; i←L; j←R+1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SzTx/>
              <a:buNone/>
              <a:defRPr b="1"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repeat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b="1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repeat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i←i+1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0"/>
              </a:spcBef>
              <a:buSzTx/>
              <a:buNone/>
            </a:pPr>
            <a:r>
              <a:rPr b="1">
                <a:latin typeface="Gill Sans MT"/>
                <a:ea typeface="Gill Sans MT"/>
                <a:cs typeface="Gill Sans MT"/>
                <a:sym typeface="Gill Sans MT"/>
              </a:rPr>
              <a:t>until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 &gt;= pivot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b="1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repeat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j←j-1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0"/>
              </a:spcBef>
              <a:buSzTx/>
              <a:buNone/>
            </a:pPr>
            <a:r>
              <a:rPr b="1">
                <a:latin typeface="Gill Sans MT"/>
                <a:ea typeface="Gill Sans MT"/>
                <a:cs typeface="Gill Sans MT"/>
                <a:sym typeface="Gill Sans MT"/>
              </a:rPr>
              <a:t>until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A[j] &lt;= pivot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swap(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A[j]</a:t>
            </a:r>
            <a: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b="1">
                <a:latin typeface="Gill Sans MT"/>
                <a:ea typeface="Gill Sans MT"/>
                <a:cs typeface="Gill Sans MT"/>
                <a:sym typeface="Gill Sans MT"/>
              </a:rPr>
              <a:t>until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i&gt;=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b="1"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swap(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A[i], A[j]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>
                <a:latin typeface="Gill Sans MT"/>
                <a:ea typeface="Gill Sans MT"/>
                <a:cs typeface="Gill Sans MT"/>
                <a:sym typeface="Gill Sans MT"/>
              </a:rPr>
              <a:t>#undo last swap when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i&gt;=j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b="1"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swap(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A[L], A[j]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>
                <a:latin typeface="Gill Sans MT"/>
                <a:ea typeface="Gill Sans MT"/>
                <a:cs typeface="Gill Sans MT"/>
                <a:sym typeface="Gill Sans MT"/>
              </a:rPr>
              <a:t>#put pivot in its place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200"/>
              </a:spcBef>
              <a:buSzTx/>
              <a:buNone/>
              <a:defRPr b="1"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5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nalysis: Quick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Analysis: QuickSort</a:t>
            </a:r>
          </a:p>
        </p:txBody>
      </p:sp>
      <p:sp>
        <p:nvSpPr>
          <p:cNvPr id="255" name="Best case: split is approximately in the midd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Best case: split is approximately in the middle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 2T(n/2)+Θ(n)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=Θ(nlog</a:t>
            </a:r>
            <a:r>
              <a:rPr baseline="-5999"/>
              <a:t>2</a:t>
            </a:r>
            <a:r>
              <a:t>n)</a:t>
            </a:r>
          </a:p>
          <a:p>
            <a:pPr>
              <a:spcBef>
                <a:spcPts val="200"/>
              </a:spcBef>
              <a:defRPr sz="3000"/>
            </a:pPr>
            <a:r>
              <a:t>Worst case: split is at the end (or beginning)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 e.g. sorted array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 T(n-1)+Θ(n)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=Θ(n</a:t>
            </a:r>
            <a:r>
              <a:rPr baseline="31999"/>
              <a:t>2</a:t>
            </a:r>
            <a:r>
              <a:t>)</a:t>
            </a:r>
          </a:p>
          <a:p>
            <a:pPr>
              <a:spcBef>
                <a:spcPts val="200"/>
              </a:spcBef>
              <a:defRPr sz="3000"/>
            </a:pPr>
            <a:r>
              <a:t>Average case: 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T(n)=Θ(nlog</a:t>
            </a:r>
            <a:r>
              <a:rPr baseline="-5999"/>
              <a:t>2</a:t>
            </a:r>
            <a:r>
              <a:t>n)</a:t>
            </a:r>
          </a:p>
          <a:p>
            <a:pPr>
              <a:spcBef>
                <a:spcPts val="200"/>
              </a:spcBef>
              <a:defRPr sz="3000"/>
            </a:pPr>
            <a:r>
              <a:t>Improvements (20-25%)</a:t>
            </a:r>
          </a:p>
          <a:p>
            <a:pPr lvl="1">
              <a:spcBef>
                <a:spcPts val="200"/>
              </a:spcBef>
            </a:pPr>
            <a:r>
              <a:t>Better pivot selection : take median</a:t>
            </a:r>
          </a:p>
          <a:p>
            <a:pPr lvl="1">
              <a:spcBef>
                <a:spcPts val="200"/>
              </a:spcBef>
            </a:pPr>
            <a:r>
              <a:t>Use insertion sort on smallar array size</a:t>
            </a:r>
          </a:p>
          <a:p>
            <a:pPr lvl="1">
              <a:spcBef>
                <a:spcPts val="200"/>
              </a:spcBef>
            </a:pPr>
            <a:r>
              <a:t>Eliminate recursion and use iteration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25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Analysis: Quick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Analysis: QuickSort</a:t>
            </a:r>
          </a:p>
        </p:txBody>
      </p:sp>
      <p:sp>
        <p:nvSpPr>
          <p:cNvPr id="261" name="Recursive calls works on two segments of the array and elements of one segment are not exchanged with elements of other segments.…"/>
          <p:cNvSpPr txBox="1"/>
          <p:nvPr>
            <p:ph type="body" idx="1"/>
          </p:nvPr>
        </p:nvSpPr>
        <p:spPr>
          <a:xfrm>
            <a:off x="887784" y="938113"/>
            <a:ext cx="8776213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Recursive calls works on two segments of the array and elements of one segment are not exchanged with elements of other segments.</a:t>
            </a:r>
          </a:p>
          <a:p>
            <a:pPr>
              <a:spcBef>
                <a:spcPts val="200"/>
              </a:spcBef>
              <a:defRPr sz="3000"/>
            </a:pPr>
            <a:r>
              <a:t>Essentially, no combination of results are required 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In practice quicksort is very fast</a:t>
            </a:r>
          </a:p>
          <a:p>
            <a:pPr lvl="1">
              <a:spcBef>
                <a:spcPts val="200"/>
              </a:spcBef>
            </a:pPr>
            <a:r>
              <a:t>Typically, the default algorithm for in-built sort functions</a:t>
            </a:r>
          </a:p>
          <a:p>
            <a:pPr lvl="2" marL="1097416" indent="-244928">
              <a:spcBef>
                <a:spcPts val="200"/>
              </a:spcBef>
              <a:defRPr sz="3000"/>
            </a:pPr>
            <a:r>
              <a:t>e.g. spreadsheets</a:t>
            </a:r>
          </a:p>
          <a:p>
            <a:pPr lvl="1">
              <a:spcBef>
                <a:spcPts val="200"/>
              </a:spcBef>
            </a:pPr>
            <a:r>
              <a:t>Programming languages use this sort for built-in sort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26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67" name="Merges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  <a:p>
            <a:pPr lvl="1"/>
            <a:r>
              <a:t>Not in place sort</a:t>
            </a:r>
          </a:p>
          <a:p>
            <a:pPr/>
            <a:r>
              <a:t>Quicksort</a:t>
            </a:r>
          </a:p>
          <a:p>
            <a:pPr lvl="1"/>
            <a:r>
              <a:t>In place sort</a:t>
            </a:r>
          </a:p>
          <a:p>
            <a:pPr lvl="1"/>
            <a:r>
              <a:t>Practically used on large data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73" name="Merges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  <a:p>
            <a:pPr lvl="1"/>
            <a:r>
              <a:t>Not in place sort</a:t>
            </a:r>
          </a:p>
          <a:p>
            <a:pPr/>
            <a:r>
              <a:t>Quicksort</a:t>
            </a:r>
          </a:p>
          <a:p>
            <a:pPr lvl="1"/>
            <a:r>
              <a:t>In place sort</a:t>
            </a:r>
          </a:p>
          <a:p>
            <a:pPr lvl="1"/>
            <a:r>
              <a:t>Practically used on large data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 (QuickSort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 (QuickSort)</a:t>
            </a:r>
          </a:p>
          <a:p>
            <a:pPr/>
            <a:r>
              <a:t>NPTel:  DAA by Prof Madhavan Mukund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https://onlinecourses.nptel.ac.in/noc20_cs27/unit?unit=12&amp;lesson=18</a:t>
            </a:r>
            <a:r>
              <a:t> 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https://onlinecourses.nptel.ac.in/noc20_cs27/unit?unit=12&amp;lesson=19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ort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Algorithms</a:t>
            </a:r>
          </a:p>
        </p:txBody>
      </p:sp>
      <p:sp>
        <p:nvSpPr>
          <p:cNvPr id="54" name="Bubble sort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Bubble sort</a:t>
            </a:r>
          </a:p>
          <a:p>
            <a:pPr>
              <a:spcBef>
                <a:spcPts val="300"/>
              </a:spcBef>
            </a:pPr>
            <a:r>
              <a:t>Selection sort</a:t>
            </a:r>
          </a:p>
          <a:p>
            <a:pPr>
              <a:spcBef>
                <a:spcPts val="300"/>
              </a:spcBef>
            </a:pPr>
            <a:r>
              <a:t>Insertion sort</a:t>
            </a:r>
          </a:p>
          <a:p>
            <a:pPr>
              <a:spcBef>
                <a:spcPts val="300"/>
              </a:spcBef>
            </a:pPr>
            <a:r>
              <a:t>Mergesort</a:t>
            </a:r>
          </a:p>
          <a:p>
            <a:pPr>
              <a:spcBef>
                <a:spcPts val="300"/>
              </a:spcBef>
              <a:defRPr b="1"/>
            </a:pPr>
            <a:r>
              <a:t>Quicksort</a:t>
            </a:r>
          </a:p>
          <a:p>
            <a:pPr>
              <a:spcBef>
                <a:spcPts val="300"/>
              </a:spcBef>
            </a:pPr>
            <a:r>
              <a:t>Shell sort</a:t>
            </a:r>
          </a:p>
          <a:p>
            <a:pPr>
              <a:spcBef>
                <a:spcPts val="300"/>
              </a:spcBef>
            </a:pPr>
            <a:r>
              <a:t>Heap sort</a:t>
            </a:r>
          </a:p>
          <a:p>
            <a:pPr>
              <a:spcBef>
                <a:spcPts val="300"/>
              </a:spcBef>
            </a:pPr>
            <a:r>
              <a:t>Radix sort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Quick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Sort</a:t>
            </a:r>
          </a:p>
        </p:txBody>
      </p:sp>
      <p:sp>
        <p:nvSpPr>
          <p:cNvPr id="60" name="Introduced by Hoare in 1960…"/>
          <p:cNvSpPr txBox="1"/>
          <p:nvPr>
            <p:ph type="body" idx="1"/>
          </p:nvPr>
        </p:nvSpPr>
        <p:spPr>
          <a:xfrm>
            <a:off x="887784" y="938113"/>
            <a:ext cx="8783515" cy="605757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Introduced by Hoare in </a:t>
            </a:r>
            <a:r>
              <a:rPr>
                <a:latin typeface="Arial"/>
                <a:ea typeface="Arial"/>
                <a:cs typeface="Arial"/>
                <a:sym typeface="Arial"/>
              </a:rPr>
              <a:t>1960</a:t>
            </a:r>
          </a:p>
          <a:p>
            <a:pPr marL="382587" indent="-342899">
              <a:spcBef>
                <a:spcPts val="200"/>
              </a:spcBef>
              <a:defRPr sz="2800"/>
            </a:pPr>
            <a:r>
              <a:t>MergetSort shortcomings</a:t>
            </a:r>
          </a:p>
          <a:p>
            <a:pPr lvl="1">
              <a:spcBef>
                <a:spcPts val="200"/>
              </a:spcBef>
              <a:defRPr sz="2800"/>
            </a:pPr>
            <a:r>
              <a:t>No inplace sort</a:t>
            </a:r>
          </a:p>
          <a:p>
            <a:pPr lvl="1">
              <a:spcBef>
                <a:spcPts val="200"/>
              </a:spcBef>
              <a:defRPr sz="2800"/>
            </a:pPr>
            <a:r>
              <a:t>Extra space could be costly</a:t>
            </a:r>
          </a:p>
          <a:p>
            <a:pPr lvl="1">
              <a:spcBef>
                <a:spcPts val="200"/>
              </a:spcBef>
              <a:defRPr sz="2800"/>
            </a:pPr>
            <a:r>
              <a:t>Inherently recursive</a:t>
            </a:r>
          </a:p>
          <a:p>
            <a:pPr lvl="2">
              <a:spcBef>
                <a:spcPts val="200"/>
              </a:spcBef>
            </a:pPr>
            <a:r>
              <a:t>recursive calls and returns are expensive</a:t>
            </a:r>
          </a:p>
          <a:p>
            <a:pPr marL="382587" indent="-342899">
              <a:spcBef>
                <a:spcPts val="200"/>
              </a:spcBef>
              <a:defRPr sz="2800"/>
            </a:pPr>
            <a:r>
              <a:t>Purpose of quicksort</a:t>
            </a:r>
          </a:p>
          <a:p>
            <a:pPr lvl="1">
              <a:spcBef>
                <a:spcPts val="200"/>
              </a:spcBef>
              <a:defRPr sz="2800"/>
            </a:pPr>
            <a:r>
              <a:t>Overcome shortcomings of mergesort</a:t>
            </a:r>
          </a:p>
          <a:p>
            <a:pPr lvl="1">
              <a:spcBef>
                <a:spcPts val="200"/>
              </a:spcBef>
              <a:defRPr sz="2800"/>
            </a:pPr>
            <a:r>
              <a:t>Extra space is caused by Merge operation</a:t>
            </a:r>
          </a:p>
          <a:p>
            <a:pPr lvl="2">
              <a:spcBef>
                <a:spcPts val="200"/>
              </a:spcBef>
            </a:pPr>
            <a:r>
              <a:t>Can we avoid merge operation</a:t>
            </a:r>
          </a:p>
          <a:p>
            <a:pPr lvl="2">
              <a:spcBef>
                <a:spcPts val="200"/>
              </a:spcBef>
            </a:pPr>
            <a:r>
              <a:t>Merging happens because elements in left half move to right half and vice versa</a:t>
            </a:r>
          </a:p>
          <a:p>
            <a:pPr lvl="1" marL="661987" indent="-266700">
              <a:spcBef>
                <a:spcPts val="200"/>
              </a:spcBef>
              <a:defRPr sz="2800"/>
            </a:pPr>
            <a:r>
              <a:t>Can we divide such elements in left half are always less than elements in right half?</a:t>
            </a:r>
          </a:p>
          <a:p>
            <a:pPr lvl="2">
              <a:spcBef>
                <a:spcPts val="200"/>
              </a:spcBef>
            </a:pPr>
            <a:r>
              <a:t>No need to merge (no extra space required)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Quick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Sort</a:t>
            </a:r>
          </a:p>
        </p:txBody>
      </p:sp>
      <p:sp>
        <p:nvSpPr>
          <p:cNvPr id="66" name="What results in merging?…"/>
          <p:cNvSpPr txBox="1"/>
          <p:nvPr>
            <p:ph type="body" idx="1"/>
          </p:nvPr>
        </p:nvSpPr>
        <p:spPr>
          <a:xfrm>
            <a:off x="887784" y="938113"/>
            <a:ext cx="8932343" cy="605757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400"/>
              </a:spcBef>
              <a:defRPr sz="2800"/>
            </a:pPr>
            <a:r>
              <a:t>What results in merging?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t>Some elements in right side need to move to left side</a:t>
            </a:r>
          </a:p>
          <a:p>
            <a:pPr lvl="2" marL="1195387" indent="-342900">
              <a:spcBef>
                <a:spcPts val="400"/>
              </a:spcBef>
            </a:pPr>
            <a:r>
              <a:t>These are smaller than some elements in left side</a:t>
            </a:r>
          </a:p>
          <a:p>
            <a:pPr marL="382587" indent="-342899">
              <a:spcBef>
                <a:spcPts val="400"/>
              </a:spcBef>
              <a:defRPr sz="2800"/>
            </a:pPr>
            <a:r>
              <a:t>Objective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t>Divide in such a way that elements in left are always smaller than elements in right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t>Can we use divide and conquer?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t>Can we find middle value (median) and put in center?</a:t>
            </a:r>
          </a:p>
          <a:p>
            <a:pPr marL="382587" indent="-342899">
              <a:spcBef>
                <a:spcPts val="400"/>
              </a:spcBef>
              <a:defRPr sz="2800"/>
            </a:pPr>
            <a:r>
              <a:t>Method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t>Assume we have median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and placed in the middle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t>Move everything less than it to the left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t>Move everything greater than it to the right</a:t>
            </a:r>
          </a:p>
          <a:p>
            <a:pPr marL="382587" indent="-342899">
              <a:spcBef>
                <a:spcPts val="400"/>
              </a:spcBef>
              <a:defRPr sz="2800"/>
            </a:pPr>
            <a:r>
              <a:t>Claim: we can move everything in linear time.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t>Use the process recursively (divide and conquer)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Quick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Sort</a:t>
            </a:r>
          </a:p>
        </p:txBody>
      </p:sp>
      <p:sp>
        <p:nvSpPr>
          <p:cNvPr id="72" name="Division into parts,…"/>
          <p:cNvSpPr txBox="1"/>
          <p:nvPr>
            <p:ph type="body" idx="1"/>
          </p:nvPr>
        </p:nvSpPr>
        <p:spPr>
          <a:xfrm>
            <a:off x="887784" y="938113"/>
            <a:ext cx="8932343" cy="605757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400"/>
              </a:spcBef>
              <a:defRPr sz="2800"/>
            </a:pPr>
            <a:r>
              <a:t>Division into parts,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t>Each part of size </a:t>
            </a:r>
            <a:r>
              <a:rPr>
                <a:latin typeface="Arial"/>
                <a:ea typeface="Arial"/>
                <a:cs typeface="Arial"/>
                <a:sym typeface="Arial"/>
              </a:rPr>
              <a:t>n/2</a:t>
            </a:r>
            <a:r>
              <a:t>,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rPr>
                <a:latin typeface="Arial"/>
                <a:ea typeface="Arial"/>
                <a:cs typeface="Arial"/>
                <a:sym typeface="Arial"/>
              </a:rPr>
              <a:t>n</a:t>
            </a:r>
            <a:r>
              <a:t> operations (moving to left and right of median)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t>Time complexity same as that of mergesort, i.e.</a:t>
            </a:r>
          </a:p>
          <a:p>
            <a:pPr lvl="1" marL="738187" indent="-342900">
              <a:spcBef>
                <a:spcPts val="400"/>
              </a:spcBef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 2T(n/2)+Θ(n)</a:t>
            </a:r>
          </a:p>
          <a:p>
            <a:pPr lvl="7" marL="0" indent="1600200">
              <a:spcBef>
                <a:spcPts val="4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=…</a:t>
            </a:r>
          </a:p>
          <a:p>
            <a:pPr lvl="7" marL="0" indent="16002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Θ(nlog</a:t>
            </a:r>
            <a:r>
              <a:rPr baseline="-5999"/>
              <a:t>2</a:t>
            </a:r>
            <a:r>
              <a:t>n)</a:t>
            </a:r>
          </a:p>
          <a:p>
            <a:pPr marL="342246" indent="-30255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Challenge: how to find the median?</a:t>
            </a:r>
          </a:p>
          <a:p>
            <a:pPr lvl="1" marL="663178" indent="-26789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Finding median requires sorting of elements</a:t>
            </a:r>
          </a:p>
          <a:p>
            <a:pPr lvl="2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is what we want to achieve</a:t>
            </a:r>
          </a:p>
          <a:p>
            <a:pPr lvl="2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classic chicken and egg problem?</a:t>
            </a:r>
          </a:p>
          <a:p>
            <a:pPr marL="342246" indent="-30255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How to approach?</a:t>
            </a:r>
          </a:p>
          <a:p>
            <a:pPr lvl="1" marL="663178" indent="-26789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Pick some value (not necessarily the median)</a:t>
            </a:r>
          </a:p>
          <a:p>
            <a:pPr lvl="1" marL="663178" indent="-26789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Follow the steps as if it is median (pivot)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Quick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QuickSort</a:t>
            </a:r>
          </a:p>
        </p:txBody>
      </p:sp>
      <p:sp>
        <p:nvSpPr>
          <p:cNvPr id="78" name="A highly efficient algorithm…"/>
          <p:cNvSpPr txBox="1"/>
          <p:nvPr>
            <p:ph type="body" idx="1"/>
          </p:nvPr>
        </p:nvSpPr>
        <p:spPr>
          <a:xfrm>
            <a:off x="679425" y="938113"/>
            <a:ext cx="9048800" cy="377096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A highly efficient algorithm</a:t>
            </a:r>
          </a:p>
          <a:p>
            <a:pPr>
              <a:spcBef>
                <a:spcPts val="300"/>
              </a:spcBef>
            </a:pPr>
            <a:r>
              <a:t>Pick a pivot, divide input array in smaller arrays using the pivot (a specified value)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One array contains smaller values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Other array contains larger values</a:t>
            </a:r>
          </a:p>
          <a:p>
            <a:pPr>
              <a:spcBef>
                <a:spcPts val="300"/>
              </a:spcBef>
            </a:pPr>
            <a:r>
              <a:t>Exchange the pivot with last element in first array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pivot is in its final position</a:t>
            </a:r>
          </a:p>
          <a:p>
            <a:pPr>
              <a:spcBef>
                <a:spcPts val="300"/>
              </a:spcBef>
            </a:pPr>
            <a:r>
              <a:t>Sort the sub arrays recursively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2" name="Rectangle"/>
          <p:cNvSpPr/>
          <p:nvPr/>
        </p:nvSpPr>
        <p:spPr>
          <a:xfrm>
            <a:off x="1102800" y="4968506"/>
            <a:ext cx="7010401" cy="533401"/>
          </a:xfrm>
          <a:prstGeom prst="rect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3" name="Line"/>
          <p:cNvSpPr/>
          <p:nvPr/>
        </p:nvSpPr>
        <p:spPr>
          <a:xfrm flipH="1">
            <a:off x="1407600" y="4968506"/>
            <a:ext cx="1" cy="53340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4" name="Line"/>
          <p:cNvSpPr/>
          <p:nvPr/>
        </p:nvSpPr>
        <p:spPr>
          <a:xfrm>
            <a:off x="3922200" y="4968506"/>
            <a:ext cx="1" cy="53340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5" name="Line"/>
          <p:cNvSpPr/>
          <p:nvPr/>
        </p:nvSpPr>
        <p:spPr>
          <a:xfrm>
            <a:off x="4227000" y="4968506"/>
            <a:ext cx="1" cy="53340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6" name="p"/>
          <p:cNvSpPr txBox="1"/>
          <p:nvPr/>
        </p:nvSpPr>
        <p:spPr>
          <a:xfrm>
            <a:off x="1102800" y="4968506"/>
            <a:ext cx="2286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spcBef>
                <a:spcPts val="1000"/>
              </a:spcBef>
              <a:defRPr b="1" i="1" sz="24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87" name="Line"/>
          <p:cNvSpPr/>
          <p:nvPr/>
        </p:nvSpPr>
        <p:spPr>
          <a:xfrm rot="16200000">
            <a:off x="2550600" y="4435106"/>
            <a:ext cx="457201" cy="274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8" name="Line"/>
          <p:cNvSpPr/>
          <p:nvPr/>
        </p:nvSpPr>
        <p:spPr>
          <a:xfrm rot="16200000">
            <a:off x="5979600" y="3901706"/>
            <a:ext cx="457201" cy="381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9" name="A[i]≤p"/>
          <p:cNvSpPr txBox="1"/>
          <p:nvPr/>
        </p:nvSpPr>
        <p:spPr>
          <a:xfrm>
            <a:off x="2275963" y="5917831"/>
            <a:ext cx="724754" cy="36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>
              <a:defRPr sz="1800">
                <a:solidFill>
                  <a:srgbClr val="FFFFFF"/>
                </a:solidFill>
                <a:uFillTx/>
              </a:defRPr>
            </a:pPr>
            <a:r>
              <a:t>A[</a:t>
            </a:r>
            <a:r>
              <a:rPr i="1"/>
              <a:t>i</a:t>
            </a:r>
            <a:r>
              <a:t>]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i="1"/>
              <a:t>p</a:t>
            </a:r>
          </a:p>
        </p:txBody>
      </p:sp>
      <p:sp>
        <p:nvSpPr>
          <p:cNvPr id="90" name="A[i]≥p"/>
          <p:cNvSpPr txBox="1"/>
          <p:nvPr/>
        </p:nvSpPr>
        <p:spPr>
          <a:xfrm>
            <a:off x="5673213" y="5952756"/>
            <a:ext cx="724754" cy="36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>
              <a:defRPr sz="1800">
                <a:solidFill>
                  <a:srgbClr val="FFFFFF"/>
                </a:solidFill>
                <a:uFillTx/>
              </a:defRPr>
            </a:pPr>
            <a:r>
              <a:t>A[</a:t>
            </a:r>
            <a:r>
              <a:rPr i="1"/>
              <a:t>i</a:t>
            </a:r>
            <a:r>
              <a:t>]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i="1"/>
              <a:t>p</a:t>
            </a:r>
          </a:p>
        </p:txBody>
      </p:sp>
      <p:sp>
        <p:nvSpPr>
          <p:cNvPr id="91" name="Smaller than p"/>
          <p:cNvSpPr txBox="1"/>
          <p:nvPr/>
        </p:nvSpPr>
        <p:spPr>
          <a:xfrm>
            <a:off x="1672068" y="5920626"/>
            <a:ext cx="193254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Smaller than p</a:t>
            </a:r>
          </a:p>
        </p:txBody>
      </p:sp>
      <p:sp>
        <p:nvSpPr>
          <p:cNvPr id="92" name="Larger than p"/>
          <p:cNvSpPr txBox="1"/>
          <p:nvPr/>
        </p:nvSpPr>
        <p:spPr>
          <a:xfrm>
            <a:off x="5069318" y="5920626"/>
            <a:ext cx="1791157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Larger than 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83279 0.009266" origin="layout" pathEditMode="relative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" grpId="5"/>
      <p:bldP build="whole" bldLvl="1" animBg="1" rev="0" advAuto="0" spid="91" grpId="4"/>
      <p:bldP build="whole" bldLvl="1" animBg="1" rev="0" advAuto="0" spid="86" grpId="2"/>
      <p:bldP build="whole" bldLvl="1" animBg="1" rev="0" advAuto="0" spid="92" grpId="6"/>
      <p:bldP build="whole" bldLvl="1" animBg="1" rev="0" advAuto="0" spid="87" grpId="3"/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QuickSort Algorithm: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QuickSort Algorithm: Steps</a:t>
            </a:r>
          </a:p>
        </p:txBody>
      </p:sp>
      <p:sp>
        <p:nvSpPr>
          <p:cNvPr id="95" name="Select a pivot (partitioning element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Select a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r>
              <a:t> (partitioning element)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t> element or last element.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You can choose any element and swap it with last element</a:t>
            </a:r>
          </a:p>
          <a:p>
            <a:pPr>
              <a:spcBef>
                <a:spcPts val="300"/>
              </a:spcBef>
              <a:defRPr sz="3000"/>
            </a:pPr>
            <a:r>
              <a:t>Rearrange the array as follows i.e move pivot between lower and upper partition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All elements in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s-1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positions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t> pivot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All elements in remaining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n-s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positions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</a:t>
            </a:r>
            <a:r>
              <a:t> pivot</a:t>
            </a:r>
          </a:p>
          <a:p>
            <a:pPr>
              <a:spcBef>
                <a:spcPts val="300"/>
              </a:spcBef>
              <a:defRPr sz="3000"/>
            </a:pPr>
            <a:r>
              <a:t>Repeat the process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Quick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Quicksort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4" name="24"/>
          <p:cNvSpPr/>
          <p:nvPr/>
        </p:nvSpPr>
        <p:spPr>
          <a:xfrm>
            <a:off x="162507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105" name="7"/>
          <p:cNvSpPr/>
          <p:nvPr/>
        </p:nvSpPr>
        <p:spPr>
          <a:xfrm>
            <a:off x="73195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106" name="28"/>
          <p:cNvSpPr/>
          <p:nvPr/>
        </p:nvSpPr>
        <p:spPr>
          <a:xfrm>
            <a:off x="6489734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sp>
        <p:nvSpPr>
          <p:cNvPr id="107" name="36"/>
          <p:cNvSpPr/>
          <p:nvPr/>
        </p:nvSpPr>
        <p:spPr>
          <a:xfrm>
            <a:off x="5659871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108" name="13"/>
          <p:cNvSpPr/>
          <p:nvPr/>
        </p:nvSpPr>
        <p:spPr>
          <a:xfrm>
            <a:off x="48403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109" name="2"/>
          <p:cNvSpPr/>
          <p:nvPr/>
        </p:nvSpPr>
        <p:spPr>
          <a:xfrm>
            <a:off x="405740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110" name="31"/>
          <p:cNvSpPr/>
          <p:nvPr/>
        </p:nvSpPr>
        <p:spPr>
          <a:xfrm>
            <a:off x="3274410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111" name="9"/>
          <p:cNvSpPr/>
          <p:nvPr/>
        </p:nvSpPr>
        <p:spPr>
          <a:xfrm>
            <a:off x="249141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sp>
        <p:nvSpPr>
          <p:cNvPr id="112" name="Define two pointers…"/>
          <p:cNvSpPr txBox="1"/>
          <p:nvPr/>
        </p:nvSpPr>
        <p:spPr>
          <a:xfrm>
            <a:off x="1351634" y="2457488"/>
            <a:ext cx="7456732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2715" indent="-282388"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Define two pointers</a:t>
            </a:r>
          </a:p>
          <a:p>
            <a:pPr lvl="1" marL="685958" indent="-250031"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Green: indicates end of lower partition</a:t>
            </a:r>
          </a:p>
          <a:p>
            <a:pPr lvl="1" marL="685958" indent="-250031"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Red: end of current partitioning i.e. elements to the right are yet to be partitioned</a:t>
            </a:r>
          </a:p>
        </p:txBody>
      </p:sp>
      <p:sp>
        <p:nvSpPr>
          <p:cNvPr id="113" name="Line"/>
          <p:cNvSpPr/>
          <p:nvPr/>
        </p:nvSpPr>
        <p:spPr>
          <a:xfrm flipV="1">
            <a:off x="2392438" y="1481666"/>
            <a:ext cx="1" cy="687293"/>
          </a:xfrm>
          <a:prstGeom prst="line">
            <a:avLst/>
          </a:prstGeom>
          <a:ln w="60325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Line"/>
          <p:cNvSpPr/>
          <p:nvPr/>
        </p:nvSpPr>
        <p:spPr>
          <a:xfrm flipV="1">
            <a:off x="2602542" y="1528683"/>
            <a:ext cx="1" cy="687293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17" name="Group"/>
          <p:cNvGrpSpPr/>
          <p:nvPr/>
        </p:nvGrpSpPr>
        <p:grpSpPr>
          <a:xfrm>
            <a:off x="1989798" y="4586135"/>
            <a:ext cx="2136451" cy="533401"/>
            <a:chOff x="0" y="0"/>
            <a:chExt cx="2136450" cy="533400"/>
          </a:xfrm>
        </p:grpSpPr>
        <p:sp>
          <p:nvSpPr>
            <p:cNvPr id="115" name="Rectangle"/>
            <p:cNvSpPr/>
            <p:nvPr/>
          </p:nvSpPr>
          <p:spPr>
            <a:xfrm>
              <a:off x="37113" y="0"/>
              <a:ext cx="2099338" cy="533400"/>
            </a:xfrm>
            <a:prstGeom prst="rect">
              <a:avLst/>
            </a:prstGeom>
            <a:solidFill>
              <a:srgbClr val="99FFCC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18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16" name="Smaller than P"/>
            <p:cNvSpPr txBox="1"/>
            <p:nvPr/>
          </p:nvSpPr>
          <p:spPr>
            <a:xfrm>
              <a:off x="0" y="50924"/>
              <a:ext cx="209670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Smaller than P</a:t>
              </a:r>
            </a:p>
          </p:txBody>
        </p:sp>
      </p:grpSp>
      <p:sp>
        <p:nvSpPr>
          <p:cNvPr id="118" name="P"/>
          <p:cNvSpPr/>
          <p:nvPr/>
        </p:nvSpPr>
        <p:spPr>
          <a:xfrm>
            <a:off x="1670157" y="4586135"/>
            <a:ext cx="352823" cy="5334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algn="ctr">
              <a:defRPr b="1" sz="2600">
                <a:uFillTx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4141035" y="5164666"/>
            <a:ext cx="1" cy="687293"/>
          </a:xfrm>
          <a:prstGeom prst="line">
            <a:avLst/>
          </a:prstGeom>
          <a:ln w="60325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0" name="Line"/>
          <p:cNvSpPr/>
          <p:nvPr/>
        </p:nvSpPr>
        <p:spPr>
          <a:xfrm flipV="1">
            <a:off x="6620206" y="5164666"/>
            <a:ext cx="1" cy="687292"/>
          </a:xfrm>
          <a:prstGeom prst="line">
            <a:avLst/>
          </a:prstGeom>
          <a:ln w="60325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23" name="Group"/>
          <p:cNvGrpSpPr/>
          <p:nvPr/>
        </p:nvGrpSpPr>
        <p:grpSpPr>
          <a:xfrm>
            <a:off x="4127992" y="4586135"/>
            <a:ext cx="2472003" cy="533401"/>
            <a:chOff x="0" y="0"/>
            <a:chExt cx="2472002" cy="533400"/>
          </a:xfrm>
        </p:grpSpPr>
        <p:sp>
          <p:nvSpPr>
            <p:cNvPr id="121" name="Rectangle"/>
            <p:cNvSpPr/>
            <p:nvPr/>
          </p:nvSpPr>
          <p:spPr>
            <a:xfrm>
              <a:off x="0" y="0"/>
              <a:ext cx="2472003" cy="533400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18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2" name="Larger than P"/>
            <p:cNvSpPr txBox="1"/>
            <p:nvPr/>
          </p:nvSpPr>
          <p:spPr>
            <a:xfrm>
              <a:off x="249704" y="50924"/>
              <a:ext cx="1994904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Larger than P</a:t>
              </a:r>
            </a:p>
          </p:txBody>
        </p:sp>
      </p:grpSp>
      <p:grpSp>
        <p:nvGrpSpPr>
          <p:cNvPr id="126" name="Group"/>
          <p:cNvGrpSpPr/>
          <p:nvPr/>
        </p:nvGrpSpPr>
        <p:grpSpPr>
          <a:xfrm>
            <a:off x="6607378" y="4586135"/>
            <a:ext cx="2099338" cy="533401"/>
            <a:chOff x="0" y="0"/>
            <a:chExt cx="2099336" cy="533400"/>
          </a:xfrm>
        </p:grpSpPr>
        <p:sp>
          <p:nvSpPr>
            <p:cNvPr id="124" name="Rectangle"/>
            <p:cNvSpPr/>
            <p:nvPr/>
          </p:nvSpPr>
          <p:spPr>
            <a:xfrm>
              <a:off x="0" y="0"/>
              <a:ext cx="2099337" cy="533400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18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5" name="Unpartitioned"/>
            <p:cNvSpPr txBox="1"/>
            <p:nvPr/>
          </p:nvSpPr>
          <p:spPr>
            <a:xfrm>
              <a:off x="60552" y="50924"/>
              <a:ext cx="2000856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Unpartitioned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" grpId="2"/>
      <p:bldP build="whole" bldLvl="1" animBg="1" rev="0" advAuto="0" spid="126" grpId="8"/>
      <p:bldP build="whole" bldLvl="1" animBg="1" rev="0" advAuto="0" spid="119" grpId="7"/>
      <p:bldP build="whole" bldLvl="1" animBg="1" rev="0" advAuto="0" spid="123" grpId="6"/>
      <p:bldP build="whole" bldLvl="1" animBg="1" rev="0" advAuto="0" spid="120" grpId="9"/>
      <p:bldP build="whole" bldLvl="1" animBg="1" rev="0" advAuto="0" spid="118" grpId="4"/>
      <p:bldP build="whole" bldLvl="1" animBg="1" rev="0" advAuto="0" spid="117" grpId="5"/>
      <p:bldP build="whole" bldLvl="1" animBg="1" rev="0" advAuto="0" spid="114" grpId="3"/>
      <p:bldP build="p" bldLvl="5" animBg="1" rev="0" advAuto="0" spid="11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