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eeksforgeeks.org/job-sequencing-using-disjoint-set-union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1: Job Scheduling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L21: Job Scheduling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lgo High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High Level</a:t>
            </a:r>
          </a:p>
        </p:txBody>
      </p:sp>
      <p:sp>
        <p:nvSpPr>
          <p:cNvPr id="102" name="Algo GreedyJob(int d[], set J, int n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GreedyJob</a:t>
            </a:r>
            <a:r>
              <a:t>(int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r>
              <a:t>,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int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2" marL="0" indent="457200">
              <a:spcBef>
                <a:spcPts val="600"/>
              </a:spcBef>
              <a:buSzTx/>
              <a:buNone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set of jobs that can be completed in deadlines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J={1}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i=2 </a:t>
            </a: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n {</a:t>
            </a:r>
          </a:p>
          <a:p>
            <a:pPr lvl="4" marL="0" indent="9144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all jobs in</a:t>
            </a:r>
            <a:r>
              <a:t> J </a:t>
            </a:r>
            <a:r>
              <a:rPr b="1"/>
              <a:t>∪ </a:t>
            </a:r>
            <a:r>
              <a:t>{i}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can be completed, </a:t>
            </a: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by their deadlines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= </a:t>
            </a:r>
            <a:r>
              <a:t>J </a:t>
            </a:r>
            <a:r>
              <a:rPr b="1"/>
              <a:t>∪ </a:t>
            </a:r>
            <a:r>
              <a:t>{i}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lgo 01: Example  (Ex 3a, Bk-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</a:t>
            </a:r>
            <a:r>
              <a:rPr>
                <a:latin typeface="Arial"/>
                <a:ea typeface="Arial"/>
                <a:cs typeface="Arial"/>
                <a:sym typeface="Arial"/>
              </a:rPr>
              <a:t>01</a:t>
            </a:r>
            <a:r>
              <a:t>: Example  (Ex 3a, Bk-2)</a:t>
            </a:r>
          </a:p>
        </p:txBody>
      </p:sp>
      <p:sp>
        <p:nvSpPr>
          <p:cNvPr id="108" name="n = 7 jobs, J1, J2, J3, J4, J5, J6, J7…"/>
          <p:cNvSpPr txBox="1"/>
          <p:nvPr>
            <p:ph type="body" sz="half" idx="1"/>
          </p:nvPr>
        </p:nvSpPr>
        <p:spPr>
          <a:xfrm>
            <a:off x="666288" y="938113"/>
            <a:ext cx="9055611" cy="2003093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n = 7 jobs,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/>
            </a:pPr>
            <a:r>
              <a:t>Profits: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)=3,5,20,18,1,6,30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/>
            </a:pPr>
            <a:r>
              <a:t>deadlines: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)=1,3,4,3,2,1,2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Deadlines sorted in non-increasing order of profit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12" name="Table"/>
          <p:cNvGraphicFramePr/>
          <p:nvPr/>
        </p:nvGraphicFramePr>
        <p:xfrm>
          <a:off x="1004887" y="3078342"/>
          <a:ext cx="8178801" cy="18729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949814"/>
                <a:gridCol w="1079488"/>
                <a:gridCol w="1020153"/>
                <a:gridCol w="1020153"/>
                <a:gridCol w="1020153"/>
                <a:gridCol w="1020153"/>
                <a:gridCol w="1020153"/>
                <a:gridCol w="1020153"/>
              </a:tblGrid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D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5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28" name="Group"/>
          <p:cNvGrpSpPr/>
          <p:nvPr/>
        </p:nvGrpSpPr>
        <p:grpSpPr>
          <a:xfrm>
            <a:off x="897164" y="5059825"/>
            <a:ext cx="6742956" cy="1072288"/>
            <a:chOff x="0" y="0"/>
            <a:chExt cx="6742955" cy="1072287"/>
          </a:xfrm>
        </p:grpSpPr>
        <p:sp>
          <p:nvSpPr>
            <p:cNvPr id="113" name="0"/>
            <p:cNvSpPr txBox="1"/>
            <p:nvPr/>
          </p:nvSpPr>
          <p:spPr>
            <a:xfrm>
              <a:off x="0" y="0"/>
              <a:ext cx="307340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4" name="Rectangle"/>
            <p:cNvSpPr/>
            <p:nvPr/>
          </p:nvSpPr>
          <p:spPr>
            <a:xfrm>
              <a:off x="697736" y="458589"/>
              <a:ext cx="593329" cy="61369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5" name="1"/>
            <p:cNvSpPr txBox="1"/>
            <p:nvPr/>
          </p:nvSpPr>
          <p:spPr>
            <a:xfrm>
              <a:off x="840730" y="0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6" name="Rectangle"/>
            <p:cNvSpPr/>
            <p:nvPr/>
          </p:nvSpPr>
          <p:spPr>
            <a:xfrm>
              <a:off x="1568929" y="458589"/>
              <a:ext cx="593329" cy="61369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7" name="2"/>
            <p:cNvSpPr txBox="1"/>
            <p:nvPr/>
          </p:nvSpPr>
          <p:spPr>
            <a:xfrm>
              <a:off x="1711923" y="0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8" name="Rectangle"/>
            <p:cNvSpPr/>
            <p:nvPr/>
          </p:nvSpPr>
          <p:spPr>
            <a:xfrm>
              <a:off x="2440121" y="458589"/>
              <a:ext cx="593329" cy="61369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9" name="3"/>
            <p:cNvSpPr txBox="1"/>
            <p:nvPr/>
          </p:nvSpPr>
          <p:spPr>
            <a:xfrm>
              <a:off x="2583115" y="0"/>
              <a:ext cx="307341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0" name="Rectangle"/>
            <p:cNvSpPr/>
            <p:nvPr/>
          </p:nvSpPr>
          <p:spPr>
            <a:xfrm>
              <a:off x="3311314" y="458589"/>
              <a:ext cx="593329" cy="61369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1" name="4"/>
            <p:cNvSpPr txBox="1"/>
            <p:nvPr/>
          </p:nvSpPr>
          <p:spPr>
            <a:xfrm>
              <a:off x="3454308" y="0"/>
              <a:ext cx="307341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2" name="Rectangle"/>
            <p:cNvSpPr/>
            <p:nvPr/>
          </p:nvSpPr>
          <p:spPr>
            <a:xfrm>
              <a:off x="4182835" y="458589"/>
              <a:ext cx="593329" cy="61369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3" name="5"/>
            <p:cNvSpPr txBox="1"/>
            <p:nvPr/>
          </p:nvSpPr>
          <p:spPr>
            <a:xfrm>
              <a:off x="4325829" y="0"/>
              <a:ext cx="307341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4" name="Rectangle"/>
            <p:cNvSpPr/>
            <p:nvPr/>
          </p:nvSpPr>
          <p:spPr>
            <a:xfrm>
              <a:off x="5166231" y="458589"/>
              <a:ext cx="593329" cy="61369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5" name="6"/>
            <p:cNvSpPr txBox="1"/>
            <p:nvPr/>
          </p:nvSpPr>
          <p:spPr>
            <a:xfrm>
              <a:off x="5309225" y="0"/>
              <a:ext cx="307341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6" name="Rectangle"/>
            <p:cNvSpPr/>
            <p:nvPr/>
          </p:nvSpPr>
          <p:spPr>
            <a:xfrm>
              <a:off x="6149627" y="458589"/>
              <a:ext cx="593329" cy="61369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7" name="7"/>
            <p:cNvSpPr txBox="1"/>
            <p:nvPr/>
          </p:nvSpPr>
          <p:spPr>
            <a:xfrm>
              <a:off x="6292621" y="0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29" name="J7"/>
          <p:cNvSpPr txBox="1"/>
          <p:nvPr/>
        </p:nvSpPr>
        <p:spPr>
          <a:xfrm>
            <a:off x="1627680" y="5562506"/>
            <a:ext cx="44455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7</a:t>
            </a:r>
          </a:p>
        </p:txBody>
      </p:sp>
      <p:sp>
        <p:nvSpPr>
          <p:cNvPr id="130" name="J3"/>
          <p:cNvSpPr txBox="1"/>
          <p:nvPr/>
        </p:nvSpPr>
        <p:spPr>
          <a:xfrm>
            <a:off x="2483038" y="5562506"/>
            <a:ext cx="4445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3</a:t>
            </a:r>
          </a:p>
        </p:txBody>
      </p:sp>
      <p:sp>
        <p:nvSpPr>
          <p:cNvPr id="131" name="30"/>
          <p:cNvSpPr txBox="1"/>
          <p:nvPr/>
        </p:nvSpPr>
        <p:spPr>
          <a:xfrm>
            <a:off x="1602276" y="6425148"/>
            <a:ext cx="49536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32" name="20"/>
          <p:cNvSpPr txBox="1"/>
          <p:nvPr/>
        </p:nvSpPr>
        <p:spPr>
          <a:xfrm>
            <a:off x="2457634" y="6425148"/>
            <a:ext cx="49536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33" name="J6"/>
          <p:cNvSpPr txBox="1"/>
          <p:nvPr/>
        </p:nvSpPr>
        <p:spPr>
          <a:xfrm>
            <a:off x="1627680" y="5721290"/>
            <a:ext cx="44455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6</a:t>
            </a:r>
          </a:p>
        </p:txBody>
      </p:sp>
      <p:sp>
        <p:nvSpPr>
          <p:cNvPr id="134" name="J4"/>
          <p:cNvSpPr txBox="1"/>
          <p:nvPr/>
        </p:nvSpPr>
        <p:spPr>
          <a:xfrm>
            <a:off x="2483038" y="5772112"/>
            <a:ext cx="4445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4</a:t>
            </a:r>
          </a:p>
        </p:txBody>
      </p:sp>
      <p:sp>
        <p:nvSpPr>
          <p:cNvPr id="135" name="J4"/>
          <p:cNvSpPr txBox="1"/>
          <p:nvPr/>
        </p:nvSpPr>
        <p:spPr>
          <a:xfrm>
            <a:off x="4857723" y="6735805"/>
            <a:ext cx="44455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4</a:t>
            </a:r>
          </a:p>
        </p:txBody>
      </p:sp>
      <p:sp>
        <p:nvSpPr>
          <p:cNvPr id="136" name="18"/>
          <p:cNvSpPr txBox="1"/>
          <p:nvPr/>
        </p:nvSpPr>
        <p:spPr>
          <a:xfrm>
            <a:off x="3312993" y="6425148"/>
            <a:ext cx="49536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37" name="6"/>
          <p:cNvSpPr txBox="1"/>
          <p:nvPr/>
        </p:nvSpPr>
        <p:spPr>
          <a:xfrm>
            <a:off x="4357564" y="6425148"/>
            <a:ext cx="304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8" name="X"/>
          <p:cNvSpPr txBox="1"/>
          <p:nvPr/>
        </p:nvSpPr>
        <p:spPr>
          <a:xfrm>
            <a:off x="6657441" y="4378771"/>
            <a:ext cx="426007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39" name="X"/>
          <p:cNvSpPr txBox="1"/>
          <p:nvPr/>
        </p:nvSpPr>
        <p:spPr>
          <a:xfrm>
            <a:off x="7675012" y="4378771"/>
            <a:ext cx="426006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40" name="X"/>
          <p:cNvSpPr txBox="1"/>
          <p:nvPr/>
        </p:nvSpPr>
        <p:spPr>
          <a:xfrm>
            <a:off x="8692582" y="4378771"/>
            <a:ext cx="426007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88032 -0.001193" origin="layout" pathEditMode="relative">
                                      <p:cBhvr>
                                        <p:cTn id="4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mph" nodeType="click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130"/>
                                        </p:tgtEl>
                                      </p:cBhvr>
                                      <p:by x="79343" y="7934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88032 -0.001193 L 0.185249 -0.001193" origin="layout" pathEditMode="relative">
                                      <p:cBhvr>
                                        <p:cTn id="6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89249 -0.020374" origin="layout" pathEditMode="relative">
                                      <p:cBhvr>
                                        <p:cTn id="6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5648 -0.010771" origin="layout" pathEditMode="relative">
                                      <p:cBhvr>
                                        <p:cTn id="7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8"/>
      <p:bldP build="whole" bldLvl="1" animBg="1" rev="0" advAuto="0" spid="131" grpId="5"/>
      <p:bldP build="whole" bldLvl="1" animBg="1" rev="0" advAuto="0" spid="137" grpId="16"/>
      <p:bldP build="whole" bldLvl="1" animBg="1" rev="0" advAuto="0" spid="136" grpId="11"/>
      <p:bldP build="whole" bldLvl="1" animBg="1" rev="0" advAuto="0" spid="133" grpId="15"/>
      <p:bldP build="whole" bldLvl="1" animBg="1" rev="0" advAuto="0" spid="138" grpId="17"/>
      <p:bldP build="whole" bldLvl="1" animBg="1" rev="0" advAuto="0" spid="129" grpId="4"/>
      <p:bldP build="whole" bldLvl="1" animBg="1" rev="0" advAuto="0" spid="130" grpId="6"/>
      <p:bldP build="whole" bldLvl="1" animBg="1" rev="0" advAuto="0" spid="140" grpId="19"/>
      <p:bldP build="whole" bldLvl="1" animBg="1" rev="0" advAuto="0" spid="112" grpId="2"/>
      <p:bldP build="p" bldLvl="5" animBg="1" rev="0" advAuto="0" spid="108" grpId="1"/>
      <p:bldP build="whole" bldLvl="1" animBg="1" rev="0" advAuto="0" spid="134" grpId="10"/>
      <p:bldP build="whole" bldLvl="1" animBg="1" rev="0" advAuto="0" spid="130" grpId="9"/>
      <p:bldP build="whole" bldLvl="1" animBg="1" rev="0" advAuto="0" spid="128" grpId="3"/>
      <p:bldP build="whole" bldLvl="1" animBg="1" rev="0" advAuto="0" spid="132" grpId="7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lgo-1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Job Scheduling</a:t>
            </a:r>
          </a:p>
        </p:txBody>
      </p:sp>
      <p:sp>
        <p:nvSpPr>
          <p:cNvPr id="143" name="int JobSchedule2(int d[], int J[], int n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 sz="3000"/>
            </a:pP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JobSchedule2</a:t>
            </a:r>
            <a:r>
              <a:rPr i="0"/>
              <a:t>(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0"/>
              <a:t>) {</a:t>
            </a:r>
            <a:endParaRPr i="0"/>
          </a:p>
          <a:p>
            <a:pPr lvl="1" marL="0" indent="228600">
              <a:spcBef>
                <a:spcPts val="700"/>
              </a:spcBef>
              <a:buSzTx/>
              <a:buNone/>
              <a:defRPr i="1" sz="2800"/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n≥1</a:t>
            </a:r>
            <a:r>
              <a:rPr i="0"/>
              <a:t>, and deadlines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d[i]≥1</a:t>
            </a:r>
            <a:r>
              <a:rPr i="0"/>
              <a:t>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//Jobs are ordered such that their profits are in non-increasing order i.e.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p[1]≥p[2]≥…≥p[n].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J[i]</a:t>
            </a:r>
            <a:r>
              <a:rPr i="0"/>
              <a:t> is the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 i="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/>
              <a:t> job in the optimal solution with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k≤n</a:t>
            </a:r>
            <a:r>
              <a:rPr i="0"/>
              <a:t> jobs</a:t>
            </a:r>
            <a:endParaRPr i="0"/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At algo termination,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d[J[i]]≤d[j[i+1]], 1≤i&lt;k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Initialize</a:t>
            </a:r>
            <a:endParaRPr i="0"/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d[0] = 0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// fictitious job with deadline of 0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allows for job insertion at position </a:t>
            </a:r>
            <a:r>
              <a:rPr i="0"/>
              <a:t>1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later.</a:t>
            </a:r>
            <a:endParaRPr i="0"/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J[0] = 0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// this job is boundary and can’t be scheduled</a:t>
            </a:r>
            <a:endParaRPr i="0"/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J[1] = 1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start with job </a:t>
            </a:r>
            <a:r>
              <a:rPr i="0"/>
              <a:t>1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with highest profit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k = 1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job set size is </a:t>
            </a:r>
            <a:r>
              <a:rPr i="0"/>
              <a:t>1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to start with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lgo1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Job Scheduling</a:t>
            </a:r>
          </a:p>
        </p:txBody>
      </p:sp>
      <p:sp>
        <p:nvSpPr>
          <p:cNvPr id="149" name="for(i=2; i≤n; i++) {…"/>
          <p:cNvSpPr txBox="1"/>
          <p:nvPr>
            <p:ph type="body" idx="1"/>
          </p:nvPr>
        </p:nvSpPr>
        <p:spPr>
          <a:xfrm>
            <a:off x="666288" y="938113"/>
            <a:ext cx="9055611" cy="6151105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80000"/>
              </a:lnSpc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for(i=2; </a:t>
            </a:r>
            <a:r>
              <a:t>i</a:t>
            </a:r>
            <a:r>
              <a:rPr i="0"/>
              <a:t>≤n; i++) {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consider jobs in non-increasing order of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find pos for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J[i]</a:t>
            </a:r>
            <a:r>
              <a:rPr i="0"/>
              <a:t> and check for feasibility of insertion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int </a:t>
            </a:r>
            <a:r>
              <a:rPr i="0"/>
              <a:t>r = k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//job set size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((d[J[r]]&gt;d[i]) &amp;&amp;(d[J[r]!=r))</a:t>
            </a:r>
            <a:endParaRPr i="0"/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r—</a:t>
            </a:r>
            <a:r>
              <a:rPr i="0"/>
              <a:t>; //find position where job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can be considered.</a:t>
            </a:r>
            <a:endParaRPr i="0"/>
          </a:p>
          <a:p>
            <a:pPr lvl="2" marL="0" indent="4572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((d[J[r]]≤d[i])</a:t>
            </a:r>
            <a:r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&amp;&amp;(d[i]&gt;r)){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//insert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into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J[]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t>int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q=k; q≥(r+1); q--)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J[q+1]=J[q]</a:t>
            </a:r>
            <a:r>
              <a:rPr i="0"/>
              <a:t> // increase deadline of jobs by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0"/>
              <a:t>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J[r+1]=i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k++</a:t>
            </a:r>
            <a:r>
              <a:rPr i="0"/>
              <a:t> // since job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is feasible, increase the set size.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//end if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//end for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 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lgo-1: 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Time Complexity</a:t>
            </a:r>
          </a:p>
        </p:txBody>
      </p:sp>
      <p:sp>
        <p:nvSpPr>
          <p:cNvPr id="155" name="For loop run n ti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 run n times.</a:t>
            </a:r>
          </a:p>
          <a:p>
            <a:pPr lvl="1"/>
            <a:r>
              <a:t>Each job needs to be considered.</a:t>
            </a:r>
          </a:p>
          <a:p>
            <a:pPr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the value of max deadline, then </a:t>
            </a:r>
          </a:p>
          <a:p>
            <a:pPr lvl="1"/>
            <a:r>
              <a:t>Inside while loop plus for loop (for shifting slots) may run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times.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O(nK)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Considering K is of order of n (if all jobs can be scheduled)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lgo 02: Example  (Ex 3a, Bk-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</a:t>
            </a:r>
            <a:r>
              <a:rPr>
                <a:latin typeface="Arial"/>
                <a:ea typeface="Arial"/>
                <a:cs typeface="Arial"/>
                <a:sym typeface="Arial"/>
              </a:rPr>
              <a:t>02</a:t>
            </a:r>
            <a:r>
              <a:t>: Example  (Ex 3a, Bk-2)</a:t>
            </a:r>
          </a:p>
        </p:txBody>
      </p:sp>
      <p:sp>
        <p:nvSpPr>
          <p:cNvPr id="161" name="n = 7 jobs, J1, J2, J3, J4, J5, J6, J7…"/>
          <p:cNvSpPr txBox="1"/>
          <p:nvPr>
            <p:ph type="body" sz="half" idx="1"/>
          </p:nvPr>
        </p:nvSpPr>
        <p:spPr>
          <a:xfrm>
            <a:off x="666288" y="938113"/>
            <a:ext cx="9055611" cy="2003093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n = 7 jobs,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/>
            </a:pPr>
            <a:r>
              <a:t>Profits: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)=3,5,20,18,1,6,30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/>
            </a:pPr>
            <a:r>
              <a:t>deadlines: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)=1,3,4,3,2,1,2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Deadlines sorted in non-increasing order of profit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65" name="Table"/>
          <p:cNvGraphicFramePr/>
          <p:nvPr/>
        </p:nvGraphicFramePr>
        <p:xfrm>
          <a:off x="1004887" y="3078342"/>
          <a:ext cx="8178801" cy="18729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949814"/>
                <a:gridCol w="1079488"/>
                <a:gridCol w="1020153"/>
                <a:gridCol w="1020153"/>
                <a:gridCol w="1020153"/>
                <a:gridCol w="1020153"/>
                <a:gridCol w="1020153"/>
                <a:gridCol w="1020153"/>
              </a:tblGrid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D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5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81" name="Group"/>
          <p:cNvGrpSpPr/>
          <p:nvPr/>
        </p:nvGrpSpPr>
        <p:grpSpPr>
          <a:xfrm>
            <a:off x="897164" y="5059825"/>
            <a:ext cx="6742956" cy="1072288"/>
            <a:chOff x="0" y="0"/>
            <a:chExt cx="6742955" cy="1072287"/>
          </a:xfrm>
        </p:grpSpPr>
        <p:sp>
          <p:nvSpPr>
            <p:cNvPr id="166" name="0"/>
            <p:cNvSpPr txBox="1"/>
            <p:nvPr/>
          </p:nvSpPr>
          <p:spPr>
            <a:xfrm>
              <a:off x="0" y="0"/>
              <a:ext cx="307340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7" name="Rectangle"/>
            <p:cNvSpPr/>
            <p:nvPr/>
          </p:nvSpPr>
          <p:spPr>
            <a:xfrm>
              <a:off x="697736" y="458589"/>
              <a:ext cx="593329" cy="61369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8" name="1"/>
            <p:cNvSpPr txBox="1"/>
            <p:nvPr/>
          </p:nvSpPr>
          <p:spPr>
            <a:xfrm>
              <a:off x="840730" y="0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9" name="Rectangle"/>
            <p:cNvSpPr/>
            <p:nvPr/>
          </p:nvSpPr>
          <p:spPr>
            <a:xfrm>
              <a:off x="1568929" y="458589"/>
              <a:ext cx="593329" cy="61369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0" name="2"/>
            <p:cNvSpPr txBox="1"/>
            <p:nvPr/>
          </p:nvSpPr>
          <p:spPr>
            <a:xfrm>
              <a:off x="1711923" y="0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1" name="Rectangle"/>
            <p:cNvSpPr/>
            <p:nvPr/>
          </p:nvSpPr>
          <p:spPr>
            <a:xfrm>
              <a:off x="2440121" y="458589"/>
              <a:ext cx="593329" cy="61369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2" name="3"/>
            <p:cNvSpPr txBox="1"/>
            <p:nvPr/>
          </p:nvSpPr>
          <p:spPr>
            <a:xfrm>
              <a:off x="2583115" y="0"/>
              <a:ext cx="307341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3" name="Rectangle"/>
            <p:cNvSpPr/>
            <p:nvPr/>
          </p:nvSpPr>
          <p:spPr>
            <a:xfrm>
              <a:off x="3311314" y="458589"/>
              <a:ext cx="593329" cy="61369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4" name="4"/>
            <p:cNvSpPr txBox="1"/>
            <p:nvPr/>
          </p:nvSpPr>
          <p:spPr>
            <a:xfrm>
              <a:off x="3454308" y="0"/>
              <a:ext cx="307341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4182835" y="458589"/>
              <a:ext cx="593329" cy="61369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6" name="5"/>
            <p:cNvSpPr txBox="1"/>
            <p:nvPr/>
          </p:nvSpPr>
          <p:spPr>
            <a:xfrm>
              <a:off x="4325829" y="0"/>
              <a:ext cx="307341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7" name="Rectangle"/>
            <p:cNvSpPr/>
            <p:nvPr/>
          </p:nvSpPr>
          <p:spPr>
            <a:xfrm>
              <a:off x="5166231" y="458589"/>
              <a:ext cx="593329" cy="61369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8" name="6"/>
            <p:cNvSpPr txBox="1"/>
            <p:nvPr/>
          </p:nvSpPr>
          <p:spPr>
            <a:xfrm>
              <a:off x="5309225" y="0"/>
              <a:ext cx="307341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9" name="Rectangle"/>
            <p:cNvSpPr/>
            <p:nvPr/>
          </p:nvSpPr>
          <p:spPr>
            <a:xfrm>
              <a:off x="6149627" y="458589"/>
              <a:ext cx="593329" cy="61369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0" name="7"/>
            <p:cNvSpPr txBox="1"/>
            <p:nvPr/>
          </p:nvSpPr>
          <p:spPr>
            <a:xfrm>
              <a:off x="6292621" y="0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82" name="J7"/>
          <p:cNvSpPr txBox="1"/>
          <p:nvPr/>
        </p:nvSpPr>
        <p:spPr>
          <a:xfrm>
            <a:off x="2483038" y="5562506"/>
            <a:ext cx="4445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7</a:t>
            </a:r>
          </a:p>
        </p:txBody>
      </p:sp>
      <p:sp>
        <p:nvSpPr>
          <p:cNvPr id="183" name="J3"/>
          <p:cNvSpPr txBox="1"/>
          <p:nvPr/>
        </p:nvSpPr>
        <p:spPr>
          <a:xfrm>
            <a:off x="4287703" y="5562506"/>
            <a:ext cx="4445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3</a:t>
            </a:r>
          </a:p>
        </p:txBody>
      </p:sp>
      <p:sp>
        <p:nvSpPr>
          <p:cNvPr id="184" name="30"/>
          <p:cNvSpPr txBox="1"/>
          <p:nvPr/>
        </p:nvSpPr>
        <p:spPr>
          <a:xfrm>
            <a:off x="1602276" y="6425148"/>
            <a:ext cx="49536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85" name="20"/>
          <p:cNvSpPr txBox="1"/>
          <p:nvPr/>
        </p:nvSpPr>
        <p:spPr>
          <a:xfrm>
            <a:off x="2457634" y="6425148"/>
            <a:ext cx="49536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86" name="J6"/>
          <p:cNvSpPr txBox="1"/>
          <p:nvPr/>
        </p:nvSpPr>
        <p:spPr>
          <a:xfrm>
            <a:off x="1627680" y="5562506"/>
            <a:ext cx="44455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6</a:t>
            </a:r>
          </a:p>
        </p:txBody>
      </p:sp>
      <p:sp>
        <p:nvSpPr>
          <p:cNvPr id="187" name="J4"/>
          <p:cNvSpPr txBox="1"/>
          <p:nvPr/>
        </p:nvSpPr>
        <p:spPr>
          <a:xfrm>
            <a:off x="3385371" y="5562506"/>
            <a:ext cx="44455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4</a:t>
            </a:r>
          </a:p>
        </p:txBody>
      </p:sp>
      <p:sp>
        <p:nvSpPr>
          <p:cNvPr id="188" name="J4"/>
          <p:cNvSpPr txBox="1"/>
          <p:nvPr/>
        </p:nvSpPr>
        <p:spPr>
          <a:xfrm>
            <a:off x="4857723" y="6735805"/>
            <a:ext cx="44455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4</a:t>
            </a:r>
          </a:p>
        </p:txBody>
      </p:sp>
      <p:sp>
        <p:nvSpPr>
          <p:cNvPr id="189" name="18"/>
          <p:cNvSpPr txBox="1"/>
          <p:nvPr/>
        </p:nvSpPr>
        <p:spPr>
          <a:xfrm>
            <a:off x="3312993" y="6425148"/>
            <a:ext cx="49536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90" name="6"/>
          <p:cNvSpPr txBox="1"/>
          <p:nvPr/>
        </p:nvSpPr>
        <p:spPr>
          <a:xfrm>
            <a:off x="4357564" y="6425148"/>
            <a:ext cx="304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1" name="X"/>
          <p:cNvSpPr txBox="1"/>
          <p:nvPr/>
        </p:nvSpPr>
        <p:spPr>
          <a:xfrm>
            <a:off x="6642758" y="4378771"/>
            <a:ext cx="426006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92" name="X"/>
          <p:cNvSpPr txBox="1"/>
          <p:nvPr/>
        </p:nvSpPr>
        <p:spPr>
          <a:xfrm>
            <a:off x="7675012" y="4378771"/>
            <a:ext cx="426006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93" name="X"/>
          <p:cNvSpPr txBox="1"/>
          <p:nvPr/>
        </p:nvSpPr>
        <p:spPr>
          <a:xfrm>
            <a:off x="8707266" y="4378771"/>
            <a:ext cx="426006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5"/>
      <p:bldP build="whole" bldLvl="1" animBg="1" rev="0" advAuto="0" spid="187" grpId="8"/>
      <p:bldP build="whole" bldLvl="1" animBg="1" rev="0" advAuto="0" spid="181" grpId="3"/>
      <p:bldP build="whole" bldLvl="1" animBg="1" rev="0" advAuto="0" spid="186" grpId="10"/>
      <p:bldP build="whole" bldLvl="1" animBg="1" rev="0" advAuto="0" spid="190" grpId="11"/>
      <p:bldP build="whole" bldLvl="1" animBg="1" rev="0" advAuto="0" spid="182" grpId="4"/>
      <p:bldP build="whole" bldLvl="1" animBg="1" rev="0" advAuto="0" spid="183" grpId="6"/>
      <p:bldP build="whole" bldLvl="1" animBg="1" rev="0" advAuto="0" spid="185" grpId="7"/>
      <p:bldP build="whole" bldLvl="1" animBg="1" rev="0" advAuto="0" spid="191" grpId="12"/>
      <p:bldP build="whole" bldLvl="1" animBg="1" rev="0" advAuto="0" spid="165" grpId="2"/>
      <p:bldP build="whole" bldLvl="1" animBg="1" rev="0" advAuto="0" spid="189" grpId="9"/>
      <p:bldP build="p" bldLvl="5" animBg="1" rev="0" advAuto="0" spid="161" grpId="1"/>
      <p:bldP build="whole" bldLvl="1" animBg="1" rev="0" advAuto="0" spid="192" grpId="1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lgo 02: Example  (Ex 4.6, Bk-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</a:t>
            </a:r>
            <a:r>
              <a:rPr>
                <a:latin typeface="Arial"/>
                <a:ea typeface="Arial"/>
                <a:cs typeface="Arial"/>
                <a:sym typeface="Arial"/>
              </a:rPr>
              <a:t>02</a:t>
            </a:r>
            <a:r>
              <a:t>: Example  (Ex 4.6, Bk-2)</a:t>
            </a:r>
          </a:p>
        </p:txBody>
      </p:sp>
      <p:sp>
        <p:nvSpPr>
          <p:cNvPr id="196" name="n = 5 jobs, J1, J2, J3, J4, J5…"/>
          <p:cNvSpPr txBox="1"/>
          <p:nvPr>
            <p:ph type="body" sz="half" idx="1"/>
          </p:nvPr>
        </p:nvSpPr>
        <p:spPr>
          <a:xfrm>
            <a:off x="666288" y="938113"/>
            <a:ext cx="9055611" cy="2003093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 = 5</a:t>
            </a:r>
            <a:r>
              <a:t> jobs,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/>
            </a:pPr>
            <a:r>
              <a:t>Profits: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)=20,15,10,5,1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/>
            </a:pPr>
            <a:r>
              <a:t>deadlines: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)=2,2,1,3,2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Deadlines sorted in non-increasing order of profit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1004887" y="3078342"/>
          <a:ext cx="8178801" cy="18729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266989"/>
                <a:gridCol w="1439966"/>
                <a:gridCol w="1360817"/>
                <a:gridCol w="1360817"/>
                <a:gridCol w="1360817"/>
                <a:gridCol w="1360817"/>
              </a:tblGrid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D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10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5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12" name="Group"/>
          <p:cNvGrpSpPr/>
          <p:nvPr/>
        </p:nvGrpSpPr>
        <p:grpSpPr>
          <a:xfrm>
            <a:off x="897164" y="5275601"/>
            <a:ext cx="5595830" cy="1270001"/>
            <a:chOff x="0" y="215775"/>
            <a:chExt cx="5595829" cy="1270000"/>
          </a:xfrm>
        </p:grpSpPr>
        <p:sp>
          <p:nvSpPr>
            <p:cNvPr id="201" name="0"/>
            <p:cNvSpPr/>
            <p:nvPr/>
          </p:nvSpPr>
          <p:spPr>
            <a:xfrm>
              <a:off x="0" y="215775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2" name="Rectangle"/>
            <p:cNvSpPr/>
            <p:nvPr/>
          </p:nvSpPr>
          <p:spPr>
            <a:xfrm>
              <a:off x="697736" y="458589"/>
              <a:ext cx="593329" cy="61369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3" name="0-1"/>
            <p:cNvSpPr/>
            <p:nvPr/>
          </p:nvSpPr>
          <p:spPr>
            <a:xfrm>
              <a:off x="840730" y="21577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0-1</a:t>
              </a:r>
            </a:p>
          </p:txBody>
        </p:sp>
        <p:sp>
          <p:nvSpPr>
            <p:cNvPr id="204" name="Rectangle"/>
            <p:cNvSpPr/>
            <p:nvPr/>
          </p:nvSpPr>
          <p:spPr>
            <a:xfrm>
              <a:off x="1568929" y="458589"/>
              <a:ext cx="593329" cy="61369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5" name="1-2"/>
            <p:cNvSpPr/>
            <p:nvPr/>
          </p:nvSpPr>
          <p:spPr>
            <a:xfrm>
              <a:off x="1711923" y="21577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1-2</a:t>
              </a:r>
            </a:p>
          </p:txBody>
        </p:sp>
        <p:sp>
          <p:nvSpPr>
            <p:cNvPr id="206" name="Rectangle"/>
            <p:cNvSpPr/>
            <p:nvPr/>
          </p:nvSpPr>
          <p:spPr>
            <a:xfrm>
              <a:off x="2440121" y="458589"/>
              <a:ext cx="593329" cy="61369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7" name="2-3"/>
            <p:cNvSpPr/>
            <p:nvPr/>
          </p:nvSpPr>
          <p:spPr>
            <a:xfrm>
              <a:off x="2583115" y="21577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2-3</a:t>
              </a:r>
            </a:p>
          </p:txBody>
        </p:sp>
        <p:sp>
          <p:nvSpPr>
            <p:cNvPr id="208" name="Rectangle"/>
            <p:cNvSpPr/>
            <p:nvPr/>
          </p:nvSpPr>
          <p:spPr>
            <a:xfrm>
              <a:off x="3311314" y="458589"/>
              <a:ext cx="593329" cy="61369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9" name="3-4"/>
            <p:cNvSpPr/>
            <p:nvPr/>
          </p:nvSpPr>
          <p:spPr>
            <a:xfrm>
              <a:off x="3454308" y="21577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3-4</a:t>
              </a:r>
            </a:p>
          </p:txBody>
        </p:sp>
        <p:sp>
          <p:nvSpPr>
            <p:cNvPr id="210" name="Rectangle"/>
            <p:cNvSpPr/>
            <p:nvPr/>
          </p:nvSpPr>
          <p:spPr>
            <a:xfrm>
              <a:off x="4182835" y="458589"/>
              <a:ext cx="593329" cy="61369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1" name="4-5"/>
            <p:cNvSpPr/>
            <p:nvPr/>
          </p:nvSpPr>
          <p:spPr>
            <a:xfrm>
              <a:off x="4325829" y="21577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4-5</a:t>
              </a:r>
            </a:p>
          </p:txBody>
        </p:sp>
      </p:grpSp>
      <p:sp>
        <p:nvSpPr>
          <p:cNvPr id="213" name="15"/>
          <p:cNvSpPr txBox="1"/>
          <p:nvPr/>
        </p:nvSpPr>
        <p:spPr>
          <a:xfrm>
            <a:off x="1602276" y="6425148"/>
            <a:ext cx="49536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14" name="20"/>
          <p:cNvSpPr txBox="1"/>
          <p:nvPr/>
        </p:nvSpPr>
        <p:spPr>
          <a:xfrm>
            <a:off x="2457634" y="6425148"/>
            <a:ext cx="49536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215" name="J1"/>
          <p:cNvSpPr txBox="1"/>
          <p:nvPr/>
        </p:nvSpPr>
        <p:spPr>
          <a:xfrm>
            <a:off x="2483038" y="5562506"/>
            <a:ext cx="4445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1</a:t>
            </a:r>
          </a:p>
        </p:txBody>
      </p:sp>
      <p:sp>
        <p:nvSpPr>
          <p:cNvPr id="216" name="J2"/>
          <p:cNvSpPr txBox="1"/>
          <p:nvPr/>
        </p:nvSpPr>
        <p:spPr>
          <a:xfrm>
            <a:off x="1627680" y="5562506"/>
            <a:ext cx="44455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2</a:t>
            </a:r>
          </a:p>
        </p:txBody>
      </p:sp>
      <p:sp>
        <p:nvSpPr>
          <p:cNvPr id="217" name="J4"/>
          <p:cNvSpPr txBox="1"/>
          <p:nvPr/>
        </p:nvSpPr>
        <p:spPr>
          <a:xfrm>
            <a:off x="3446611" y="5562506"/>
            <a:ext cx="4445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4</a:t>
            </a:r>
          </a:p>
        </p:txBody>
      </p:sp>
      <p:sp>
        <p:nvSpPr>
          <p:cNvPr id="218" name="5"/>
          <p:cNvSpPr txBox="1"/>
          <p:nvPr/>
        </p:nvSpPr>
        <p:spPr>
          <a:xfrm>
            <a:off x="3408258" y="6425148"/>
            <a:ext cx="304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9" name="X"/>
          <p:cNvSpPr txBox="1"/>
          <p:nvPr/>
        </p:nvSpPr>
        <p:spPr>
          <a:xfrm>
            <a:off x="5877702" y="4406061"/>
            <a:ext cx="426006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20" name="X"/>
          <p:cNvSpPr txBox="1"/>
          <p:nvPr/>
        </p:nvSpPr>
        <p:spPr>
          <a:xfrm>
            <a:off x="8588435" y="4406061"/>
            <a:ext cx="426007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3"/>
      <p:bldP build="whole" bldLvl="1" animBg="1" rev="0" advAuto="0" spid="216" grpId="6"/>
      <p:bldP build="whole" bldLvl="1" animBg="1" rev="0" advAuto="0" spid="200" grpId="2"/>
      <p:bldP build="whole" bldLvl="1" animBg="1" rev="0" advAuto="0" spid="220" grpId="10"/>
      <p:bldP build="whole" bldLvl="1" animBg="1" rev="0" advAuto="0" spid="219" grpId="8"/>
      <p:bldP build="whole" bldLvl="1" animBg="1" rev="0" advAuto="0" spid="213" grpId="7"/>
      <p:bldP build="whole" bldLvl="1" animBg="1" rev="0" advAuto="0" spid="215" grpId="4"/>
      <p:bldP build="p" bldLvl="5" animBg="1" rev="0" advAuto="0" spid="196" grpId="1"/>
      <p:bldP build="whole" bldLvl="1" animBg="1" rev="0" advAuto="0" spid="214" grpId="5"/>
      <p:bldP build="whole" bldLvl="1" animBg="1" rev="0" advAuto="0" spid="217" grpId="9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Algo-2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Algo-2: Job Scheduling</a:t>
            </a:r>
          </a:p>
        </p:txBody>
      </p:sp>
      <p:sp>
        <p:nvSpPr>
          <p:cNvPr id="223" name="//Approach: schedule a job in the slot where it meets deadline.…"/>
          <p:cNvSpPr txBox="1"/>
          <p:nvPr>
            <p:ph type="body" idx="1"/>
          </p:nvPr>
        </p:nvSpPr>
        <p:spPr>
          <a:xfrm>
            <a:off x="666288" y="938113"/>
            <a:ext cx="9055611" cy="574377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i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//Approach: schedule a job in the slot where it meets deadline.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200"/>
              </a:spcBef>
              <a:buSzTx/>
              <a:buNone/>
              <a:defRPr i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If no slot is available before deadline, then job is not scheduled.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jobs are ordered in non-increasing order as per deadlines.</a:t>
            </a:r>
          </a:p>
          <a:p>
            <a:pPr marL="0" indent="0">
              <a:spcBef>
                <a:spcPts val="300"/>
              </a:spcBef>
              <a:buSzTx/>
              <a:buNone/>
              <a:defRPr i="1" sz="3000"/>
            </a:pP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JobSchedule-1</a:t>
            </a:r>
            <a:r>
              <a:rPr i="0"/>
              <a:t>(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0"/>
              <a:t>) {</a:t>
            </a:r>
            <a:endParaRPr i="0"/>
          </a:p>
          <a:p>
            <a:pPr lvl="1" marL="0" indent="228600">
              <a:spcBef>
                <a:spcPts val="300"/>
              </a:spcBef>
              <a:buSzTx/>
              <a:buNone/>
              <a:defRPr i="1" sz="2800"/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n≥1</a:t>
            </a:r>
            <a:r>
              <a:rPr i="0"/>
              <a:t>, and deadlines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d[i]≥1</a:t>
            </a:r>
            <a:r>
              <a:rPr i="0"/>
              <a:t>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//Jobs are ordered such that their profits are in non-increasing order i.e.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p[1]≥p[2]≥…≥p[n].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Job[i]</a:t>
            </a:r>
            <a:r>
              <a:rPr i="0"/>
              <a:t> is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 i="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/>
              <a:t> job in the optimal solution with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k≤n</a:t>
            </a:r>
            <a:r>
              <a:rPr i="0"/>
              <a:t> jobs</a:t>
            </a:r>
            <a:endParaRPr i="0"/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At algo termination,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d[Job[i]]≤d[job[i+1]], 1≤i&lt;k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Initialization</a:t>
            </a:r>
            <a:endParaRPr i="0"/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k=0;</a:t>
            </a:r>
            <a:r>
              <a:t>  // size of Job schedule</a:t>
            </a:r>
            <a:endParaRPr i="0"/>
          </a:p>
          <a:p>
            <a:pPr lvl="1" marL="0" indent="228600">
              <a:lnSpc>
                <a:spcPct val="80000"/>
              </a:lnSpc>
              <a:spcBef>
                <a:spcPts val="3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for i=1 to n</a:t>
            </a:r>
            <a:endParaRPr i="0"/>
          </a:p>
          <a:p>
            <a:pPr lvl="3" marL="0" indent="6858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slot[i]=False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all slots are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initialized to false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lgo-2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Algo-2: Job Scheduling</a:t>
            </a:r>
          </a:p>
        </p:txBody>
      </p:sp>
      <p:sp>
        <p:nvSpPr>
          <p:cNvPr id="229" name="for(i=1; i≤n; i++) {…"/>
          <p:cNvSpPr txBox="1"/>
          <p:nvPr>
            <p:ph type="body" idx="1"/>
          </p:nvPr>
        </p:nvSpPr>
        <p:spPr>
          <a:xfrm>
            <a:off x="666288" y="938113"/>
            <a:ext cx="9055611" cy="6151105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80000"/>
              </a:lnSpc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 i="0"/>
              <a:t>(i=1; </a:t>
            </a:r>
            <a:r>
              <a:t>i</a:t>
            </a:r>
            <a:r>
              <a:rPr i="0"/>
              <a:t>≤n; i++) {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consider jobs in non-increasing order of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//check if any slot available before deadline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u="sng"/>
              <a:t>while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(j=d[i]; j&gt;0; j—) {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//find position where job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can be considered.</a:t>
            </a:r>
            <a:endParaRPr i="0"/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u="sng"/>
              <a:t>if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(slot[j] == False{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//Add jobs to the slot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slot[j] = True;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Job[j] = i;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k++;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break; </a:t>
            </a:r>
            <a:r>
              <a:rPr i="0"/>
              <a:t>//</a:t>
            </a:r>
            <a:r>
              <a:rPr u="sng"/>
              <a:t> from whil</a:t>
            </a:r>
            <a:r>
              <a:t>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</a:t>
            </a:r>
            <a:r>
              <a:rPr u="sng"/>
              <a:t>end if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80000"/>
              </a:lnSpc>
              <a:spcBef>
                <a:spcPts val="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</a:t>
            </a:r>
            <a:r>
              <a:rPr u="sng"/>
              <a:t>end while</a:t>
            </a: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 // </a:t>
            </a:r>
            <a:r>
              <a:rPr u="sng"/>
              <a:t>end for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u="sng"/>
              <a:t>return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 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lgo-2: 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Algo-2: Time Complexity</a:t>
            </a:r>
          </a:p>
        </p:txBody>
      </p:sp>
      <p:sp>
        <p:nvSpPr>
          <p:cNvPr id="235" name="For loop run n ti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 run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times.</a:t>
            </a:r>
          </a:p>
          <a:p>
            <a:pPr lvl="1"/>
            <a:r>
              <a:t>Each job needs to be considered.</a:t>
            </a:r>
          </a:p>
          <a:p>
            <a:pPr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the value of max deadline, then </a:t>
            </a:r>
          </a:p>
          <a:p>
            <a:pPr lvl="1"/>
            <a:r>
              <a:t>while loop may run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times.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O(nK)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Considering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of order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(if all jobs can be scheduled)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4.1, 4.3, 4.4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</a:t>
            </a:r>
            <a:r>
              <a:rPr>
                <a:latin typeface="Arial"/>
                <a:ea typeface="Arial"/>
                <a:cs typeface="Arial"/>
                <a:sym typeface="Arial"/>
              </a:rPr>
              <a:t>4.1</a:t>
            </a:r>
            <a:r>
              <a:t>, 4.3, 4.4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</a:t>
            </a:r>
            <a:r>
              <a:rPr>
                <a:latin typeface="Arial"/>
                <a:ea typeface="Arial"/>
                <a:cs typeface="Arial"/>
                <a:sym typeface="Arial"/>
              </a:rPr>
              <a:t>9.1</a:t>
            </a:r>
            <a:r>
              <a:t>-5.4 - Levitin 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R1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MIT Open Course Ware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https://www.geeksforgeeks.org/job-sequencing-using-disjoint-set-union/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ast Job Scheduling (Union-Fin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 Job Scheduling (Union-Find)</a:t>
            </a:r>
          </a:p>
        </p:txBody>
      </p:sp>
      <p:sp>
        <p:nvSpPr>
          <p:cNvPr id="241" name="Let i denote the timeslot 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denote the timeslot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lvl="1">
              <a:spcBef>
                <a:spcPts val="100"/>
              </a:spcBef>
              <a:defRPr sz="2800"/>
            </a:pPr>
            <a:r>
              <a:t>At the start time, each time slot is its own set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There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timeslots, where</a:t>
            </a: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 = min(n, max(d</a:t>
            </a:r>
            <a:r>
              <a:rPr baseline="-5999"/>
              <a:t>i</a:t>
            </a:r>
            <a:r>
              <a:t>)) #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i.e. the latest deadline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example: </a:t>
            </a:r>
            <a:r>
              <a:t>n=4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</a:t>
            </a:r>
            <a:r>
              <a:rPr sz="2600"/>
              <a:t>(d</a:t>
            </a:r>
            <a:r>
              <a:rPr baseline="-5999" sz="2600"/>
              <a:t>1</a:t>
            </a:r>
            <a:r>
              <a:rPr sz="2600"/>
              <a:t>,d</a:t>
            </a:r>
            <a:r>
              <a:rPr baseline="-5999" sz="2600"/>
              <a:t>2</a:t>
            </a:r>
            <a:r>
              <a:rPr sz="2600"/>
              <a:t>,d</a:t>
            </a:r>
            <a:r>
              <a:rPr baseline="-5999" sz="2600"/>
              <a:t>3</a:t>
            </a:r>
            <a:r>
              <a:rPr sz="2600"/>
              <a:t>,d</a:t>
            </a:r>
            <a:r>
              <a:rPr baseline="-5999" sz="2600"/>
              <a:t>4</a:t>
            </a:r>
            <a:r>
              <a:rPr sz="2600"/>
              <a:t>)=2,5,3,2</a:t>
            </a:r>
            <a:endParaRPr sz="2600"/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m = min(4,5)=4</a:t>
            </a:r>
            <a:endParaRPr sz="2600"/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example: </a:t>
            </a:r>
            <a:r>
              <a:t>n=4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</a:t>
            </a:r>
            <a:r>
              <a:rPr sz="2600"/>
              <a:t>(d</a:t>
            </a:r>
            <a:r>
              <a:rPr baseline="-5999" sz="2600"/>
              <a:t>1</a:t>
            </a:r>
            <a:r>
              <a:rPr sz="2600"/>
              <a:t>,d</a:t>
            </a:r>
            <a:r>
              <a:rPr baseline="-5999" sz="2600"/>
              <a:t>2</a:t>
            </a:r>
            <a:r>
              <a:rPr sz="2600"/>
              <a:t>,d</a:t>
            </a:r>
            <a:r>
              <a:rPr baseline="-5999" sz="2600"/>
              <a:t>3</a:t>
            </a:r>
            <a:r>
              <a:rPr sz="2600"/>
              <a:t>,d</a:t>
            </a:r>
            <a:r>
              <a:rPr baseline="-5999" sz="2600"/>
              <a:t>4</a:t>
            </a:r>
            <a:r>
              <a:rPr sz="2600"/>
              <a:t>)=2,3,1,2</a:t>
            </a:r>
            <a:endParaRPr sz="2600"/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m = min(4,3)=3</a:t>
            </a:r>
            <a:endParaRPr sz="2600"/>
          </a:p>
          <a:p>
            <a:pPr marL="362416" indent="-322729">
              <a:spcBef>
                <a:spcPts val="100"/>
              </a:spcBef>
              <a:defRPr sz="2800"/>
            </a:pPr>
            <a:r>
              <a:t>Each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slots has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F(k)</a:t>
            </a:r>
            <a:r>
              <a:t> for all slots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in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 marL="663178" indent="-267890">
              <a:spcBef>
                <a:spcPts val="100"/>
              </a:spcBef>
              <a:buChar char="•"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F(k):</a:t>
            </a:r>
            <a:r>
              <a:t>Stores highest free timeslot before this time</a:t>
            </a:r>
          </a:p>
          <a:p>
            <a:pPr lvl="1" marL="663178" indent="-267890">
              <a:spcBef>
                <a:spcPts val="100"/>
              </a:spcBef>
              <a:buChar char="•"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F(k):</a:t>
            </a:r>
            <a:r>
              <a:t>Defined only for root node in set</a:t>
            </a:r>
          </a:p>
          <a:p>
            <a:pPr marL="362416" indent="-322729">
              <a:spcBef>
                <a:spcPts val="100"/>
              </a:spcBef>
              <a:defRPr sz="2800"/>
            </a:pPr>
            <a:r>
              <a:t>Initially all slots are free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lgo 02: Example  (Ex 4.6, Bk-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</a:t>
            </a:r>
            <a:r>
              <a:rPr>
                <a:latin typeface="Arial"/>
                <a:ea typeface="Arial"/>
                <a:cs typeface="Arial"/>
                <a:sym typeface="Arial"/>
              </a:rPr>
              <a:t>02</a:t>
            </a:r>
            <a:r>
              <a:t>: Example  (Ex 4.6, Bk-2)</a:t>
            </a:r>
          </a:p>
        </p:txBody>
      </p:sp>
      <p:sp>
        <p:nvSpPr>
          <p:cNvPr id="247" name="n = 5 jobs, J1, J2, J3, J4, J5…"/>
          <p:cNvSpPr txBox="1"/>
          <p:nvPr>
            <p:ph type="body" sz="half" idx="1"/>
          </p:nvPr>
        </p:nvSpPr>
        <p:spPr>
          <a:xfrm>
            <a:off x="666288" y="938113"/>
            <a:ext cx="9055611" cy="2003093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 = 5</a:t>
            </a:r>
            <a:r>
              <a:t> jobs,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/>
            </a:pPr>
            <a:r>
              <a:t>Profits: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)=20,15,10,5,1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/>
            </a:pPr>
            <a:r>
              <a:t>deadlines: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)=2,2,1,3,2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Deadlines sorted in non-increasing order of profit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1" name="0"/>
          <p:cNvSpPr txBox="1"/>
          <p:nvPr/>
        </p:nvSpPr>
        <p:spPr>
          <a:xfrm>
            <a:off x="1446754" y="2980249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252" name="1"/>
          <p:cNvSpPr/>
          <p:nvPr/>
        </p:nvSpPr>
        <p:spPr>
          <a:xfrm>
            <a:off x="2144491" y="3438838"/>
            <a:ext cx="593329" cy="61369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3" name="0-1"/>
          <p:cNvSpPr txBox="1"/>
          <p:nvPr/>
        </p:nvSpPr>
        <p:spPr>
          <a:xfrm>
            <a:off x="2287485" y="2980250"/>
            <a:ext cx="561242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0-1</a:t>
            </a:r>
          </a:p>
        </p:txBody>
      </p:sp>
      <p:sp>
        <p:nvSpPr>
          <p:cNvPr id="254" name="Rectangle"/>
          <p:cNvSpPr/>
          <p:nvPr/>
        </p:nvSpPr>
        <p:spPr>
          <a:xfrm>
            <a:off x="3015684" y="3438838"/>
            <a:ext cx="593329" cy="61369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1-2"/>
          <p:cNvSpPr txBox="1"/>
          <p:nvPr/>
        </p:nvSpPr>
        <p:spPr>
          <a:xfrm>
            <a:off x="3158678" y="2980250"/>
            <a:ext cx="561242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1-2</a:t>
            </a:r>
          </a:p>
        </p:txBody>
      </p:sp>
      <p:sp>
        <p:nvSpPr>
          <p:cNvPr id="256" name="Rectangle"/>
          <p:cNvSpPr/>
          <p:nvPr/>
        </p:nvSpPr>
        <p:spPr>
          <a:xfrm>
            <a:off x="3886876" y="3438838"/>
            <a:ext cx="593329" cy="61369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" name="2-3"/>
          <p:cNvSpPr txBox="1"/>
          <p:nvPr/>
        </p:nvSpPr>
        <p:spPr>
          <a:xfrm>
            <a:off x="4029870" y="2980249"/>
            <a:ext cx="561242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2-3</a:t>
            </a:r>
          </a:p>
        </p:txBody>
      </p:sp>
      <p:sp>
        <p:nvSpPr>
          <p:cNvPr id="258" name="J1"/>
          <p:cNvSpPr txBox="1"/>
          <p:nvPr/>
        </p:nvSpPr>
        <p:spPr>
          <a:xfrm>
            <a:off x="3090071" y="4312395"/>
            <a:ext cx="4445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1</a:t>
            </a:r>
          </a:p>
        </p:txBody>
      </p:sp>
      <p:sp>
        <p:nvSpPr>
          <p:cNvPr id="259" name="J2"/>
          <p:cNvSpPr txBox="1"/>
          <p:nvPr/>
        </p:nvSpPr>
        <p:spPr>
          <a:xfrm>
            <a:off x="2218878" y="4312395"/>
            <a:ext cx="4445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2</a:t>
            </a:r>
          </a:p>
        </p:txBody>
      </p:sp>
      <p:sp>
        <p:nvSpPr>
          <p:cNvPr id="260" name="J4"/>
          <p:cNvSpPr txBox="1"/>
          <p:nvPr/>
        </p:nvSpPr>
        <p:spPr>
          <a:xfrm>
            <a:off x="4014615" y="4195956"/>
            <a:ext cx="4445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4</a:t>
            </a:r>
          </a:p>
        </p:txBody>
      </p:sp>
      <p:sp>
        <p:nvSpPr>
          <p:cNvPr id="261" name="2"/>
          <p:cNvSpPr txBox="1"/>
          <p:nvPr/>
        </p:nvSpPr>
        <p:spPr>
          <a:xfrm>
            <a:off x="3143423" y="352343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2" name="3"/>
          <p:cNvSpPr txBox="1"/>
          <p:nvPr/>
        </p:nvSpPr>
        <p:spPr>
          <a:xfrm>
            <a:off x="4014615" y="352343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6" name="Connection Line"/>
          <p:cNvSpPr/>
          <p:nvPr/>
        </p:nvSpPr>
        <p:spPr>
          <a:xfrm>
            <a:off x="2433523" y="4039093"/>
            <a:ext cx="735497" cy="233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4" fill="norm" stroke="1" extrusionOk="0">
                <a:moveTo>
                  <a:pt x="0" y="3535"/>
                </a:moveTo>
                <a:cubicBezTo>
                  <a:pt x="8884" y="21600"/>
                  <a:pt x="16084" y="20422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7" name="Connection Line"/>
          <p:cNvSpPr/>
          <p:nvPr/>
        </p:nvSpPr>
        <p:spPr>
          <a:xfrm>
            <a:off x="3143792" y="4023317"/>
            <a:ext cx="319474" cy="21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0"/>
                </a:moveTo>
                <a:cubicBezTo>
                  <a:pt x="7775" y="21369"/>
                  <a:pt x="14975" y="21600"/>
                  <a:pt x="21600" y="692"/>
                </a:cubicBezTo>
              </a:path>
            </a:pathLst>
          </a:custGeom>
          <a:ln w="38100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8" name="Connection Line"/>
          <p:cNvSpPr/>
          <p:nvPr/>
        </p:nvSpPr>
        <p:spPr>
          <a:xfrm>
            <a:off x="2272439" y="4079573"/>
            <a:ext cx="319474" cy="21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0"/>
                </a:moveTo>
                <a:cubicBezTo>
                  <a:pt x="7775" y="21369"/>
                  <a:pt x="14975" y="21600"/>
                  <a:pt x="21600" y="692"/>
                </a:cubicBezTo>
              </a:path>
            </a:pathLst>
          </a:custGeom>
          <a:ln w="38100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9" name="Connection Line"/>
          <p:cNvSpPr/>
          <p:nvPr/>
        </p:nvSpPr>
        <p:spPr>
          <a:xfrm>
            <a:off x="4015145" y="4072405"/>
            <a:ext cx="319474" cy="21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0"/>
                </a:moveTo>
                <a:cubicBezTo>
                  <a:pt x="7775" y="21369"/>
                  <a:pt x="14975" y="21600"/>
                  <a:pt x="21600" y="692"/>
                </a:cubicBezTo>
              </a:path>
            </a:pathLst>
          </a:custGeom>
          <a:ln w="38100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67" name="Line"/>
          <p:cNvSpPr/>
          <p:nvPr/>
        </p:nvSpPr>
        <p:spPr>
          <a:xfrm flipH="1" flipV="1">
            <a:off x="3216333" y="1409048"/>
            <a:ext cx="1204586" cy="296489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0" name="Connection Line"/>
          <p:cNvSpPr/>
          <p:nvPr/>
        </p:nvSpPr>
        <p:spPr>
          <a:xfrm>
            <a:off x="1618754" y="3411801"/>
            <a:ext cx="590930" cy="627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140" y="12267"/>
                  <a:pt x="9340" y="19467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1" name="Connection Line"/>
          <p:cNvSpPr/>
          <p:nvPr/>
        </p:nvSpPr>
        <p:spPr>
          <a:xfrm>
            <a:off x="1497953" y="3411558"/>
            <a:ext cx="2612587" cy="1093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73" fill="norm" stroke="1" extrusionOk="0">
                <a:moveTo>
                  <a:pt x="0" y="0"/>
                </a:moveTo>
                <a:cubicBezTo>
                  <a:pt x="5125" y="18003"/>
                  <a:pt x="12325" y="21600"/>
                  <a:pt x="21600" y="10790"/>
                </a:cubicBezTo>
              </a:path>
            </a:pathLst>
          </a:custGeom>
          <a:ln w="38100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0" name="Line"/>
          <p:cNvSpPr/>
          <p:nvPr/>
        </p:nvSpPr>
        <p:spPr>
          <a:xfrm flipH="1" flipV="1">
            <a:off x="4011754" y="1370948"/>
            <a:ext cx="1204586" cy="296489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2" name="Connection Line"/>
          <p:cNvSpPr/>
          <p:nvPr/>
        </p:nvSpPr>
        <p:spPr>
          <a:xfrm>
            <a:off x="1513787" y="3539820"/>
            <a:ext cx="1769576" cy="837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09" fill="norm" stroke="1" extrusionOk="0">
                <a:moveTo>
                  <a:pt x="0" y="0"/>
                </a:moveTo>
                <a:cubicBezTo>
                  <a:pt x="5359" y="17732"/>
                  <a:pt x="12559" y="21600"/>
                  <a:pt x="21600" y="11604"/>
                </a:cubicBezTo>
              </a:path>
            </a:pathLst>
          </a:custGeom>
          <a:ln w="38100">
            <a:solidFill>
              <a:srgbClr val="000000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 flipH="1" flipV="1">
            <a:off x="4588765" y="1332848"/>
            <a:ext cx="1204586" cy="296489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3" name="X"/>
          <p:cNvSpPr txBox="1"/>
          <p:nvPr/>
        </p:nvSpPr>
        <p:spPr>
          <a:xfrm>
            <a:off x="4097488" y="856003"/>
            <a:ext cx="426006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74" name="Line"/>
          <p:cNvSpPr/>
          <p:nvPr/>
        </p:nvSpPr>
        <p:spPr>
          <a:xfrm flipH="1" flipV="1">
            <a:off x="5280210" y="1332848"/>
            <a:ext cx="1204586" cy="296489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5" name="Path Compression"/>
          <p:cNvSpPr txBox="1"/>
          <p:nvPr/>
        </p:nvSpPr>
        <p:spPr>
          <a:xfrm>
            <a:off x="803148" y="4698545"/>
            <a:ext cx="281256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Path Compression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nodeType="clickEffect" presetSubtype="2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clickEffect" presetSubtype="2" presetID="2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xit" nodeType="clickEffect" presetSubtype="2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xit" nodeType="clickEffect" presetSubtype="2" presetID="2" grpId="2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14"/>
      <p:bldP build="whole" bldLvl="1" animBg="1" rev="0" advAuto="0" spid="253" grpId="4"/>
      <p:bldP build="whole" bldLvl="1" animBg="1" rev="0" advAuto="0" spid="254" grpId="8"/>
      <p:bldP build="whole" bldLvl="1" animBg="1" rev="0" advAuto="0" spid="260" grpId="26"/>
      <p:bldP build="whole" bldLvl="1" animBg="1" rev="0" advAuto="0" spid="258" grpId="15"/>
      <p:bldP build="whole" bldLvl="1" animBg="1" rev="0" advAuto="0" spid="273" grpId="23"/>
      <p:bldP build="whole" bldLvl="1" animBg="1" rev="0" advAuto="0" spid="257" grpId="3"/>
      <p:bldP build="whole" bldLvl="1" animBg="1" rev="0" advAuto="0" spid="277" grpId="12"/>
      <p:bldP build="whole" bldLvl="1" animBg="1" rev="0" advAuto="0" spid="278" grpId="11"/>
      <p:bldP build="whole" bldLvl="1" animBg="1" rev="0" advAuto="0" spid="279" grpId="13"/>
      <p:bldP build="whole" bldLvl="1" animBg="1" rev="0" advAuto="0" spid="277" grpId="16"/>
      <p:bldP build="whole" bldLvl="1" animBg="1" rev="0" advAuto="0" spid="276" grpId="17"/>
      <p:bldP build="whole" bldLvl="1" animBg="1" rev="0" advAuto="0" spid="261" grpId="9"/>
      <p:bldP build="whole" bldLvl="1" animBg="1" rev="0" advAuto="0" spid="259" grpId="19"/>
      <p:bldP build="p" bldLvl="5" animBg="1" rev="0" advAuto="0" spid="247" grpId="1"/>
      <p:bldP build="whole" bldLvl="1" animBg="1" rev="0" advAuto="0" spid="278" grpId="20"/>
      <p:bldP build="whole" bldLvl="1" animBg="1" rev="0" advAuto="0" spid="262" grpId="10"/>
      <p:bldP build="whole" bldLvl="1" animBg="1" rev="0" advAuto="0" spid="280" grpId="21"/>
      <p:bldP build="whole" bldLvl="1" animBg="1" rev="0" advAuto="0" spid="270" grpId="18"/>
      <p:bldP build="whole" bldLvl="1" animBg="1" rev="0" advAuto="0" spid="252" grpId="7"/>
      <p:bldP build="whole" bldLvl="1" animBg="1" rev="0" advAuto="0" spid="272" grpId="22"/>
      <p:bldP build="whole" bldLvl="1" animBg="1" rev="0" advAuto="0" spid="274" grpId="24"/>
      <p:bldP build="whole" bldLvl="1" animBg="1" rev="0" advAuto="0" spid="279" grpId="25"/>
      <p:bldP build="whole" bldLvl="1" animBg="1" rev="0" advAuto="0" spid="276" grpId="27"/>
      <p:bldP build="whole" bldLvl="1" animBg="1" rev="0" advAuto="0" spid="275" grpId="28"/>
      <p:bldP build="whole" bldLvl="1" animBg="1" rev="0" advAuto="0" spid="256" grpId="6"/>
      <p:bldP build="whole" bldLvl="1" animBg="1" rev="0" advAuto="0" spid="282" grpId="29"/>
      <p:bldP build="whole" bldLvl="1" animBg="1" rev="0" advAuto="0" spid="251" grpId="2"/>
      <p:bldP build="whole" bldLvl="1" animBg="1" rev="0" advAuto="0" spid="281" grpId="30"/>
      <p:bldP build="whole" bldLvl="1" animBg="1" rev="0" advAuto="0" spid="255" grpId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85" name="Job Schedu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Scheduling</a:t>
            </a:r>
          </a:p>
          <a:p>
            <a:pPr lvl="1"/>
            <a:r>
              <a:t>Greedy approach: Schedule as per profit and deadline</a:t>
            </a:r>
          </a:p>
          <a:p>
            <a:pPr/>
            <a:r>
              <a:t>Two approaches</a:t>
            </a:r>
          </a:p>
          <a:p>
            <a:pPr lvl="1"/>
            <a:r>
              <a:t>Schedule the job in earliest slot and then keep shifting right</a:t>
            </a:r>
          </a:p>
          <a:p>
            <a:pPr lvl="1"/>
            <a:r>
              <a:t>Schedule the job in the deadline slot or look for slots earlier than the deadline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xampl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Case</a:t>
            </a:r>
          </a:p>
        </p:txBody>
      </p:sp>
      <p:sp>
        <p:nvSpPr>
          <p:cNvPr id="54" name="In college fest which starts at 9:00am, there are a number of available events as below to participate, and each event takes 1 unit of time (e.g. 1hr).…"/>
          <p:cNvSpPr txBox="1"/>
          <p:nvPr>
            <p:ph type="body" sz="half" idx="1"/>
          </p:nvPr>
        </p:nvSpPr>
        <p:spPr>
          <a:xfrm>
            <a:off x="552194" y="821713"/>
            <a:ext cx="9055612" cy="239807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In college fest which starts at 9:00am, there are a number of available events as below to participate, and each event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unit of time (e.g.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hr).</a:t>
            </a:r>
          </a:p>
          <a:p>
            <a:pPr lvl="1">
              <a:spcBef>
                <a:spcPts val="100"/>
              </a:spcBef>
            </a:pPr>
            <a:r>
              <a:t>Each event has different awards values </a:t>
            </a:r>
          </a:p>
          <a:p>
            <a:pPr lvl="1">
              <a:spcBef>
                <a:spcPts val="100"/>
              </a:spcBef>
            </a:pPr>
            <a:r>
              <a:t>Each event has its own closing timeline. 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58" name="Table"/>
          <p:cNvGraphicFramePr/>
          <p:nvPr/>
        </p:nvGraphicFramePr>
        <p:xfrm>
          <a:off x="1103764" y="3176142"/>
          <a:ext cx="5445581" cy="309571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2006184"/>
                <a:gridCol w="1605152"/>
                <a:gridCol w="1805668"/>
              </a:tblGrid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Event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Closing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Award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Mimcry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Drama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Painting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Dance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125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Singing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10:00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9" name="Q: What is the max award you can get?"/>
          <p:cNvSpPr txBox="1"/>
          <p:nvPr/>
        </p:nvSpPr>
        <p:spPr>
          <a:xfrm>
            <a:off x="611322" y="6357137"/>
            <a:ext cx="6153955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chemeClr val="accent5"/>
                </a:solidFill>
              </a:defRPr>
            </a:lvl1pPr>
          </a:lstStyle>
          <a:p>
            <a:pPr/>
            <a:r>
              <a:t>Q: What is the max award you can get?</a:t>
            </a:r>
          </a:p>
        </p:txBody>
      </p:sp>
      <p:graphicFrame>
        <p:nvGraphicFramePr>
          <p:cNvPr id="60" name="Table"/>
          <p:cNvGraphicFramePr/>
          <p:nvPr/>
        </p:nvGraphicFramePr>
        <p:xfrm>
          <a:off x="6829914" y="3173122"/>
          <a:ext cx="1835079" cy="310175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806503"/>
              </a:tblGrid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Deadline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  <p:bldP build="whole" bldLvl="1" animBg="1" rev="0" advAuto="0" spid="58" grpId="2"/>
      <p:bldP build="whole" bldLvl="1" animBg="1" rev="0" advAuto="0" spid="60" grpId="4"/>
      <p:bldP build="whole" bldLvl="1" animBg="1" rev="0" advAuto="0" spid="5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reedy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Job Scheduling</a:t>
            </a:r>
          </a:p>
        </p:txBody>
      </p:sp>
      <p:sp>
        <p:nvSpPr>
          <p:cNvPr id="63" name="A set of n jobs to run on a compu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jobs to run on a computer</a:t>
            </a:r>
          </a:p>
          <a:p>
            <a:pPr/>
            <a:r>
              <a:t>Each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a deadline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≥1</a:t>
            </a:r>
            <a:r>
              <a:t> and profit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≥0</a:t>
            </a:r>
          </a:p>
          <a:p>
            <a:pPr/>
            <a:r>
              <a:t>There is only one computer</a:t>
            </a:r>
          </a:p>
          <a:p>
            <a:pPr/>
            <a:r>
              <a:t>Each job takes one unit of time (simplification)</a:t>
            </a:r>
          </a:p>
          <a:p>
            <a:pPr/>
            <a:r>
              <a:t>Profit is earned when job is completed by deadline</a:t>
            </a:r>
          </a:p>
          <a:p>
            <a:pPr marL="361156" indent="-321468"/>
            <a:r>
              <a:rPr sz="3000"/>
              <a:t>Find the subset of jobs that maximizes the profit, </a:t>
            </a:r>
            <a:r>
              <a:rPr sz="2800"/>
              <a:t>i.e.</a:t>
            </a:r>
            <a:endParaRPr sz="2800"/>
          </a:p>
          <a:p>
            <a:pPr lvl="3" marL="0" marR="0" indent="685800" defTabSz="457200">
              <a:lnSpc>
                <a:spcPct val="100000"/>
              </a:lnSpc>
              <a:spcBef>
                <a:spcPts val="700"/>
              </a:spcBef>
              <a:buSzTx/>
              <a:buNone/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Maximize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i∈J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indent="0">
              <a:buSzTx/>
              <a:buNone/>
            </a:pPr>
            <a:r>
              <a:t>Note: It belongs to subset paradigm since we are looking at subset of jobs.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xample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Job Scheduling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72" name="Table"/>
          <p:cNvGraphicFramePr/>
          <p:nvPr/>
        </p:nvGraphicFramePr>
        <p:xfrm>
          <a:off x="990600" y="1289912"/>
          <a:ext cx="4860738" cy="31081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008458"/>
                <a:gridCol w="990140"/>
                <a:gridCol w="1044638"/>
              </a:tblGrid>
              <a:tr h="8232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Dead-line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9187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290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8063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08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le"/>
          <p:cNvGraphicFramePr/>
          <p:nvPr/>
        </p:nvGraphicFramePr>
        <p:xfrm>
          <a:off x="5141691" y="1289912"/>
          <a:ext cx="1695451" cy="54373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679086"/>
                <a:gridCol w="1192703"/>
              </a:tblGrid>
              <a:tr h="76984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Feasible Solutions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Profit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348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768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297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1,3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1,4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2,3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3,4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4" name="Optimal Solution: 1,4"/>
          <p:cNvSpPr txBox="1"/>
          <p:nvPr/>
        </p:nvSpPr>
        <p:spPr>
          <a:xfrm>
            <a:off x="1309718" y="5285361"/>
            <a:ext cx="32452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Solution: </a:t>
            </a:r>
            <a:r>
              <a:rPr>
                <a:latin typeface="Arial"/>
                <a:ea typeface="Arial"/>
                <a:cs typeface="Arial"/>
                <a:sym typeface="Arial"/>
              </a:rPr>
              <a:t>1,4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1"/>
      <p:bldP build="whole" bldLvl="1" animBg="1" rev="0" advAuto="0" spid="73" grpId="2"/>
      <p:bldP build="whole" bldLvl="1" animBg="1" rev="0" advAuto="0" spid="74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Job Scheduling: Greedy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Scheduling: Greedy Approach</a:t>
            </a:r>
          </a:p>
        </p:txBody>
      </p:sp>
      <p:sp>
        <p:nvSpPr>
          <p:cNvPr id="77" name="What should be the optimization measure to schedule the next job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should be the optimization measure to schedule the next job?</a:t>
            </a:r>
          </a:p>
          <a:p>
            <a:pPr/>
            <a:r>
              <a:t>First attempt: </a:t>
            </a:r>
          </a:p>
          <a:p>
            <a:pPr lvl="1"/>
            <a:r>
              <a:t>Choose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i∈J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as the optimization measure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i.e. choose a job that increases this value maximum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Subject to constraint of the deadline i.e. J (set of jobs) should be feasible solution.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How to choose jobs: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Order jobs in decreasing order of profit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Choose job one at a time as per this order and add to the solution if solution remains feasible.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Job Scheduling: Greedy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Scheduling: Greedy Approach</a:t>
            </a:r>
          </a:p>
        </p:txBody>
      </p:sp>
      <p:sp>
        <p:nvSpPr>
          <p:cNvPr id="83" name="Application of First Greedy approach…"/>
          <p:cNvSpPr txBox="1"/>
          <p:nvPr>
            <p:ph type="body" idx="1"/>
          </p:nvPr>
        </p:nvSpPr>
        <p:spPr>
          <a:xfrm>
            <a:off x="2717176" y="938113"/>
            <a:ext cx="7004723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Application of First Greedy approach</a:t>
            </a:r>
          </a:p>
          <a:p>
            <a:pPr lvl="1">
              <a:spcBef>
                <a:spcPts val="100"/>
              </a:spcBef>
            </a:pPr>
            <a:r>
              <a:t>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is added to J. Feasible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{1}</a:t>
            </a:r>
          </a:p>
          <a:p>
            <a:pPr lvl="1">
              <a:spcBef>
                <a:spcPts val="100"/>
              </a:spcBef>
            </a:pPr>
            <a:r>
              <a:t>Next: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 is considered as per order.</a:t>
            </a:r>
          </a:p>
          <a:p>
            <a:pPr lvl="2">
              <a:spcBef>
                <a:spcPts val="100"/>
              </a:spcBef>
            </a:pPr>
            <a:r>
              <a:t>Is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J={1,4}</a:t>
            </a:r>
            <a:r>
              <a:t> feasible.</a:t>
            </a:r>
          </a:p>
          <a:p>
            <a:pPr lvl="3">
              <a:spcBef>
                <a:spcPts val="100"/>
              </a:spcBef>
            </a:pPr>
            <a:r>
              <a:t>Yes if schedule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4-1</a:t>
            </a:r>
            <a:r>
              <a:rPr>
                <a:latin typeface="Arial"/>
                <a:ea typeface="Arial"/>
                <a:cs typeface="Arial"/>
                <a:sym typeface="Arial"/>
              </a:rPr>
              <a:t>, </a:t>
            </a:r>
            <a:r>
              <a:t>No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1-4</a:t>
            </a:r>
          </a:p>
          <a:p>
            <a:pPr lvl="2">
              <a:spcBef>
                <a:spcPts val="100"/>
              </a:spcBef>
            </a:pPr>
            <a:r>
              <a:t>Thus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{1,4}</a:t>
            </a:r>
            <a:r>
              <a:t> is feasible solution.</a:t>
            </a:r>
          </a:p>
          <a:p>
            <a:pPr lvl="1">
              <a:spcBef>
                <a:spcPts val="100"/>
              </a:spcBef>
            </a:pPr>
            <a:r>
              <a:t>Next: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is considered,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{1,4,3}</a:t>
            </a:r>
            <a:r>
              <a:rPr sz="2600"/>
              <a:t> </a:t>
            </a:r>
            <a:r>
              <a:t>is infeasible, thus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remains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{1,4}</a:t>
            </a:r>
          </a:p>
          <a:p>
            <a:pPr lvl="1">
              <a:spcBef>
                <a:spcPts val="100"/>
              </a:spcBef>
            </a:pPr>
            <a:r>
              <a:t>Next: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is considered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{1,4,2}</a:t>
            </a:r>
            <a:r>
              <a:rPr sz="2400"/>
              <a:t> </a:t>
            </a:r>
            <a:r>
              <a:t>is infeasible thus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remains 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{1,4}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t>The max profit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J={1,4}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100"/>
              </a:spcBef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Evaluate feasibility for a given set: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n!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87" name="Table"/>
          <p:cNvGraphicFramePr/>
          <p:nvPr/>
        </p:nvGraphicFramePr>
        <p:xfrm>
          <a:off x="741172" y="1339798"/>
          <a:ext cx="1884047" cy="37494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614859"/>
                <a:gridCol w="603691"/>
                <a:gridCol w="636918"/>
              </a:tblGrid>
              <a:tr h="9946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Dead-line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151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5595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155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535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" grpId="1"/>
      <p:bldP build="p" bldLvl="5" animBg="1" rev="0" advAuto="0" spid="8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Job Scheduling: Feasible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Scheduling: Feasible Solution</a:t>
            </a:r>
          </a:p>
        </p:txBody>
      </p:sp>
      <p:sp>
        <p:nvSpPr>
          <p:cNvPr id="90" name="How to determine that a given set of jobs constitute feasible solu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How to determine that a given set of jobs constitute feasible solution.</a:t>
            </a:r>
          </a:p>
          <a:p>
            <a:pPr>
              <a:spcBef>
                <a:spcPts val="200"/>
              </a:spcBef>
            </a:pPr>
            <a:r>
              <a:t>Try out all possible permutations in jobs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1">
              <a:spcBef>
                <a:spcPts val="200"/>
              </a:spcBef>
            </a:pPr>
            <a:r>
              <a:t>Check for each permutation if jobs can be scheduled meeting the deadlines.</a:t>
            </a:r>
          </a:p>
          <a:p>
            <a:pPr>
              <a:spcBef>
                <a:spcPts val="200"/>
              </a:spcBef>
              <a:defRPr sz="3000"/>
            </a:pPr>
            <a:r>
              <a:t>Easy to check for a given permutation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σ=i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 must be completed by time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1≤q≤k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for some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q&gt;d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8903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 ,then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t>is not completed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8903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3225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aseline="3225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3225"/>
              <a:t>When </a:t>
            </a:r>
            <a:r>
              <a:rPr baseline="3225">
                <a:latin typeface="Courier New"/>
                <a:ea typeface="Courier New"/>
                <a:cs typeface="Courier New"/>
                <a:sym typeface="Courier New"/>
              </a:rPr>
              <a:t>|J|=k</a:t>
            </a:r>
            <a:r>
              <a:rPr baseline="3225"/>
              <a:t>, all </a:t>
            </a:r>
            <a:r>
              <a:rPr baseline="3225">
                <a:latin typeface="Courier New"/>
                <a:ea typeface="Courier New"/>
                <a:cs typeface="Courier New"/>
                <a:sym typeface="Courier New"/>
              </a:rPr>
              <a:t>k!</a:t>
            </a:r>
            <a:r>
              <a:rPr baseline="3225"/>
              <a:t> permutations must be checked</a:t>
            </a:r>
            <a:endParaRPr baseline="3225"/>
          </a:p>
          <a:p>
            <a:pPr>
              <a:spcBef>
                <a:spcPts val="200"/>
              </a:spcBef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3225"/>
              <a:t>Can we find one permutation that meets the need?</a:t>
            </a:r>
            <a:endParaRPr baseline="3225"/>
          </a:p>
          <a:p>
            <a:pPr lvl="1" marL="738187" indent="-342900">
              <a:spcBef>
                <a:spcPts val="2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3448"/>
              <a:t>Order the jobs in non-decreasing order of deadlines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roof for Feasible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for Feasible Solution</a:t>
            </a:r>
          </a:p>
        </p:txBody>
      </p:sp>
      <p:sp>
        <p:nvSpPr>
          <p:cNvPr id="96" name="Theorem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Theorem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</a:p>
          <a:p>
            <a:pPr lvl="1"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be the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jobs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σ=i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 permutation of jobs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9333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9333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9333">
                <a:latin typeface="Courier New"/>
                <a:ea typeface="Courier New"/>
                <a:cs typeface="Courier New"/>
                <a:sym typeface="Courier New"/>
              </a:rPr>
              <a:t>k.</a:t>
            </a:r>
            <a:r>
              <a:rPr baseline="-19333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Then </a:t>
            </a:r>
            <a:r>
              <a:rPr baseline="-100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 is a feasible solution if and only if (</a:t>
            </a:r>
            <a:r>
              <a:rPr baseline="-13333" i="1">
                <a:latin typeface="Gill Sans MT"/>
                <a:ea typeface="Gill Sans MT"/>
                <a:cs typeface="Gill Sans MT"/>
                <a:sym typeface="Gill Sans MT"/>
              </a:rPr>
              <a:t>iff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) the jobs in </a:t>
            </a:r>
            <a:r>
              <a:rPr baseline="-100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 can be processed in the order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 without violating any deadline.</a:t>
            </a:r>
            <a:endParaRPr baseline="-13333">
              <a:latin typeface="Gill Sans MT"/>
              <a:ea typeface="Gill Sans MT"/>
              <a:cs typeface="Gill Sans MT"/>
              <a:sym typeface="Gill Sans MT"/>
            </a:endParaRPr>
          </a:p>
          <a:p>
            <a:pPr/>
            <a:r>
              <a:t>Theorem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: </a:t>
            </a:r>
          </a:p>
          <a:p>
            <a:pPr lvl="1"/>
            <a:r>
              <a:t>The greedy method (order jobs in non-increasing order of profit) always obtains an optimal solution to the job scheduling problem.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