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 snapToGrid="0" snapToObjects="1">
      <p:cViewPr varScale="1">
        <p:scale>
          <a:sx n="92" d="100"/>
          <a:sy n="92" d="100"/>
        </p:scale>
        <p:origin x="1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32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DAA/Greedy Algorithms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prustagi@ksit.edu.in?subject=Computer%20Network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22: Heapsort…"/>
          <p:cNvSpPr txBox="1">
            <a:spLocks noGrp="1"/>
          </p:cNvSpPr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L22: Heapsort</a:t>
            </a:r>
          </a:p>
          <a:p>
            <a:pPr marL="0" marR="0">
              <a:lnSpc>
                <a:spcPct val="95000"/>
              </a:lnSpc>
              <a:defRPr sz="3600"/>
            </a:pPr>
            <a:r>
              <a:rPr>
                <a:latin typeface="Arial"/>
                <a:ea typeface="Arial"/>
                <a:cs typeface="Arial"/>
                <a:sym typeface="Arial"/>
              </a:rPr>
              <a:t>Transform and Conquer Approach</a:t>
            </a:r>
          </a:p>
        </p:txBody>
      </p:sp>
      <p:sp>
        <p:nvSpPr>
          <p:cNvPr id="43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DAA/Greedy Algorithms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RPR/</a:t>
            </a:r>
          </a:p>
        </p:txBody>
      </p:sp>
      <p:sp>
        <p:nvSpPr>
          <p:cNvPr id="45" name="Dr. Ram P Rustagi…"/>
          <p:cNvSpPr txBox="1">
            <a:spLocks noGrp="1"/>
          </p:cNvSpPr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(2020-Even)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/>
              </a:rPr>
              <a:t>rprustagi@ksit.edu.in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Heap Constr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Heap Construction</a:t>
            </a:r>
          </a:p>
        </p:txBody>
      </p:sp>
      <p:sp>
        <p:nvSpPr>
          <p:cNvPr id="155" name="S0: Initiaize heap structure with keys in order of occurrenc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</a:t>
            </a:r>
            <a:r>
              <a:rPr>
                <a:latin typeface="Arial"/>
                <a:ea typeface="Arial"/>
                <a:cs typeface="Arial"/>
                <a:sym typeface="Arial"/>
              </a:rPr>
              <a:t>0</a:t>
            </a:r>
            <a:r>
              <a:t>: Initiaize heap structure with keys in order of occurrence</a:t>
            </a:r>
          </a:p>
          <a:p>
            <a:r>
              <a:t>S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Start with the last (right most) parental node i.e start with node at position ⌊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n/2⌋</a:t>
            </a:r>
          </a:p>
          <a:p>
            <a:pPr lvl="1"/>
            <a:r>
              <a:t>Fix the heap rooted at it.</a:t>
            </a:r>
          </a:p>
          <a:p>
            <a:pPr lvl="1"/>
            <a:r>
              <a:t>If it fails the heap condition, then exchange with larger of two children</a:t>
            </a:r>
          </a:p>
          <a:p>
            <a:pPr lvl="1"/>
            <a:r>
              <a:t>Repeat the process till heap condition satisfies</a:t>
            </a:r>
          </a:p>
          <a:p>
            <a:r>
              <a:t>S</a:t>
            </a:r>
            <a:r>
              <a:rPr>
                <a:latin typeface="Arial"/>
                <a:ea typeface="Arial"/>
                <a:cs typeface="Arial"/>
                <a:sym typeface="Arial"/>
              </a:rPr>
              <a:t>2</a:t>
            </a:r>
            <a:r>
              <a:t>: Repeat the previous step (s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) for preceding parental nodes i.e from nodes ⌊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n/2⌋-1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1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57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DAA/Greedy Algorithms</a:t>
            </a:r>
          </a:p>
        </p:txBody>
      </p:sp>
      <p:sp>
        <p:nvSpPr>
          <p:cNvPr id="15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RPR/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1" build="p" bldLvl="5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Heap Constr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Heap Construction</a:t>
            </a:r>
          </a:p>
        </p:txBody>
      </p:sp>
      <p:sp>
        <p:nvSpPr>
          <p:cNvPr id="161" name="Consider the data: 2,9,1,6,5,7…"/>
          <p:cNvSpPr txBox="1">
            <a:spLocks noGrp="1"/>
          </p:cNvSpPr>
          <p:nvPr>
            <p:ph type="body" sz="quarter" idx="1"/>
          </p:nvPr>
        </p:nvSpPr>
        <p:spPr>
          <a:xfrm>
            <a:off x="552194" y="952400"/>
            <a:ext cx="9055612" cy="98559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</a:pPr>
            <a:r>
              <a:t>Consider the data: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2,9,1,6,5,7</a:t>
            </a:r>
          </a:p>
          <a:p>
            <a:pPr>
              <a:spcBef>
                <a:spcPts val="200"/>
              </a:spcBef>
            </a:pPr>
            <a:r>
              <a:t>Construct the heap in order.</a:t>
            </a:r>
          </a:p>
        </p:txBody>
      </p:sp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63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DAA/Greedy Algorithms</a:t>
            </a:r>
          </a:p>
        </p:txBody>
      </p:sp>
      <p:sp>
        <p:nvSpPr>
          <p:cNvPr id="16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RPR/</a:t>
            </a:r>
          </a:p>
        </p:txBody>
      </p:sp>
      <p:sp>
        <p:nvSpPr>
          <p:cNvPr id="165" name="2"/>
          <p:cNvSpPr/>
          <p:nvPr/>
        </p:nvSpPr>
        <p:spPr>
          <a:xfrm>
            <a:off x="1641530" y="2210548"/>
            <a:ext cx="576931" cy="57435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defRPr sz="2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</a:t>
            </a:r>
          </a:p>
        </p:txBody>
      </p:sp>
      <p:grpSp>
        <p:nvGrpSpPr>
          <p:cNvPr id="168" name="Group"/>
          <p:cNvGrpSpPr/>
          <p:nvPr/>
        </p:nvGrpSpPr>
        <p:grpSpPr>
          <a:xfrm>
            <a:off x="1086762" y="2720981"/>
            <a:ext cx="709953" cy="872691"/>
            <a:chOff x="0" y="0"/>
            <a:chExt cx="709951" cy="872689"/>
          </a:xfrm>
        </p:grpSpPr>
        <p:sp>
          <p:nvSpPr>
            <p:cNvPr id="166" name="9"/>
            <p:cNvSpPr/>
            <p:nvPr/>
          </p:nvSpPr>
          <p:spPr>
            <a:xfrm>
              <a:off x="0" y="298334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600"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167" name="Line"/>
            <p:cNvSpPr/>
            <p:nvPr/>
          </p:nvSpPr>
          <p:spPr>
            <a:xfrm flipV="1">
              <a:off x="481823" y="0"/>
              <a:ext cx="228129" cy="41366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71" name="Group"/>
          <p:cNvGrpSpPr/>
          <p:nvPr/>
        </p:nvGrpSpPr>
        <p:grpSpPr>
          <a:xfrm>
            <a:off x="587908" y="3567848"/>
            <a:ext cx="669333" cy="957019"/>
            <a:chOff x="0" y="0"/>
            <a:chExt cx="669331" cy="957017"/>
          </a:xfrm>
        </p:grpSpPr>
        <p:sp>
          <p:nvSpPr>
            <p:cNvPr id="169" name="6"/>
            <p:cNvSpPr/>
            <p:nvPr/>
          </p:nvSpPr>
          <p:spPr>
            <a:xfrm>
              <a:off x="0" y="382662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600"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70" name="Line"/>
            <p:cNvSpPr/>
            <p:nvPr/>
          </p:nvSpPr>
          <p:spPr>
            <a:xfrm flipV="1">
              <a:off x="441203" y="0"/>
              <a:ext cx="228129" cy="41366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74" name="Group"/>
          <p:cNvGrpSpPr/>
          <p:nvPr/>
        </p:nvGrpSpPr>
        <p:grpSpPr>
          <a:xfrm>
            <a:off x="1549369" y="3565199"/>
            <a:ext cx="669092" cy="959668"/>
            <a:chOff x="0" y="0"/>
            <a:chExt cx="669091" cy="959666"/>
          </a:xfrm>
        </p:grpSpPr>
        <p:sp>
          <p:nvSpPr>
            <p:cNvPr id="172" name="5"/>
            <p:cNvSpPr/>
            <p:nvPr/>
          </p:nvSpPr>
          <p:spPr>
            <a:xfrm>
              <a:off x="92161" y="385311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600"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73" name="Line"/>
            <p:cNvSpPr/>
            <p:nvPr/>
          </p:nvSpPr>
          <p:spPr>
            <a:xfrm flipH="1" flipV="1">
              <a:off x="0" y="0"/>
              <a:ext cx="266563" cy="36788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77" name="Group"/>
          <p:cNvGrpSpPr/>
          <p:nvPr/>
        </p:nvGrpSpPr>
        <p:grpSpPr>
          <a:xfrm>
            <a:off x="2427641" y="3686781"/>
            <a:ext cx="576931" cy="838086"/>
            <a:chOff x="0" y="0"/>
            <a:chExt cx="576930" cy="838084"/>
          </a:xfrm>
        </p:grpSpPr>
        <p:sp>
          <p:nvSpPr>
            <p:cNvPr id="175" name="7"/>
            <p:cNvSpPr/>
            <p:nvPr/>
          </p:nvSpPr>
          <p:spPr>
            <a:xfrm>
              <a:off x="0" y="263729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600"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176" name="Line"/>
            <p:cNvSpPr/>
            <p:nvPr/>
          </p:nvSpPr>
          <p:spPr>
            <a:xfrm flipV="1">
              <a:off x="288464" y="0"/>
              <a:ext cx="246438" cy="2464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80" name="Group"/>
          <p:cNvGrpSpPr/>
          <p:nvPr/>
        </p:nvGrpSpPr>
        <p:grpSpPr>
          <a:xfrm>
            <a:off x="2179514" y="2647971"/>
            <a:ext cx="1153493" cy="1062100"/>
            <a:chOff x="0" y="0"/>
            <a:chExt cx="1153492" cy="1062099"/>
          </a:xfrm>
        </p:grpSpPr>
        <p:sp>
          <p:nvSpPr>
            <p:cNvPr id="178" name="1"/>
            <p:cNvSpPr/>
            <p:nvPr/>
          </p:nvSpPr>
          <p:spPr>
            <a:xfrm>
              <a:off x="576562" y="487744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600"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79" name="Line"/>
            <p:cNvSpPr/>
            <p:nvPr/>
          </p:nvSpPr>
          <p:spPr>
            <a:xfrm flipH="1" flipV="1">
              <a:off x="0" y="0"/>
              <a:ext cx="683005" cy="55968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81" name="Let us heapify…"/>
          <p:cNvSpPr txBox="1"/>
          <p:nvPr/>
        </p:nvSpPr>
        <p:spPr>
          <a:xfrm>
            <a:off x="3715807" y="1962032"/>
            <a:ext cx="6158359" cy="2351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marL="382587" indent="-342899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800">
                <a:latin typeface="+mn-lt"/>
                <a:ea typeface="+mn-ea"/>
                <a:cs typeface="+mn-cs"/>
                <a:sym typeface="Gill Sans"/>
              </a:defRPr>
            </a:pPr>
            <a:r>
              <a:t>Let us heapify</a:t>
            </a:r>
          </a:p>
          <a:p>
            <a:pPr marL="382587" indent="-342899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800">
                <a:latin typeface="+mn-lt"/>
                <a:ea typeface="+mn-ea"/>
                <a:cs typeface="+mn-cs"/>
                <a:sym typeface="Gill Sans"/>
              </a:defRPr>
            </a:pPr>
            <a:r>
              <a:t>Last parental node (at ⌊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6/2⌋=3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738187" lvl="1" indent="-342900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800">
                <a:latin typeface="+mn-lt"/>
                <a:ea typeface="+mn-ea"/>
                <a:cs typeface="+mn-cs"/>
                <a:sym typeface="Gill Sans"/>
              </a:defRPr>
            </a:pPr>
            <a:r>
              <a:t>Smaller than child node 7 at pos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  <a:p>
            <a:pPr marL="738187" lvl="1" indent="-342900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800">
                <a:latin typeface="+mn-lt"/>
                <a:ea typeface="+mn-ea"/>
                <a:cs typeface="+mn-cs"/>
                <a:sym typeface="Gill Sans"/>
              </a:defRPr>
            </a:pPr>
            <a:r>
              <a:t>Exchange it </a:t>
            </a:r>
          </a:p>
          <a:p>
            <a:pPr marL="738187" lvl="1" indent="-342900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800">
                <a:latin typeface="+mn-lt"/>
                <a:ea typeface="+mn-ea"/>
                <a:cs typeface="+mn-cs"/>
                <a:sym typeface="Gill Sans"/>
              </a:defRPr>
            </a:pPr>
            <a:r>
              <a:t>Heap property satisfies</a:t>
            </a:r>
          </a:p>
        </p:txBody>
      </p:sp>
      <p:sp>
        <p:nvSpPr>
          <p:cNvPr id="182" name="2"/>
          <p:cNvSpPr/>
          <p:nvPr/>
        </p:nvSpPr>
        <p:spPr>
          <a:xfrm>
            <a:off x="7290527" y="4350158"/>
            <a:ext cx="576931" cy="57435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defRPr sz="2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</a:t>
            </a:r>
          </a:p>
        </p:txBody>
      </p:sp>
      <p:grpSp>
        <p:nvGrpSpPr>
          <p:cNvPr id="185" name="Group"/>
          <p:cNvGrpSpPr/>
          <p:nvPr/>
        </p:nvGrpSpPr>
        <p:grpSpPr>
          <a:xfrm>
            <a:off x="6735759" y="4860591"/>
            <a:ext cx="709953" cy="872691"/>
            <a:chOff x="0" y="0"/>
            <a:chExt cx="709951" cy="872689"/>
          </a:xfrm>
        </p:grpSpPr>
        <p:sp>
          <p:nvSpPr>
            <p:cNvPr id="183" name="9"/>
            <p:cNvSpPr/>
            <p:nvPr/>
          </p:nvSpPr>
          <p:spPr>
            <a:xfrm>
              <a:off x="0" y="298334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600"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184" name="Line"/>
            <p:cNvSpPr/>
            <p:nvPr/>
          </p:nvSpPr>
          <p:spPr>
            <a:xfrm flipV="1">
              <a:off x="481823" y="0"/>
              <a:ext cx="228129" cy="41366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88" name="Group"/>
          <p:cNvGrpSpPr/>
          <p:nvPr/>
        </p:nvGrpSpPr>
        <p:grpSpPr>
          <a:xfrm>
            <a:off x="6236904" y="5707459"/>
            <a:ext cx="669333" cy="957018"/>
            <a:chOff x="0" y="0"/>
            <a:chExt cx="669331" cy="957017"/>
          </a:xfrm>
        </p:grpSpPr>
        <p:sp>
          <p:nvSpPr>
            <p:cNvPr id="186" name="6"/>
            <p:cNvSpPr/>
            <p:nvPr/>
          </p:nvSpPr>
          <p:spPr>
            <a:xfrm>
              <a:off x="0" y="382662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600"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87" name="Line"/>
            <p:cNvSpPr/>
            <p:nvPr/>
          </p:nvSpPr>
          <p:spPr>
            <a:xfrm flipV="1">
              <a:off x="441203" y="0"/>
              <a:ext cx="228129" cy="41366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89" name="7"/>
          <p:cNvSpPr/>
          <p:nvPr/>
        </p:nvSpPr>
        <p:spPr>
          <a:xfrm>
            <a:off x="8076638" y="6090120"/>
            <a:ext cx="576931" cy="574357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defRPr sz="2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7</a:t>
            </a:r>
          </a:p>
        </p:txBody>
      </p:sp>
      <p:grpSp>
        <p:nvGrpSpPr>
          <p:cNvPr id="192" name="Group"/>
          <p:cNvGrpSpPr/>
          <p:nvPr/>
        </p:nvGrpSpPr>
        <p:grpSpPr>
          <a:xfrm>
            <a:off x="7198365" y="5704809"/>
            <a:ext cx="669092" cy="959668"/>
            <a:chOff x="0" y="0"/>
            <a:chExt cx="669091" cy="959666"/>
          </a:xfrm>
        </p:grpSpPr>
        <p:sp>
          <p:nvSpPr>
            <p:cNvPr id="190" name="5"/>
            <p:cNvSpPr/>
            <p:nvPr/>
          </p:nvSpPr>
          <p:spPr>
            <a:xfrm>
              <a:off x="92161" y="385311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600"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91" name="Line"/>
            <p:cNvSpPr/>
            <p:nvPr/>
          </p:nvSpPr>
          <p:spPr>
            <a:xfrm flipH="1" flipV="1">
              <a:off x="0" y="0"/>
              <a:ext cx="266563" cy="36788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93" name="Line"/>
          <p:cNvSpPr/>
          <p:nvPr/>
        </p:nvSpPr>
        <p:spPr>
          <a:xfrm flipV="1">
            <a:off x="8365103" y="5826391"/>
            <a:ext cx="246438" cy="246438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94" name="1"/>
          <p:cNvSpPr/>
          <p:nvPr/>
        </p:nvSpPr>
        <p:spPr>
          <a:xfrm>
            <a:off x="8405073" y="5275324"/>
            <a:ext cx="576931" cy="574357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defRPr sz="2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</a:t>
            </a:r>
          </a:p>
        </p:txBody>
      </p:sp>
      <p:sp>
        <p:nvSpPr>
          <p:cNvPr id="195" name="Line"/>
          <p:cNvSpPr/>
          <p:nvPr/>
        </p:nvSpPr>
        <p:spPr>
          <a:xfrm flipH="1" flipV="1">
            <a:off x="7828511" y="4787581"/>
            <a:ext cx="683005" cy="55968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96" name="7"/>
          <p:cNvSpPr/>
          <p:nvPr/>
        </p:nvSpPr>
        <p:spPr>
          <a:xfrm>
            <a:off x="8405073" y="5275324"/>
            <a:ext cx="576931" cy="574357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defRPr sz="2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7</a:t>
            </a:r>
          </a:p>
        </p:txBody>
      </p:sp>
      <p:sp>
        <p:nvSpPr>
          <p:cNvPr id="197" name="1"/>
          <p:cNvSpPr/>
          <p:nvPr/>
        </p:nvSpPr>
        <p:spPr>
          <a:xfrm>
            <a:off x="8076638" y="6090120"/>
            <a:ext cx="576931" cy="574357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defRPr sz="2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</a:t>
            </a:r>
          </a:p>
        </p:txBody>
      </p:sp>
      <p:graphicFrame>
        <p:nvGraphicFramePr>
          <p:cNvPr id="198" name="Table"/>
          <p:cNvGraphicFramePr/>
          <p:nvPr/>
        </p:nvGraphicFramePr>
        <p:xfrm>
          <a:off x="506032" y="5081160"/>
          <a:ext cx="5676083" cy="485648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810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0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0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0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155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L="50800" marR="50800" marT="50800" marB="5080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</a:p>
                  </a:txBody>
                  <a:tcPr marL="50800" marR="50800" marT="50800" marB="5080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50800" marR="50800" marT="50800" marB="5080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50800" marR="50800" marT="50800" marB="5080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9" name="Table"/>
          <p:cNvGraphicFramePr/>
          <p:nvPr/>
        </p:nvGraphicFramePr>
        <p:xfrm>
          <a:off x="506032" y="5917031"/>
          <a:ext cx="5676083" cy="485648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810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0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0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0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155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L="50800" marR="50800" marT="50800" marB="5080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</a:p>
                  </a:txBody>
                  <a:tcPr marL="50800" marR="50800" marT="50800" marB="5080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50800" marR="50800" marT="50800" marB="5080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50800" marR="50800" marT="50800" marB="5080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5" presetClass="emph" presetSubtype="0" repeatCount="400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7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5" presetClass="emph" presetSubtype="0" repeatCount="400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1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xit" presetSubtype="8" fill="hold" grpId="2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95" dur="1000" fill="hold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8" fill="hold" grpId="2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" presetClass="exit" presetSubtype="2" fill="hold" grpId="22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2" presetClass="entr" presetSubtype="8" fill="hold" grpId="23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2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1" build="p" bldLvl="5" animBg="1" advAuto="0"/>
      <p:bldP spid="165" grpId="3" animBg="1" advAuto="0"/>
      <p:bldP spid="168" grpId="4" animBg="1" advAuto="0"/>
      <p:bldP spid="171" grpId="6" animBg="1" advAuto="0"/>
      <p:bldP spid="174" grpId="7" animBg="1" advAuto="0"/>
      <p:bldP spid="177" grpId="8" animBg="1" advAuto="0"/>
      <p:bldP spid="180" grpId="5" animBg="1" advAuto="0"/>
      <p:bldP spid="181" grpId="9" build="p" bldLvl="5" animBg="1" advAuto="0"/>
      <p:bldP spid="182" grpId="10" animBg="1" advAuto="0"/>
      <p:bldP spid="185" grpId="11" animBg="1" advAuto="0"/>
      <p:bldP spid="188" grpId="13" animBg="1" advAuto="0"/>
      <p:bldP spid="189" grpId="15" animBg="1" advAuto="0"/>
      <p:bldP spid="189" grpId="19" animBg="1" advAuto="0"/>
      <p:bldP spid="189" grpId="22" animBg="1" advAuto="0"/>
      <p:bldP spid="192" grpId="12" animBg="1" advAuto="0"/>
      <p:bldP spid="193" grpId="14" animBg="1" advAuto="0"/>
      <p:bldP spid="194" grpId="17" animBg="1" advAuto="0"/>
      <p:bldP spid="194" grpId="18" animBg="1" advAuto="0"/>
      <p:bldP spid="194" grpId="20" animBg="1" advAuto="0"/>
      <p:bldP spid="195" grpId="16" animBg="1" advAuto="0"/>
      <p:bldP spid="196" grpId="21" animBg="1" advAuto="0"/>
      <p:bldP spid="197" grpId="23" animBg="1" advAuto="0"/>
      <p:bldP spid="198" grpId="2" animBg="1" advAuto="0"/>
      <p:bldP spid="199" grpId="24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Heap Constr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Heap Construction</a:t>
            </a:r>
          </a:p>
        </p:txBody>
      </p:sp>
      <p:sp>
        <p:nvSpPr>
          <p:cNvPr id="202" name="Consider preceding parental node 9 (at pos 3-1=2)…"/>
          <p:cNvSpPr txBox="1">
            <a:spLocks noGrp="1"/>
          </p:cNvSpPr>
          <p:nvPr>
            <p:ph type="body" sz="half" idx="1"/>
          </p:nvPr>
        </p:nvSpPr>
        <p:spPr>
          <a:xfrm>
            <a:off x="666288" y="938113"/>
            <a:ext cx="9171243" cy="2064397"/>
          </a:xfrm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t>Consider preceding parental node 9 (at pos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3-1=2</a:t>
            </a:r>
            <a:r>
              <a:t>)</a:t>
            </a:r>
          </a:p>
          <a:p>
            <a:pPr>
              <a:defRPr sz="3000"/>
            </a:pPr>
            <a:r>
              <a:t>It is in order. No exchange required</a:t>
            </a:r>
          </a:p>
          <a:p>
            <a:pPr>
              <a:defRPr sz="3000"/>
            </a:pPr>
            <a:r>
              <a:t>Next parental node 2 (at pos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). Needs heapification.</a:t>
            </a:r>
          </a:p>
          <a:p>
            <a:pPr>
              <a:defRPr sz="3000"/>
            </a:pPr>
            <a:r>
              <a:t>Exchange it with 9, and repeat the process</a:t>
            </a:r>
          </a:p>
        </p:txBody>
      </p:sp>
      <p:sp>
        <p:nvSpPr>
          <p:cNvPr id="2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04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DAA/Greedy Algorithms</a:t>
            </a:r>
          </a:p>
        </p:txBody>
      </p:sp>
      <p:sp>
        <p:nvSpPr>
          <p:cNvPr id="20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RPR/</a:t>
            </a:r>
          </a:p>
        </p:txBody>
      </p:sp>
      <p:sp>
        <p:nvSpPr>
          <p:cNvPr id="206" name="2"/>
          <p:cNvSpPr/>
          <p:nvPr/>
        </p:nvSpPr>
        <p:spPr>
          <a:xfrm>
            <a:off x="1325589" y="3191628"/>
            <a:ext cx="576931" cy="57435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defRPr sz="2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</a:t>
            </a:r>
          </a:p>
        </p:txBody>
      </p:sp>
      <p:sp>
        <p:nvSpPr>
          <p:cNvPr id="207" name="9"/>
          <p:cNvSpPr/>
          <p:nvPr/>
        </p:nvSpPr>
        <p:spPr>
          <a:xfrm>
            <a:off x="770821" y="4000396"/>
            <a:ext cx="576931" cy="57435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defRPr sz="2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9</a:t>
            </a:r>
          </a:p>
        </p:txBody>
      </p:sp>
      <p:sp>
        <p:nvSpPr>
          <p:cNvPr id="208" name="Line"/>
          <p:cNvSpPr/>
          <p:nvPr/>
        </p:nvSpPr>
        <p:spPr>
          <a:xfrm flipV="1">
            <a:off x="1252644" y="3702061"/>
            <a:ext cx="228130" cy="41366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endParaRPr/>
          </a:p>
        </p:txBody>
      </p:sp>
      <p:grpSp>
        <p:nvGrpSpPr>
          <p:cNvPr id="211" name="Group"/>
          <p:cNvGrpSpPr/>
          <p:nvPr/>
        </p:nvGrpSpPr>
        <p:grpSpPr>
          <a:xfrm>
            <a:off x="271967" y="4548928"/>
            <a:ext cx="669333" cy="957019"/>
            <a:chOff x="0" y="0"/>
            <a:chExt cx="669331" cy="957017"/>
          </a:xfrm>
        </p:grpSpPr>
        <p:sp>
          <p:nvSpPr>
            <p:cNvPr id="209" name="6"/>
            <p:cNvSpPr/>
            <p:nvPr/>
          </p:nvSpPr>
          <p:spPr>
            <a:xfrm>
              <a:off x="0" y="382662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600"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210" name="Line"/>
            <p:cNvSpPr/>
            <p:nvPr/>
          </p:nvSpPr>
          <p:spPr>
            <a:xfrm flipV="1">
              <a:off x="441203" y="0"/>
              <a:ext cx="228129" cy="41366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14" name="Group"/>
          <p:cNvGrpSpPr/>
          <p:nvPr/>
        </p:nvGrpSpPr>
        <p:grpSpPr>
          <a:xfrm>
            <a:off x="1233428" y="4546279"/>
            <a:ext cx="669092" cy="959668"/>
            <a:chOff x="0" y="0"/>
            <a:chExt cx="669091" cy="959666"/>
          </a:xfrm>
        </p:grpSpPr>
        <p:sp>
          <p:nvSpPr>
            <p:cNvPr id="212" name="5"/>
            <p:cNvSpPr/>
            <p:nvPr/>
          </p:nvSpPr>
          <p:spPr>
            <a:xfrm>
              <a:off x="92161" y="385311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600"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213" name="Line"/>
            <p:cNvSpPr/>
            <p:nvPr/>
          </p:nvSpPr>
          <p:spPr>
            <a:xfrm flipH="1" flipV="1">
              <a:off x="0" y="0"/>
              <a:ext cx="266563" cy="36788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17" name="Group"/>
          <p:cNvGrpSpPr/>
          <p:nvPr/>
        </p:nvGrpSpPr>
        <p:grpSpPr>
          <a:xfrm>
            <a:off x="2111700" y="4667861"/>
            <a:ext cx="576931" cy="838086"/>
            <a:chOff x="0" y="0"/>
            <a:chExt cx="576930" cy="838084"/>
          </a:xfrm>
        </p:grpSpPr>
        <p:sp>
          <p:nvSpPr>
            <p:cNvPr id="215" name="1"/>
            <p:cNvSpPr/>
            <p:nvPr/>
          </p:nvSpPr>
          <p:spPr>
            <a:xfrm>
              <a:off x="0" y="263729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600"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216" name="Line"/>
            <p:cNvSpPr/>
            <p:nvPr/>
          </p:nvSpPr>
          <p:spPr>
            <a:xfrm flipV="1">
              <a:off x="288464" y="0"/>
              <a:ext cx="246438" cy="2464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20" name="Group"/>
          <p:cNvGrpSpPr/>
          <p:nvPr/>
        </p:nvGrpSpPr>
        <p:grpSpPr>
          <a:xfrm>
            <a:off x="1863573" y="3629051"/>
            <a:ext cx="1153493" cy="1062100"/>
            <a:chOff x="0" y="0"/>
            <a:chExt cx="1153492" cy="1062099"/>
          </a:xfrm>
        </p:grpSpPr>
        <p:sp>
          <p:nvSpPr>
            <p:cNvPr id="218" name="7"/>
            <p:cNvSpPr/>
            <p:nvPr/>
          </p:nvSpPr>
          <p:spPr>
            <a:xfrm>
              <a:off x="576562" y="487744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600"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219" name="Line"/>
            <p:cNvSpPr/>
            <p:nvPr/>
          </p:nvSpPr>
          <p:spPr>
            <a:xfrm flipH="1" flipV="1">
              <a:off x="0" y="0"/>
              <a:ext cx="683005" cy="55968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21" name="2"/>
          <p:cNvSpPr/>
          <p:nvPr/>
        </p:nvSpPr>
        <p:spPr>
          <a:xfrm>
            <a:off x="4279430" y="3136764"/>
            <a:ext cx="576931" cy="574357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defRPr sz="2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</a:t>
            </a:r>
          </a:p>
        </p:txBody>
      </p:sp>
      <p:sp>
        <p:nvSpPr>
          <p:cNvPr id="222" name="9"/>
          <p:cNvSpPr/>
          <p:nvPr/>
        </p:nvSpPr>
        <p:spPr>
          <a:xfrm>
            <a:off x="3724662" y="3945532"/>
            <a:ext cx="576932" cy="57435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defRPr sz="2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9</a:t>
            </a:r>
          </a:p>
        </p:txBody>
      </p:sp>
      <p:sp>
        <p:nvSpPr>
          <p:cNvPr id="223" name="Line"/>
          <p:cNvSpPr/>
          <p:nvPr/>
        </p:nvSpPr>
        <p:spPr>
          <a:xfrm flipV="1">
            <a:off x="4206485" y="3647198"/>
            <a:ext cx="228130" cy="413663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endParaRPr/>
          </a:p>
        </p:txBody>
      </p:sp>
      <p:grpSp>
        <p:nvGrpSpPr>
          <p:cNvPr id="226" name="Group"/>
          <p:cNvGrpSpPr/>
          <p:nvPr/>
        </p:nvGrpSpPr>
        <p:grpSpPr>
          <a:xfrm>
            <a:off x="3225808" y="4494065"/>
            <a:ext cx="669333" cy="957018"/>
            <a:chOff x="0" y="0"/>
            <a:chExt cx="669331" cy="957017"/>
          </a:xfrm>
        </p:grpSpPr>
        <p:sp>
          <p:nvSpPr>
            <p:cNvPr id="224" name="6"/>
            <p:cNvSpPr/>
            <p:nvPr/>
          </p:nvSpPr>
          <p:spPr>
            <a:xfrm>
              <a:off x="0" y="382662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600"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225" name="Line"/>
            <p:cNvSpPr/>
            <p:nvPr/>
          </p:nvSpPr>
          <p:spPr>
            <a:xfrm flipV="1">
              <a:off x="441203" y="0"/>
              <a:ext cx="228129" cy="41366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29" name="Group"/>
          <p:cNvGrpSpPr/>
          <p:nvPr/>
        </p:nvGrpSpPr>
        <p:grpSpPr>
          <a:xfrm>
            <a:off x="4187269" y="4491415"/>
            <a:ext cx="669092" cy="959668"/>
            <a:chOff x="0" y="0"/>
            <a:chExt cx="669091" cy="959666"/>
          </a:xfrm>
        </p:grpSpPr>
        <p:sp>
          <p:nvSpPr>
            <p:cNvPr id="227" name="5"/>
            <p:cNvSpPr/>
            <p:nvPr/>
          </p:nvSpPr>
          <p:spPr>
            <a:xfrm>
              <a:off x="92161" y="385311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600"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228" name="Line"/>
            <p:cNvSpPr/>
            <p:nvPr/>
          </p:nvSpPr>
          <p:spPr>
            <a:xfrm flipH="1" flipV="1">
              <a:off x="0" y="0"/>
              <a:ext cx="266563" cy="36788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32" name="Group"/>
          <p:cNvGrpSpPr/>
          <p:nvPr/>
        </p:nvGrpSpPr>
        <p:grpSpPr>
          <a:xfrm>
            <a:off x="5065541" y="4612997"/>
            <a:ext cx="576932" cy="838086"/>
            <a:chOff x="0" y="0"/>
            <a:chExt cx="576930" cy="838084"/>
          </a:xfrm>
        </p:grpSpPr>
        <p:sp>
          <p:nvSpPr>
            <p:cNvPr id="230" name="1"/>
            <p:cNvSpPr/>
            <p:nvPr/>
          </p:nvSpPr>
          <p:spPr>
            <a:xfrm>
              <a:off x="0" y="263729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600"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231" name="Line"/>
            <p:cNvSpPr/>
            <p:nvPr/>
          </p:nvSpPr>
          <p:spPr>
            <a:xfrm flipV="1">
              <a:off x="288464" y="0"/>
              <a:ext cx="246438" cy="2464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35" name="Group"/>
          <p:cNvGrpSpPr/>
          <p:nvPr/>
        </p:nvGrpSpPr>
        <p:grpSpPr>
          <a:xfrm>
            <a:off x="4817414" y="3574187"/>
            <a:ext cx="1153494" cy="1062101"/>
            <a:chOff x="0" y="0"/>
            <a:chExt cx="1153492" cy="1062099"/>
          </a:xfrm>
        </p:grpSpPr>
        <p:sp>
          <p:nvSpPr>
            <p:cNvPr id="233" name="7"/>
            <p:cNvSpPr/>
            <p:nvPr/>
          </p:nvSpPr>
          <p:spPr>
            <a:xfrm>
              <a:off x="576562" y="487744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600"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234" name="Line"/>
            <p:cNvSpPr/>
            <p:nvPr/>
          </p:nvSpPr>
          <p:spPr>
            <a:xfrm flipH="1" flipV="1">
              <a:off x="0" y="0"/>
              <a:ext cx="683005" cy="55968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36" name="Line"/>
          <p:cNvSpPr/>
          <p:nvPr/>
        </p:nvSpPr>
        <p:spPr>
          <a:xfrm>
            <a:off x="5989065" y="3810000"/>
            <a:ext cx="669332" cy="0"/>
          </a:xfrm>
          <a:prstGeom prst="line">
            <a:avLst/>
          </a:prstGeom>
          <a:ln w="508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37" name="9"/>
          <p:cNvSpPr/>
          <p:nvPr/>
        </p:nvSpPr>
        <p:spPr>
          <a:xfrm>
            <a:off x="7527650" y="3136764"/>
            <a:ext cx="576931" cy="574357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defRPr sz="2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9</a:t>
            </a:r>
          </a:p>
        </p:txBody>
      </p:sp>
      <p:sp>
        <p:nvSpPr>
          <p:cNvPr id="238" name="2"/>
          <p:cNvSpPr/>
          <p:nvPr/>
        </p:nvSpPr>
        <p:spPr>
          <a:xfrm>
            <a:off x="6972882" y="3945532"/>
            <a:ext cx="576932" cy="57435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defRPr sz="2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</a:t>
            </a:r>
          </a:p>
        </p:txBody>
      </p:sp>
      <p:sp>
        <p:nvSpPr>
          <p:cNvPr id="239" name="Line"/>
          <p:cNvSpPr/>
          <p:nvPr/>
        </p:nvSpPr>
        <p:spPr>
          <a:xfrm flipV="1">
            <a:off x="7454706" y="3647198"/>
            <a:ext cx="228129" cy="413663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endParaRPr/>
          </a:p>
        </p:txBody>
      </p:sp>
      <p:grpSp>
        <p:nvGrpSpPr>
          <p:cNvPr id="242" name="Group"/>
          <p:cNvGrpSpPr/>
          <p:nvPr/>
        </p:nvGrpSpPr>
        <p:grpSpPr>
          <a:xfrm>
            <a:off x="6474028" y="4494065"/>
            <a:ext cx="669333" cy="957018"/>
            <a:chOff x="0" y="0"/>
            <a:chExt cx="669331" cy="957017"/>
          </a:xfrm>
        </p:grpSpPr>
        <p:sp>
          <p:nvSpPr>
            <p:cNvPr id="240" name="6"/>
            <p:cNvSpPr/>
            <p:nvPr/>
          </p:nvSpPr>
          <p:spPr>
            <a:xfrm>
              <a:off x="0" y="382662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600"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241" name="Line"/>
            <p:cNvSpPr/>
            <p:nvPr/>
          </p:nvSpPr>
          <p:spPr>
            <a:xfrm flipV="1">
              <a:off x="441203" y="0"/>
              <a:ext cx="228129" cy="41366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45" name="Group"/>
          <p:cNvGrpSpPr/>
          <p:nvPr/>
        </p:nvGrpSpPr>
        <p:grpSpPr>
          <a:xfrm>
            <a:off x="7435489" y="4491415"/>
            <a:ext cx="669093" cy="959668"/>
            <a:chOff x="0" y="0"/>
            <a:chExt cx="669091" cy="959666"/>
          </a:xfrm>
        </p:grpSpPr>
        <p:sp>
          <p:nvSpPr>
            <p:cNvPr id="243" name="5"/>
            <p:cNvSpPr/>
            <p:nvPr/>
          </p:nvSpPr>
          <p:spPr>
            <a:xfrm>
              <a:off x="92161" y="385311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600"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244" name="Line"/>
            <p:cNvSpPr/>
            <p:nvPr/>
          </p:nvSpPr>
          <p:spPr>
            <a:xfrm flipH="1" flipV="1">
              <a:off x="0" y="0"/>
              <a:ext cx="266563" cy="36788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48" name="Group"/>
          <p:cNvGrpSpPr/>
          <p:nvPr/>
        </p:nvGrpSpPr>
        <p:grpSpPr>
          <a:xfrm>
            <a:off x="8313762" y="4612997"/>
            <a:ext cx="576931" cy="838086"/>
            <a:chOff x="0" y="0"/>
            <a:chExt cx="576930" cy="838084"/>
          </a:xfrm>
        </p:grpSpPr>
        <p:sp>
          <p:nvSpPr>
            <p:cNvPr id="246" name="1"/>
            <p:cNvSpPr/>
            <p:nvPr/>
          </p:nvSpPr>
          <p:spPr>
            <a:xfrm>
              <a:off x="0" y="263729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600"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247" name="Line"/>
            <p:cNvSpPr/>
            <p:nvPr/>
          </p:nvSpPr>
          <p:spPr>
            <a:xfrm flipV="1">
              <a:off x="288464" y="0"/>
              <a:ext cx="246438" cy="2464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51" name="Group"/>
          <p:cNvGrpSpPr/>
          <p:nvPr/>
        </p:nvGrpSpPr>
        <p:grpSpPr>
          <a:xfrm>
            <a:off x="8065634" y="3574187"/>
            <a:ext cx="1153494" cy="1062101"/>
            <a:chOff x="0" y="0"/>
            <a:chExt cx="1153492" cy="1062099"/>
          </a:xfrm>
        </p:grpSpPr>
        <p:sp>
          <p:nvSpPr>
            <p:cNvPr id="249" name="7"/>
            <p:cNvSpPr/>
            <p:nvPr/>
          </p:nvSpPr>
          <p:spPr>
            <a:xfrm>
              <a:off x="576562" y="487744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600"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250" name="Line"/>
            <p:cNvSpPr/>
            <p:nvPr/>
          </p:nvSpPr>
          <p:spPr>
            <a:xfrm flipH="1" flipV="1">
              <a:off x="0" y="0"/>
              <a:ext cx="683005" cy="55968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52" name="keys: 2,9,7,6,5,1"/>
          <p:cNvSpPr txBox="1"/>
          <p:nvPr/>
        </p:nvSpPr>
        <p:spPr>
          <a:xfrm>
            <a:off x="220277" y="5774687"/>
            <a:ext cx="3328418" cy="571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700"/>
              </a:spcBef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keys: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2,9,7,6,5,1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mph" presetSubtype="0" repeatCount="4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5" presetClass="emph" presetSubtype="0" repeatCount="400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1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2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2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2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2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2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2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2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9" build="p" bldLvl="5" animBg="1" advAuto="0"/>
      <p:bldP spid="206" grpId="1" animBg="1" advAuto="0"/>
      <p:bldP spid="207" grpId="4" animBg="1" advAuto="0"/>
      <p:bldP spid="207" grpId="10" animBg="1" advAuto="0"/>
      <p:bldP spid="208" grpId="3" animBg="1" advAuto="0"/>
      <p:bldP spid="211" grpId="6" animBg="1" advAuto="0"/>
      <p:bldP spid="214" grpId="5" animBg="1" advAuto="0"/>
      <p:bldP spid="217" grpId="7" animBg="1" advAuto="0"/>
      <p:bldP spid="220" grpId="2" animBg="1" advAuto="0"/>
      <p:bldP spid="221" grpId="11" animBg="1" advAuto="0"/>
      <p:bldP spid="221" grpId="18" animBg="1" advAuto="0"/>
      <p:bldP spid="222" grpId="14" animBg="1" advAuto="0"/>
      <p:bldP spid="223" grpId="13" animBg="1" advAuto="0"/>
      <p:bldP spid="226" grpId="16" animBg="1" advAuto="0"/>
      <p:bldP spid="229" grpId="15" animBg="1" advAuto="0"/>
      <p:bldP spid="232" grpId="17" animBg="1" advAuto="0"/>
      <p:bldP spid="235" grpId="12" animBg="1" advAuto="0"/>
      <p:bldP spid="236" grpId="19" animBg="1" advAuto="0"/>
      <p:bldP spid="237" grpId="20" animBg="1" advAuto="0"/>
      <p:bldP spid="238" grpId="23" animBg="1" advAuto="0"/>
      <p:bldP spid="239" grpId="22" animBg="1" advAuto="0"/>
      <p:bldP spid="242" grpId="25" animBg="1" advAuto="0"/>
      <p:bldP spid="245" grpId="24" animBg="1" advAuto="0"/>
      <p:bldP spid="248" grpId="26" animBg="1" advAuto="0"/>
      <p:bldP spid="251" grpId="21" animBg="1" advAuto="0"/>
      <p:bldP spid="252" grpId="8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Heap Constr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Heap Construction</a:t>
            </a:r>
          </a:p>
        </p:txBody>
      </p:sp>
      <p:sp>
        <p:nvSpPr>
          <p:cNvPr id="255" name="Since exchanged node 2 is not in heap order…"/>
          <p:cNvSpPr txBox="1">
            <a:spLocks noGrp="1"/>
          </p:cNvSpPr>
          <p:nvPr>
            <p:ph type="body" sz="quarter" idx="1"/>
          </p:nvPr>
        </p:nvSpPr>
        <p:spPr>
          <a:xfrm>
            <a:off x="666288" y="938113"/>
            <a:ext cx="9055611" cy="1288880"/>
          </a:xfrm>
          <a:prstGeom prst="rect">
            <a:avLst/>
          </a:prstGeom>
        </p:spPr>
        <p:txBody>
          <a:bodyPr/>
          <a:lstStyle/>
          <a:p>
            <a:r>
              <a:t>Since exchanged node 2 is not in heap order</a:t>
            </a:r>
          </a:p>
          <a:p>
            <a:r>
              <a:t>This needs to be exchanged with 6.</a:t>
            </a:r>
          </a:p>
        </p:txBody>
      </p:sp>
      <p:sp>
        <p:nvSpPr>
          <p:cNvPr id="2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57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DAA/Greedy Algorithms</a:t>
            </a:r>
          </a:p>
        </p:txBody>
      </p:sp>
      <p:sp>
        <p:nvSpPr>
          <p:cNvPr id="25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RPR/</a:t>
            </a:r>
          </a:p>
        </p:txBody>
      </p:sp>
      <p:sp>
        <p:nvSpPr>
          <p:cNvPr id="259" name="Line"/>
          <p:cNvSpPr/>
          <p:nvPr/>
        </p:nvSpPr>
        <p:spPr>
          <a:xfrm>
            <a:off x="4529163" y="3094975"/>
            <a:ext cx="669333" cy="1"/>
          </a:xfrm>
          <a:prstGeom prst="line">
            <a:avLst/>
          </a:prstGeom>
          <a:ln w="508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60" name="9"/>
          <p:cNvSpPr/>
          <p:nvPr/>
        </p:nvSpPr>
        <p:spPr>
          <a:xfrm>
            <a:off x="2439336" y="2288712"/>
            <a:ext cx="576931" cy="574357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defRPr sz="2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9</a:t>
            </a:r>
          </a:p>
        </p:txBody>
      </p:sp>
      <p:sp>
        <p:nvSpPr>
          <p:cNvPr id="261" name="2"/>
          <p:cNvSpPr/>
          <p:nvPr/>
        </p:nvSpPr>
        <p:spPr>
          <a:xfrm>
            <a:off x="1884568" y="3097480"/>
            <a:ext cx="576931" cy="57435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defRPr sz="2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</a:t>
            </a:r>
          </a:p>
        </p:txBody>
      </p:sp>
      <p:sp>
        <p:nvSpPr>
          <p:cNvPr id="262" name="Line"/>
          <p:cNvSpPr/>
          <p:nvPr/>
        </p:nvSpPr>
        <p:spPr>
          <a:xfrm flipV="1">
            <a:off x="2366392" y="2799145"/>
            <a:ext cx="228129" cy="41366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endParaRPr/>
          </a:p>
        </p:txBody>
      </p:sp>
      <p:grpSp>
        <p:nvGrpSpPr>
          <p:cNvPr id="265" name="Group"/>
          <p:cNvGrpSpPr/>
          <p:nvPr/>
        </p:nvGrpSpPr>
        <p:grpSpPr>
          <a:xfrm>
            <a:off x="1385714" y="3646012"/>
            <a:ext cx="669333" cy="957019"/>
            <a:chOff x="0" y="0"/>
            <a:chExt cx="669331" cy="957017"/>
          </a:xfrm>
        </p:grpSpPr>
        <p:sp>
          <p:nvSpPr>
            <p:cNvPr id="263" name="6"/>
            <p:cNvSpPr/>
            <p:nvPr/>
          </p:nvSpPr>
          <p:spPr>
            <a:xfrm>
              <a:off x="0" y="382662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600"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264" name="Line"/>
            <p:cNvSpPr/>
            <p:nvPr/>
          </p:nvSpPr>
          <p:spPr>
            <a:xfrm flipV="1">
              <a:off x="441203" y="0"/>
              <a:ext cx="228129" cy="41366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68" name="Group"/>
          <p:cNvGrpSpPr/>
          <p:nvPr/>
        </p:nvGrpSpPr>
        <p:grpSpPr>
          <a:xfrm>
            <a:off x="2347175" y="3643363"/>
            <a:ext cx="669092" cy="959668"/>
            <a:chOff x="0" y="0"/>
            <a:chExt cx="669091" cy="959666"/>
          </a:xfrm>
        </p:grpSpPr>
        <p:sp>
          <p:nvSpPr>
            <p:cNvPr id="266" name="5"/>
            <p:cNvSpPr/>
            <p:nvPr/>
          </p:nvSpPr>
          <p:spPr>
            <a:xfrm>
              <a:off x="92161" y="385311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600"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267" name="Line"/>
            <p:cNvSpPr/>
            <p:nvPr/>
          </p:nvSpPr>
          <p:spPr>
            <a:xfrm flipH="1" flipV="1">
              <a:off x="0" y="0"/>
              <a:ext cx="266563" cy="36788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71" name="Group"/>
          <p:cNvGrpSpPr/>
          <p:nvPr/>
        </p:nvGrpSpPr>
        <p:grpSpPr>
          <a:xfrm>
            <a:off x="3225448" y="3764945"/>
            <a:ext cx="576931" cy="838086"/>
            <a:chOff x="0" y="0"/>
            <a:chExt cx="576930" cy="838084"/>
          </a:xfrm>
        </p:grpSpPr>
        <p:sp>
          <p:nvSpPr>
            <p:cNvPr id="269" name="1"/>
            <p:cNvSpPr/>
            <p:nvPr/>
          </p:nvSpPr>
          <p:spPr>
            <a:xfrm>
              <a:off x="0" y="263729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600"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270" name="Line"/>
            <p:cNvSpPr/>
            <p:nvPr/>
          </p:nvSpPr>
          <p:spPr>
            <a:xfrm flipV="1">
              <a:off x="288464" y="0"/>
              <a:ext cx="246438" cy="2464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74" name="Group"/>
          <p:cNvGrpSpPr/>
          <p:nvPr/>
        </p:nvGrpSpPr>
        <p:grpSpPr>
          <a:xfrm>
            <a:off x="2977320" y="2726135"/>
            <a:ext cx="1153493" cy="1062100"/>
            <a:chOff x="0" y="0"/>
            <a:chExt cx="1153492" cy="1062099"/>
          </a:xfrm>
        </p:grpSpPr>
        <p:sp>
          <p:nvSpPr>
            <p:cNvPr id="272" name="7"/>
            <p:cNvSpPr/>
            <p:nvPr/>
          </p:nvSpPr>
          <p:spPr>
            <a:xfrm>
              <a:off x="576562" y="487744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600"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273" name="Line"/>
            <p:cNvSpPr/>
            <p:nvPr/>
          </p:nvSpPr>
          <p:spPr>
            <a:xfrm flipH="1" flipV="1">
              <a:off x="0" y="0"/>
              <a:ext cx="683005" cy="55968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75" name="9"/>
          <p:cNvSpPr/>
          <p:nvPr/>
        </p:nvSpPr>
        <p:spPr>
          <a:xfrm>
            <a:off x="6650468" y="2233848"/>
            <a:ext cx="576931" cy="574357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defRPr sz="2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9</a:t>
            </a:r>
          </a:p>
        </p:txBody>
      </p:sp>
      <p:sp>
        <p:nvSpPr>
          <p:cNvPr id="276" name="6"/>
          <p:cNvSpPr/>
          <p:nvPr/>
        </p:nvSpPr>
        <p:spPr>
          <a:xfrm>
            <a:off x="6095700" y="3042616"/>
            <a:ext cx="576932" cy="57435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defRPr sz="2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6</a:t>
            </a:r>
          </a:p>
        </p:txBody>
      </p:sp>
      <p:sp>
        <p:nvSpPr>
          <p:cNvPr id="277" name="Line"/>
          <p:cNvSpPr/>
          <p:nvPr/>
        </p:nvSpPr>
        <p:spPr>
          <a:xfrm flipV="1">
            <a:off x="6577524" y="2744282"/>
            <a:ext cx="228129" cy="413663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endParaRPr/>
          </a:p>
        </p:txBody>
      </p:sp>
      <p:grpSp>
        <p:nvGrpSpPr>
          <p:cNvPr id="280" name="Group"/>
          <p:cNvGrpSpPr/>
          <p:nvPr/>
        </p:nvGrpSpPr>
        <p:grpSpPr>
          <a:xfrm>
            <a:off x="5596846" y="3591149"/>
            <a:ext cx="669333" cy="957018"/>
            <a:chOff x="0" y="0"/>
            <a:chExt cx="669331" cy="957017"/>
          </a:xfrm>
        </p:grpSpPr>
        <p:sp>
          <p:nvSpPr>
            <p:cNvPr id="278" name="2"/>
            <p:cNvSpPr/>
            <p:nvPr/>
          </p:nvSpPr>
          <p:spPr>
            <a:xfrm>
              <a:off x="0" y="382662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600"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279" name="Line"/>
            <p:cNvSpPr/>
            <p:nvPr/>
          </p:nvSpPr>
          <p:spPr>
            <a:xfrm flipV="1">
              <a:off x="441203" y="0"/>
              <a:ext cx="228129" cy="41366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83" name="Group"/>
          <p:cNvGrpSpPr/>
          <p:nvPr/>
        </p:nvGrpSpPr>
        <p:grpSpPr>
          <a:xfrm>
            <a:off x="6558307" y="3588499"/>
            <a:ext cx="669093" cy="959668"/>
            <a:chOff x="0" y="0"/>
            <a:chExt cx="669091" cy="959666"/>
          </a:xfrm>
        </p:grpSpPr>
        <p:sp>
          <p:nvSpPr>
            <p:cNvPr id="281" name="5"/>
            <p:cNvSpPr/>
            <p:nvPr/>
          </p:nvSpPr>
          <p:spPr>
            <a:xfrm>
              <a:off x="92161" y="385311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600"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282" name="Line"/>
            <p:cNvSpPr/>
            <p:nvPr/>
          </p:nvSpPr>
          <p:spPr>
            <a:xfrm flipH="1" flipV="1">
              <a:off x="0" y="0"/>
              <a:ext cx="266563" cy="36788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86" name="Group"/>
          <p:cNvGrpSpPr/>
          <p:nvPr/>
        </p:nvGrpSpPr>
        <p:grpSpPr>
          <a:xfrm>
            <a:off x="7436580" y="3710081"/>
            <a:ext cx="576931" cy="838086"/>
            <a:chOff x="0" y="0"/>
            <a:chExt cx="576930" cy="838084"/>
          </a:xfrm>
        </p:grpSpPr>
        <p:sp>
          <p:nvSpPr>
            <p:cNvPr id="284" name="1"/>
            <p:cNvSpPr/>
            <p:nvPr/>
          </p:nvSpPr>
          <p:spPr>
            <a:xfrm>
              <a:off x="0" y="263729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600"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285" name="Line"/>
            <p:cNvSpPr/>
            <p:nvPr/>
          </p:nvSpPr>
          <p:spPr>
            <a:xfrm flipV="1">
              <a:off x="288464" y="0"/>
              <a:ext cx="246438" cy="2464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89" name="Group"/>
          <p:cNvGrpSpPr/>
          <p:nvPr/>
        </p:nvGrpSpPr>
        <p:grpSpPr>
          <a:xfrm>
            <a:off x="7188452" y="2671271"/>
            <a:ext cx="1153493" cy="1062100"/>
            <a:chOff x="0" y="0"/>
            <a:chExt cx="1153492" cy="1062099"/>
          </a:xfrm>
        </p:grpSpPr>
        <p:sp>
          <p:nvSpPr>
            <p:cNvPr id="287" name="7"/>
            <p:cNvSpPr/>
            <p:nvPr/>
          </p:nvSpPr>
          <p:spPr>
            <a:xfrm>
              <a:off x="576562" y="487744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600"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288" name="Line"/>
            <p:cNvSpPr/>
            <p:nvPr/>
          </p:nvSpPr>
          <p:spPr>
            <a:xfrm flipH="1" flipV="1">
              <a:off x="0" y="0"/>
              <a:ext cx="683005" cy="55968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90" name="Now heap is in order."/>
          <p:cNvSpPr txBox="1"/>
          <p:nvPr/>
        </p:nvSpPr>
        <p:spPr>
          <a:xfrm>
            <a:off x="552194" y="4999129"/>
            <a:ext cx="9055612" cy="650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Now heap is in order.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7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" grpId="8" build="p" bldLvl="5" animBg="1" advAuto="0"/>
      <p:bldP spid="259" grpId="9" animBg="1" advAuto="0"/>
      <p:bldP spid="260" grpId="1" animBg="1" advAuto="0"/>
      <p:bldP spid="261" grpId="4" animBg="1" advAuto="0"/>
      <p:bldP spid="262" grpId="3" animBg="1" advAuto="0"/>
      <p:bldP spid="265" grpId="6" animBg="1" advAuto="0"/>
      <p:bldP spid="268" grpId="5" animBg="1" advAuto="0"/>
      <p:bldP spid="271" grpId="7" animBg="1" advAuto="0"/>
      <p:bldP spid="274" grpId="2" animBg="1" advAuto="0"/>
      <p:bldP spid="275" grpId="10" animBg="1" advAuto="0"/>
      <p:bldP spid="276" grpId="13" animBg="1" advAuto="0"/>
      <p:bldP spid="277" grpId="12" animBg="1" advAuto="0"/>
      <p:bldP spid="280" grpId="15" animBg="1" advAuto="0"/>
      <p:bldP spid="283" grpId="14" animBg="1" advAuto="0"/>
      <p:bldP spid="286" grpId="16" animBg="1" advAuto="0"/>
      <p:bldP spid="289" grpId="11" animBg="1" advAuto="0"/>
      <p:bldP spid="290" grpId="17" build="p" bldLvl="5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Heap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Heap Algorithm</a:t>
            </a:r>
          </a:p>
        </p:txBody>
      </p:sp>
      <p:sp>
        <p:nvSpPr>
          <p:cNvPr id="293" name="Algo HeapBottomUp(H[1:n])…"/>
          <p:cNvSpPr txBox="1">
            <a:spLocks noGrp="1"/>
          </p:cNvSpPr>
          <p:nvPr>
            <p:ph type="body" idx="1"/>
          </p:nvPr>
        </p:nvSpPr>
        <p:spPr>
          <a:xfrm>
            <a:off x="666288" y="938113"/>
            <a:ext cx="9055611" cy="5986120"/>
          </a:xfrm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100"/>
              </a:spcBef>
              <a:defRPr sz="2800"/>
            </a:pPr>
            <a:r>
              <a:t>Algo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HeapBottomUp(H[1:n])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i/p: an array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H[1:n]</a:t>
            </a:r>
            <a:r>
              <a:t> of items to be ordered</a:t>
            </a:r>
          </a:p>
          <a:p>
            <a:pPr marL="0" indent="0">
              <a:lnSpc>
                <a:spcPct val="80000"/>
              </a:lnSpc>
              <a:spcBef>
                <a:spcPts val="100"/>
              </a:spcBef>
              <a:buSzTx/>
              <a:buNone/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o/p: Heap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H[1:n]</a:t>
            </a:r>
            <a:r>
              <a:t> of ordered items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for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 ← </a:t>
            </a:r>
            <a:r>
              <a:t>⌊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n/2⌋</a:t>
            </a:r>
            <a:r>
              <a:t>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</a:t>
            </a:r>
            <a:r>
              <a:rPr i="1" u="sng"/>
              <a:t>do</a:t>
            </a:r>
          </a:p>
          <a:p>
            <a:pPr marL="0" lvl="2" indent="457200">
              <a:spcBef>
                <a:spcPts val="4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k←i; v←H[k]; heap←False</a:t>
            </a:r>
          </a:p>
          <a:p>
            <a:pPr marL="0" lvl="2" indent="45720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while not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heap </a:t>
            </a:r>
            <a:r>
              <a:rPr i="1" u="sng"/>
              <a:t>and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2*k≤n</a:t>
            </a:r>
            <a:r>
              <a:t> </a:t>
            </a:r>
            <a:r>
              <a:rPr i="1" u="sng"/>
              <a:t>do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4" indent="91440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←2*k</a:t>
            </a:r>
          </a:p>
          <a:p>
            <a:pPr marL="0" lvl="4" indent="91440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j&lt;n</a:t>
            </a:r>
            <a:r>
              <a:t> // there are two children</a:t>
            </a:r>
          </a:p>
          <a:p>
            <a:pPr marL="0" lvl="6" indent="1371600">
              <a:spcBef>
                <a:spcPts val="1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H[j] &lt; H[j+1]</a:t>
            </a:r>
          </a:p>
          <a:p>
            <a:pPr marL="0" lvl="8" indent="1828800">
              <a:spcBef>
                <a:spcPts val="1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←j+1</a:t>
            </a:r>
          </a:p>
          <a:p>
            <a:pPr marL="0" lvl="4" indent="91440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v≥H[j]</a:t>
            </a:r>
          </a:p>
          <a:p>
            <a:pPr marL="0" lvl="6" indent="1371600">
              <a:spcBef>
                <a:spcPts val="1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heap←True</a:t>
            </a:r>
          </a:p>
          <a:p>
            <a:pPr marL="0" lvl="4" indent="914400">
              <a:spcBef>
                <a:spcPts val="100"/>
              </a:spcBef>
              <a:buSzTx/>
              <a:buNone/>
              <a:defRPr i="1" u="sng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6" indent="1371600">
              <a:spcBef>
                <a:spcPts val="1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H[k] ← H[j]; k←j</a:t>
            </a:r>
          </a:p>
          <a:p>
            <a:pPr marL="0" lvl="2" indent="45720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H[k]←v</a:t>
            </a:r>
          </a:p>
        </p:txBody>
      </p:sp>
      <p:sp>
        <p:nvSpPr>
          <p:cNvPr id="2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95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DAA/Greedy Algorithms</a:t>
            </a:r>
          </a:p>
        </p:txBody>
      </p:sp>
      <p:sp>
        <p:nvSpPr>
          <p:cNvPr id="29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RPR/</a:t>
            </a:r>
          </a:p>
        </p:txBody>
      </p:sp>
      <p:grpSp>
        <p:nvGrpSpPr>
          <p:cNvPr id="313" name="Group"/>
          <p:cNvGrpSpPr/>
          <p:nvPr/>
        </p:nvGrpSpPr>
        <p:grpSpPr>
          <a:xfrm>
            <a:off x="6515465" y="3856767"/>
            <a:ext cx="2745100" cy="2314319"/>
            <a:chOff x="0" y="0"/>
            <a:chExt cx="2745098" cy="2314318"/>
          </a:xfrm>
        </p:grpSpPr>
        <p:sp>
          <p:nvSpPr>
            <p:cNvPr id="297" name="2"/>
            <p:cNvSpPr/>
            <p:nvPr/>
          </p:nvSpPr>
          <p:spPr>
            <a:xfrm>
              <a:off x="1053621" y="0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600"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2</a:t>
              </a:r>
            </a:p>
          </p:txBody>
        </p:sp>
        <p:grpSp>
          <p:nvGrpSpPr>
            <p:cNvPr id="300" name="Group"/>
            <p:cNvGrpSpPr/>
            <p:nvPr/>
          </p:nvGrpSpPr>
          <p:grpSpPr>
            <a:xfrm>
              <a:off x="498854" y="510433"/>
              <a:ext cx="709952" cy="872691"/>
              <a:chOff x="0" y="0"/>
              <a:chExt cx="709951" cy="872689"/>
            </a:xfrm>
          </p:grpSpPr>
          <p:sp>
            <p:nvSpPr>
              <p:cNvPr id="298" name="9"/>
              <p:cNvSpPr/>
              <p:nvPr/>
            </p:nvSpPr>
            <p:spPr>
              <a:xfrm>
                <a:off x="0" y="298334"/>
                <a:ext cx="576931" cy="574356"/>
              </a:xfrm>
              <a:prstGeom prst="ellips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sz="2600" b="1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9</a:t>
                </a:r>
              </a:p>
            </p:txBody>
          </p:sp>
          <p:sp>
            <p:nvSpPr>
              <p:cNvPr id="299" name="Line"/>
              <p:cNvSpPr/>
              <p:nvPr/>
            </p:nvSpPr>
            <p:spPr>
              <a:xfrm flipV="1">
                <a:off x="481823" y="0"/>
                <a:ext cx="228129" cy="413663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303" name="Group"/>
            <p:cNvGrpSpPr/>
            <p:nvPr/>
          </p:nvGrpSpPr>
          <p:grpSpPr>
            <a:xfrm>
              <a:off x="-1" y="1357300"/>
              <a:ext cx="669333" cy="957019"/>
              <a:chOff x="0" y="0"/>
              <a:chExt cx="669331" cy="957017"/>
            </a:xfrm>
          </p:grpSpPr>
          <p:sp>
            <p:nvSpPr>
              <p:cNvPr id="301" name="6"/>
              <p:cNvSpPr/>
              <p:nvPr/>
            </p:nvSpPr>
            <p:spPr>
              <a:xfrm>
                <a:off x="0" y="382662"/>
                <a:ext cx="576931" cy="574356"/>
              </a:xfrm>
              <a:prstGeom prst="ellips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sz="2600" b="1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6</a:t>
                </a:r>
              </a:p>
            </p:txBody>
          </p:sp>
          <p:sp>
            <p:nvSpPr>
              <p:cNvPr id="302" name="Line"/>
              <p:cNvSpPr/>
              <p:nvPr/>
            </p:nvSpPr>
            <p:spPr>
              <a:xfrm flipV="1">
                <a:off x="441203" y="0"/>
                <a:ext cx="228129" cy="413663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306" name="Group"/>
            <p:cNvGrpSpPr/>
            <p:nvPr/>
          </p:nvGrpSpPr>
          <p:grpSpPr>
            <a:xfrm>
              <a:off x="961460" y="1354651"/>
              <a:ext cx="669093" cy="959668"/>
              <a:chOff x="0" y="0"/>
              <a:chExt cx="669091" cy="959666"/>
            </a:xfrm>
          </p:grpSpPr>
          <p:sp>
            <p:nvSpPr>
              <p:cNvPr id="304" name="5"/>
              <p:cNvSpPr/>
              <p:nvPr/>
            </p:nvSpPr>
            <p:spPr>
              <a:xfrm>
                <a:off x="92161" y="385311"/>
                <a:ext cx="576931" cy="574356"/>
              </a:xfrm>
              <a:prstGeom prst="ellips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sz="2600" b="1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5</a:t>
                </a:r>
              </a:p>
            </p:txBody>
          </p:sp>
          <p:sp>
            <p:nvSpPr>
              <p:cNvPr id="305" name="Line"/>
              <p:cNvSpPr/>
              <p:nvPr/>
            </p:nvSpPr>
            <p:spPr>
              <a:xfrm flipH="1" flipV="1">
                <a:off x="0" y="0"/>
                <a:ext cx="266563" cy="367889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309" name="Group"/>
            <p:cNvGrpSpPr/>
            <p:nvPr/>
          </p:nvGrpSpPr>
          <p:grpSpPr>
            <a:xfrm>
              <a:off x="1839733" y="1476233"/>
              <a:ext cx="576931" cy="838086"/>
              <a:chOff x="0" y="0"/>
              <a:chExt cx="576930" cy="838084"/>
            </a:xfrm>
          </p:grpSpPr>
          <p:sp>
            <p:nvSpPr>
              <p:cNvPr id="307" name="7"/>
              <p:cNvSpPr/>
              <p:nvPr/>
            </p:nvSpPr>
            <p:spPr>
              <a:xfrm>
                <a:off x="0" y="263729"/>
                <a:ext cx="576931" cy="574356"/>
              </a:xfrm>
              <a:prstGeom prst="ellips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sz="2600" b="1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7</a:t>
                </a:r>
              </a:p>
            </p:txBody>
          </p:sp>
          <p:sp>
            <p:nvSpPr>
              <p:cNvPr id="308" name="Line"/>
              <p:cNvSpPr/>
              <p:nvPr/>
            </p:nvSpPr>
            <p:spPr>
              <a:xfrm flipV="1">
                <a:off x="288464" y="0"/>
                <a:ext cx="246438" cy="246437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312" name="Group"/>
            <p:cNvGrpSpPr/>
            <p:nvPr/>
          </p:nvGrpSpPr>
          <p:grpSpPr>
            <a:xfrm>
              <a:off x="1591605" y="437422"/>
              <a:ext cx="1153494" cy="1062101"/>
              <a:chOff x="0" y="0"/>
              <a:chExt cx="1153492" cy="1062099"/>
            </a:xfrm>
          </p:grpSpPr>
          <p:sp>
            <p:nvSpPr>
              <p:cNvPr id="310" name="1"/>
              <p:cNvSpPr/>
              <p:nvPr/>
            </p:nvSpPr>
            <p:spPr>
              <a:xfrm>
                <a:off x="576562" y="487744"/>
                <a:ext cx="576931" cy="574356"/>
              </a:xfrm>
              <a:prstGeom prst="ellips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sz="2600" b="1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311" name="Line"/>
              <p:cNvSpPr/>
              <p:nvPr/>
            </p:nvSpPr>
            <p:spPr>
              <a:xfrm flipH="1" flipV="1">
                <a:off x="0" y="0"/>
                <a:ext cx="683005" cy="559684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9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29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" grpId="2" build="p" bldLvl="5" animBg="1" advAuto="0"/>
      <p:bldP spid="313" grpId="1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omplexity Analysis"/>
          <p:cNvSpPr txBox="1">
            <a:spLocks noGrp="1"/>
          </p:cNvSpPr>
          <p:nvPr>
            <p:ph type="title"/>
          </p:nvPr>
        </p:nvSpPr>
        <p:spPr>
          <a:xfrm>
            <a:off x="1593423" y="-78620"/>
            <a:ext cx="5380133" cy="952501"/>
          </a:xfrm>
          <a:prstGeom prst="rect">
            <a:avLst/>
          </a:prstGeom>
        </p:spPr>
        <p:txBody>
          <a:bodyPr/>
          <a:lstStyle/>
          <a:p>
            <a:r>
              <a:t>Complexity Analysis</a:t>
            </a:r>
          </a:p>
        </p:txBody>
      </p:sp>
      <p:sp>
        <p:nvSpPr>
          <p:cNvPr id="316" name="Consider the tree height…"/>
          <p:cNvSpPr txBox="1">
            <a:spLocks noGrp="1"/>
          </p:cNvSpPr>
          <p:nvPr>
            <p:ph type="body" idx="1"/>
          </p:nvPr>
        </p:nvSpPr>
        <p:spPr>
          <a:xfrm>
            <a:off x="210056" y="691237"/>
            <a:ext cx="6594987" cy="5891611"/>
          </a:xfrm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200"/>
              </a:spcBef>
              <a:defRPr sz="2700"/>
            </a:pPr>
            <a:r>
              <a:t>Consider the tree height</a:t>
            </a:r>
          </a:p>
          <a:p>
            <a:pPr lvl="1">
              <a:spcBef>
                <a:spcPts val="200"/>
              </a:spcBef>
              <a:defRPr sz="2700"/>
            </a:pPr>
            <a:r>
              <a:t>Height of a node: </a:t>
            </a:r>
          </a:p>
          <a:p>
            <a:pPr marL="1138237" lvl="2" indent="-285750">
              <a:spcBef>
                <a:spcPts val="200"/>
              </a:spcBef>
              <a:buChar char="–"/>
              <a:defRPr sz="2700"/>
            </a:pPr>
            <a:r>
              <a:t>Length of the path from it to leaf</a:t>
            </a:r>
          </a:p>
          <a:p>
            <a:pPr lvl="1">
              <a:spcBef>
                <a:spcPts val="200"/>
              </a:spcBef>
              <a:defRPr sz="27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-element heap has height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⌊lg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n⌋</a:t>
            </a:r>
          </a:p>
          <a:p>
            <a:pPr lvl="1">
              <a:spcBef>
                <a:spcPts val="200"/>
              </a:spcBef>
              <a:defRPr sz="27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Number of nodes at height </a:t>
            </a:r>
          </a:p>
          <a:p>
            <a:pPr marL="1138237" lvl="2" indent="-285750">
              <a:spcBef>
                <a:spcPts val="200"/>
              </a:spcBef>
              <a:buChar char="–"/>
              <a:defRPr sz="27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t>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⌈n/2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h+1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⌉</a:t>
            </a:r>
          </a:p>
          <a:p>
            <a:pPr marL="1097416" lvl="2" indent="-244928">
              <a:spcBef>
                <a:spcPts val="200"/>
              </a:spcBef>
              <a:defRPr sz="27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e.g.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n=15, h=3, </a:t>
            </a:r>
          </a:p>
          <a:p>
            <a:pPr marL="1097416" lvl="2" indent="-244928">
              <a:spcBef>
                <a:spcPts val="200"/>
              </a:spcBef>
              <a:defRPr sz="27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nodes 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h=0</a:t>
            </a:r>
            <a:r>
              <a:t>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t>, </a:t>
            </a:r>
          </a:p>
          <a:p>
            <a:pPr marL="1097416" lvl="2" indent="-244928">
              <a:spcBef>
                <a:spcPts val="200"/>
              </a:spcBef>
              <a:defRPr sz="27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h=1</a:t>
            </a:r>
            <a:r>
              <a:t>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t>, 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h=2</a:t>
            </a:r>
            <a:r>
              <a:t>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2,</a:t>
            </a:r>
            <a:r>
              <a:t>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h=3</a:t>
            </a:r>
            <a:r>
              <a:t>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 </a:t>
            </a:r>
          </a:p>
          <a:p>
            <a:pPr marL="382587" indent="-342899">
              <a:spcBef>
                <a:spcPts val="200"/>
              </a:spcBef>
              <a:defRPr sz="27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Generalized analysis</a:t>
            </a:r>
          </a:p>
          <a:p>
            <a:pPr marL="700087" lvl="1" indent="-304799">
              <a:spcBef>
                <a:spcPts val="200"/>
              </a:spcBef>
              <a:defRPr sz="27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Moving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⌊n/2⌋</a:t>
            </a:r>
            <a:r>
              <a:t> nodes </a:t>
            </a:r>
          </a:p>
          <a:p>
            <a:pPr marL="1157287" lvl="2" indent="-304800">
              <a:spcBef>
                <a:spcPts val="200"/>
              </a:spcBef>
              <a:buChar char="–"/>
              <a:defRPr sz="27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i.e. considering parent nodes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700087" lvl="1" indent="-304799">
              <a:spcBef>
                <a:spcPts val="200"/>
              </a:spcBef>
              <a:defRPr sz="27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Each node may move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h=⌊lg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n⌋</a:t>
            </a:r>
            <a:r>
              <a:t> times.</a:t>
            </a:r>
          </a:p>
          <a:p>
            <a:pPr marL="700087" lvl="1" indent="-304799">
              <a:spcBef>
                <a:spcPts val="200"/>
              </a:spcBef>
              <a:defRPr sz="27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 complexity for heapifying array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Θ(nlg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n)</a:t>
            </a:r>
          </a:p>
        </p:txBody>
      </p:sp>
      <p:sp>
        <p:nvSpPr>
          <p:cNvPr id="3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318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DAA/Greedy Algorithms</a:t>
            </a:r>
          </a:p>
        </p:txBody>
      </p:sp>
      <p:sp>
        <p:nvSpPr>
          <p:cNvPr id="31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RPR/</a:t>
            </a:r>
          </a:p>
        </p:txBody>
      </p:sp>
      <p:sp>
        <p:nvSpPr>
          <p:cNvPr id="320" name="h=0"/>
          <p:cNvSpPr txBox="1"/>
          <p:nvPr/>
        </p:nvSpPr>
        <p:spPr>
          <a:xfrm>
            <a:off x="8701728" y="3763683"/>
            <a:ext cx="731622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lvl="2" indent="0">
              <a:lnSpc>
                <a:spcPct val="90000"/>
              </a:lnSpc>
              <a:spcBef>
                <a:spcPts val="200"/>
              </a:spcBef>
              <a:defRPr sz="27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h=0</a:t>
            </a:r>
          </a:p>
        </p:txBody>
      </p:sp>
      <p:sp>
        <p:nvSpPr>
          <p:cNvPr id="321" name="h=1"/>
          <p:cNvSpPr txBox="1"/>
          <p:nvPr/>
        </p:nvSpPr>
        <p:spPr>
          <a:xfrm>
            <a:off x="8662927" y="2199625"/>
            <a:ext cx="73162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lvl="2" indent="0">
              <a:lnSpc>
                <a:spcPct val="90000"/>
              </a:lnSpc>
              <a:spcBef>
                <a:spcPts val="200"/>
              </a:spcBef>
              <a:defRPr sz="27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h=1</a:t>
            </a:r>
          </a:p>
        </p:txBody>
      </p:sp>
      <p:sp>
        <p:nvSpPr>
          <p:cNvPr id="322" name="h=2"/>
          <p:cNvSpPr txBox="1"/>
          <p:nvPr/>
        </p:nvSpPr>
        <p:spPr>
          <a:xfrm>
            <a:off x="8518970" y="1705154"/>
            <a:ext cx="731622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lvl="2" indent="0">
              <a:lnSpc>
                <a:spcPct val="90000"/>
              </a:lnSpc>
              <a:spcBef>
                <a:spcPts val="200"/>
              </a:spcBef>
              <a:defRPr sz="27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h=2</a:t>
            </a:r>
          </a:p>
        </p:txBody>
      </p:sp>
      <p:sp>
        <p:nvSpPr>
          <p:cNvPr id="323" name="h=3"/>
          <p:cNvSpPr txBox="1"/>
          <p:nvPr/>
        </p:nvSpPr>
        <p:spPr>
          <a:xfrm>
            <a:off x="7721689" y="931781"/>
            <a:ext cx="73162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lvl="2" indent="0">
              <a:lnSpc>
                <a:spcPct val="90000"/>
              </a:lnSpc>
              <a:spcBef>
                <a:spcPts val="200"/>
              </a:spcBef>
              <a:defRPr sz="27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h=3</a:t>
            </a:r>
          </a:p>
        </p:txBody>
      </p:sp>
      <p:grpSp>
        <p:nvGrpSpPr>
          <p:cNvPr id="354" name="Group"/>
          <p:cNvGrpSpPr/>
          <p:nvPr/>
        </p:nvGrpSpPr>
        <p:grpSpPr>
          <a:xfrm>
            <a:off x="5278086" y="914285"/>
            <a:ext cx="4808681" cy="2985241"/>
            <a:chOff x="0" y="0"/>
            <a:chExt cx="4808679" cy="2985240"/>
          </a:xfrm>
        </p:grpSpPr>
        <p:sp>
          <p:nvSpPr>
            <p:cNvPr id="324" name="O"/>
            <p:cNvSpPr/>
            <p:nvPr/>
          </p:nvSpPr>
          <p:spPr>
            <a:xfrm>
              <a:off x="4313935" y="2460274"/>
              <a:ext cx="494745" cy="524967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1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O</a:t>
              </a:r>
            </a:p>
          </p:txBody>
        </p:sp>
        <p:grpSp>
          <p:nvGrpSpPr>
            <p:cNvPr id="353" name="Group"/>
            <p:cNvGrpSpPr/>
            <p:nvPr/>
          </p:nvGrpSpPr>
          <p:grpSpPr>
            <a:xfrm>
              <a:off x="0" y="0"/>
              <a:ext cx="4304878" cy="2985241"/>
              <a:chOff x="0" y="0"/>
              <a:chExt cx="4304877" cy="2985240"/>
            </a:xfrm>
          </p:grpSpPr>
          <p:sp>
            <p:nvSpPr>
              <p:cNvPr id="325" name="A"/>
              <p:cNvSpPr/>
              <p:nvPr/>
            </p:nvSpPr>
            <p:spPr>
              <a:xfrm>
                <a:off x="1877355" y="0"/>
                <a:ext cx="593329" cy="572449"/>
              </a:xfrm>
              <a:prstGeom prst="ellipse">
                <a:avLst/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sz="2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326" name="B"/>
              <p:cNvSpPr/>
              <p:nvPr/>
            </p:nvSpPr>
            <p:spPr>
              <a:xfrm>
                <a:off x="1266674" y="752854"/>
                <a:ext cx="593329" cy="572449"/>
              </a:xfrm>
              <a:prstGeom prst="ellipse">
                <a:avLst/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sz="2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327" name="C"/>
              <p:cNvSpPr/>
              <p:nvPr/>
            </p:nvSpPr>
            <p:spPr>
              <a:xfrm>
                <a:off x="2669494" y="752854"/>
                <a:ext cx="593329" cy="572449"/>
              </a:xfrm>
              <a:prstGeom prst="ellipse">
                <a:avLst/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sz="2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C</a:t>
                </a:r>
              </a:p>
            </p:txBody>
          </p:sp>
          <p:sp>
            <p:nvSpPr>
              <p:cNvPr id="328" name="G"/>
              <p:cNvSpPr/>
              <p:nvPr/>
            </p:nvSpPr>
            <p:spPr>
              <a:xfrm>
                <a:off x="3048207" y="1582823"/>
                <a:ext cx="593329" cy="572449"/>
              </a:xfrm>
              <a:prstGeom prst="ellipse">
                <a:avLst/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sz="2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G</a:t>
                </a:r>
              </a:p>
            </p:txBody>
          </p:sp>
          <p:sp>
            <p:nvSpPr>
              <p:cNvPr id="329" name="F"/>
              <p:cNvSpPr/>
              <p:nvPr/>
            </p:nvSpPr>
            <p:spPr>
              <a:xfrm>
                <a:off x="2258355" y="1582823"/>
                <a:ext cx="593329" cy="572449"/>
              </a:xfrm>
              <a:prstGeom prst="ellipse">
                <a:avLst/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sz="2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F</a:t>
                </a:r>
              </a:p>
            </p:txBody>
          </p:sp>
          <p:sp>
            <p:nvSpPr>
              <p:cNvPr id="330" name="E"/>
              <p:cNvSpPr/>
              <p:nvPr/>
            </p:nvSpPr>
            <p:spPr>
              <a:xfrm>
                <a:off x="1322871" y="1593490"/>
                <a:ext cx="593330" cy="572450"/>
              </a:xfrm>
              <a:prstGeom prst="ellipse">
                <a:avLst/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sz="2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E</a:t>
                </a:r>
              </a:p>
            </p:txBody>
          </p:sp>
          <p:sp>
            <p:nvSpPr>
              <p:cNvPr id="331" name="D"/>
              <p:cNvSpPr/>
              <p:nvPr/>
            </p:nvSpPr>
            <p:spPr>
              <a:xfrm>
                <a:off x="389937" y="1582823"/>
                <a:ext cx="593329" cy="572449"/>
              </a:xfrm>
              <a:prstGeom prst="ellipse">
                <a:avLst/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sz="2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D</a:t>
                </a:r>
              </a:p>
            </p:txBody>
          </p:sp>
          <p:sp>
            <p:nvSpPr>
              <p:cNvPr id="332" name="H"/>
              <p:cNvSpPr/>
              <p:nvPr/>
            </p:nvSpPr>
            <p:spPr>
              <a:xfrm>
                <a:off x="0" y="2412792"/>
                <a:ext cx="494745" cy="524967"/>
              </a:xfrm>
              <a:prstGeom prst="ellipse">
                <a:avLst/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sz="21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H</a:t>
                </a:r>
              </a:p>
            </p:txBody>
          </p:sp>
          <p:sp>
            <p:nvSpPr>
              <p:cNvPr id="333" name="I"/>
              <p:cNvSpPr/>
              <p:nvPr/>
            </p:nvSpPr>
            <p:spPr>
              <a:xfrm>
                <a:off x="657983" y="2436533"/>
                <a:ext cx="494745" cy="524967"/>
              </a:xfrm>
              <a:prstGeom prst="ellipse">
                <a:avLst/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sz="21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I</a:t>
                </a:r>
              </a:p>
            </p:txBody>
          </p:sp>
          <p:sp>
            <p:nvSpPr>
              <p:cNvPr id="334" name="J"/>
              <p:cNvSpPr/>
              <p:nvPr/>
            </p:nvSpPr>
            <p:spPr>
              <a:xfrm>
                <a:off x="1272816" y="2425865"/>
                <a:ext cx="494746" cy="524968"/>
              </a:xfrm>
              <a:prstGeom prst="ellipse">
                <a:avLst/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sz="21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J</a:t>
                </a:r>
              </a:p>
            </p:txBody>
          </p:sp>
          <p:sp>
            <p:nvSpPr>
              <p:cNvPr id="335" name="K"/>
              <p:cNvSpPr/>
              <p:nvPr/>
            </p:nvSpPr>
            <p:spPr>
              <a:xfrm>
                <a:off x="1862250" y="2436533"/>
                <a:ext cx="494746" cy="524967"/>
              </a:xfrm>
              <a:prstGeom prst="ellipse">
                <a:avLst/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sz="21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K</a:t>
                </a:r>
              </a:p>
            </p:txBody>
          </p:sp>
          <p:sp>
            <p:nvSpPr>
              <p:cNvPr id="336" name="L"/>
              <p:cNvSpPr/>
              <p:nvPr/>
            </p:nvSpPr>
            <p:spPr>
              <a:xfrm>
                <a:off x="2451684" y="2436533"/>
                <a:ext cx="494746" cy="524967"/>
              </a:xfrm>
              <a:prstGeom prst="ellipse">
                <a:avLst/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sz="21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L</a:t>
                </a:r>
              </a:p>
            </p:txBody>
          </p:sp>
          <p:sp>
            <p:nvSpPr>
              <p:cNvPr id="337" name="M"/>
              <p:cNvSpPr/>
              <p:nvPr/>
            </p:nvSpPr>
            <p:spPr>
              <a:xfrm>
                <a:off x="3109667" y="2460274"/>
                <a:ext cx="494746" cy="524967"/>
              </a:xfrm>
              <a:prstGeom prst="ellipse">
                <a:avLst/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sz="21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M</a:t>
                </a:r>
              </a:p>
            </p:txBody>
          </p:sp>
          <p:sp>
            <p:nvSpPr>
              <p:cNvPr id="338" name="N"/>
              <p:cNvSpPr/>
              <p:nvPr/>
            </p:nvSpPr>
            <p:spPr>
              <a:xfrm>
                <a:off x="3724501" y="2449607"/>
                <a:ext cx="494746" cy="524967"/>
              </a:xfrm>
              <a:prstGeom prst="ellipse">
                <a:avLst/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sz="21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N</a:t>
                </a:r>
              </a:p>
            </p:txBody>
          </p:sp>
          <p:sp>
            <p:nvSpPr>
              <p:cNvPr id="339" name="Line"/>
              <p:cNvSpPr/>
              <p:nvPr/>
            </p:nvSpPr>
            <p:spPr>
              <a:xfrm flipV="1">
                <a:off x="1656931" y="401590"/>
                <a:ext cx="376176" cy="37617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40" name="Line"/>
              <p:cNvSpPr/>
              <p:nvPr/>
            </p:nvSpPr>
            <p:spPr>
              <a:xfrm flipV="1">
                <a:off x="919250" y="1271309"/>
                <a:ext cx="376176" cy="37617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41" name="Line"/>
              <p:cNvSpPr/>
              <p:nvPr/>
            </p:nvSpPr>
            <p:spPr>
              <a:xfrm flipV="1">
                <a:off x="220427" y="2108295"/>
                <a:ext cx="376175" cy="37617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42" name="Line"/>
              <p:cNvSpPr/>
              <p:nvPr/>
            </p:nvSpPr>
            <p:spPr>
              <a:xfrm flipV="1">
                <a:off x="2555019" y="2161335"/>
                <a:ext cx="1" cy="27009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43" name="Line"/>
              <p:cNvSpPr/>
              <p:nvPr/>
            </p:nvSpPr>
            <p:spPr>
              <a:xfrm flipV="1">
                <a:off x="2476902" y="1271309"/>
                <a:ext cx="376176" cy="37617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44" name="Line"/>
              <p:cNvSpPr/>
              <p:nvPr/>
            </p:nvSpPr>
            <p:spPr>
              <a:xfrm flipV="1">
                <a:off x="1601738" y="2161335"/>
                <a:ext cx="1" cy="27009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45" name="Line"/>
              <p:cNvSpPr/>
              <p:nvPr/>
            </p:nvSpPr>
            <p:spPr>
              <a:xfrm flipH="1" flipV="1">
                <a:off x="2380564" y="517100"/>
                <a:ext cx="348910" cy="34891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46" name="Line"/>
              <p:cNvSpPr/>
              <p:nvPr/>
            </p:nvSpPr>
            <p:spPr>
              <a:xfrm flipV="1">
                <a:off x="1601738" y="1276837"/>
                <a:ext cx="1" cy="36512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47" name="Line"/>
              <p:cNvSpPr/>
              <p:nvPr/>
            </p:nvSpPr>
            <p:spPr>
              <a:xfrm flipV="1">
                <a:off x="790841" y="2121928"/>
                <a:ext cx="1" cy="34891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48" name="Line"/>
              <p:cNvSpPr/>
              <p:nvPr/>
            </p:nvSpPr>
            <p:spPr>
              <a:xfrm flipH="1" flipV="1">
                <a:off x="1726102" y="2121928"/>
                <a:ext cx="348910" cy="34891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49" name="Line"/>
              <p:cNvSpPr/>
              <p:nvPr/>
            </p:nvSpPr>
            <p:spPr>
              <a:xfrm flipH="1" flipV="1">
                <a:off x="2693220" y="2151521"/>
                <a:ext cx="545876" cy="54587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50" name="Line"/>
              <p:cNvSpPr/>
              <p:nvPr/>
            </p:nvSpPr>
            <p:spPr>
              <a:xfrm flipH="1" flipV="1">
                <a:off x="2969610" y="1284942"/>
                <a:ext cx="348909" cy="348909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51" name="Line"/>
              <p:cNvSpPr/>
              <p:nvPr/>
            </p:nvSpPr>
            <p:spPr>
              <a:xfrm flipH="1" flipV="1">
                <a:off x="3388208" y="2121928"/>
                <a:ext cx="348909" cy="34891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52" name="Line"/>
              <p:cNvSpPr/>
              <p:nvPr/>
            </p:nvSpPr>
            <p:spPr>
              <a:xfrm flipH="1" flipV="1">
                <a:off x="3578461" y="1992909"/>
                <a:ext cx="726417" cy="47462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3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3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3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" grpId="1" build="p" bldLvl="5" animBg="1" advAuto="0"/>
      <p:bldP spid="320" grpId="3" animBg="1" advAuto="0"/>
      <p:bldP spid="321" grpId="4" animBg="1" advAuto="0"/>
      <p:bldP spid="322" grpId="5" animBg="1" advAuto="0"/>
      <p:bldP spid="323" grpId="6" animBg="1" advAuto="0"/>
      <p:bldP spid="354" grpId="2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omplexity Analysis: Improve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Complexity Analysis: Improved</a:t>
            </a:r>
          </a:p>
        </p:txBody>
      </p:sp>
      <p:sp>
        <p:nvSpPr>
          <p:cNvPr id="357" name="Node at height 1 moves(down) at most 1 times…"/>
          <p:cNvSpPr txBox="1">
            <a:spLocks noGrp="1"/>
          </p:cNvSpPr>
          <p:nvPr>
            <p:ph type="body" sz="half" idx="1"/>
          </p:nvPr>
        </p:nvSpPr>
        <p:spPr>
          <a:xfrm>
            <a:off x="666288" y="938113"/>
            <a:ext cx="9055611" cy="2134548"/>
          </a:xfrm>
          <a:prstGeom prst="rect">
            <a:avLst/>
          </a:prstGeom>
        </p:spPr>
        <p:txBody>
          <a:bodyPr/>
          <a:lstStyle/>
          <a:p>
            <a:r>
              <a:rPr dirty="0"/>
              <a:t>Node at height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dirty="0"/>
              <a:t> moves(down) at most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dirty="0"/>
              <a:t> times</a:t>
            </a:r>
          </a:p>
          <a:p>
            <a:r>
              <a:rPr dirty="0"/>
              <a:t>Node at height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dirty="0"/>
              <a:t> moves(down) at most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dirty="0"/>
              <a:t> times</a:t>
            </a:r>
          </a:p>
          <a:p>
            <a:r>
              <a:rPr dirty="0"/>
              <a:t>… Node at height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dirty="0"/>
              <a:t> moves(down) at most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dirty="0"/>
              <a:t> times.</a:t>
            </a:r>
          </a:p>
          <a:p>
            <a:r>
              <a:rPr dirty="0"/>
              <a:t>Total number of moves are</a:t>
            </a:r>
          </a:p>
        </p:txBody>
      </p:sp>
      <p:sp>
        <p:nvSpPr>
          <p:cNvPr id="3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359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DAA/Greedy Algorithms</a:t>
            </a:r>
          </a:p>
        </p:txBody>
      </p:sp>
      <p:sp>
        <p:nvSpPr>
          <p:cNvPr id="36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RPR/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1" name="Equation"/>
              <p:cNvSpPr txBox="1"/>
              <p:nvPr/>
            </p:nvSpPr>
            <p:spPr>
              <a:xfrm>
                <a:off x="3126660" y="3360193"/>
                <a:ext cx="5366061" cy="105092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atinLnBrk="1">
                  <a:defRPr sz="1800"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sz="2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limLow>
                            <m:limLowPr>
                              <m:ctrlPr>
                                <a:rPr sz="28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lim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lim>
                          </m:limLow>
                        </m:e>
                        <m:lim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lim>
                      </m:limUp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⌈</m:t>
                      </m:r>
                      <m:f>
                        <m:f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⌉∗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limUpp>
                        <m:limUp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limLow>
                            <m:limLowPr>
                              <m:ctrlP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lim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lim>
                          </m:limLow>
                        </m:e>
                        <m:lim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sSub>
                            <m:sSubPr>
                              <m:ctrlP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lim>
                      </m:limUp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⌈</m:t>
                      </m:r>
                      <m:f>
                        <m:f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sSup>
                            <m:sSupPr>
                              <m:ctrlP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⌉)</m:t>
                      </m:r>
                      <m:phant>
                        <m:phantPr>
                          <m:show m:val="off"/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phant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𝑋𝑋𝑋</m:t>
                          </m:r>
                        </m:e>
                      </m:phant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sz="2800" dirty="0"/>
              </a:p>
            </p:txBody>
          </p:sp>
        </mc:Choice>
        <mc:Fallback>
          <p:sp>
            <p:nvSpPr>
              <p:cNvPr id="36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660" y="3360193"/>
                <a:ext cx="5366061" cy="1050922"/>
              </a:xfrm>
              <a:prstGeom prst="rect">
                <a:avLst/>
              </a:prstGeom>
              <a:blipFill>
                <a:blip r:embed="rId2"/>
                <a:stretch>
                  <a:fillRect l="-1179" r="-259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2" name="Some basic mathematics"/>
          <p:cNvSpPr txBox="1"/>
          <p:nvPr/>
        </p:nvSpPr>
        <p:spPr>
          <a:xfrm>
            <a:off x="552194" y="4259807"/>
            <a:ext cx="9055612" cy="628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marL="0">
              <a:lnSpc>
                <a:spcPct val="90000"/>
              </a:lnSpc>
              <a:spcBef>
                <a:spcPts val="700"/>
              </a:spcBef>
              <a:defRPr sz="3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Some basic mathematics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3" name="Equation"/>
              <p:cNvSpPr txBox="1"/>
              <p:nvPr/>
            </p:nvSpPr>
            <p:spPr>
              <a:xfrm>
                <a:off x="4767433" y="4097610"/>
                <a:ext cx="3813033" cy="95245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atinLnBrk="1">
                  <a:defRPr sz="1800"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sz="2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limLow>
                            <m:limLowPr>
                              <m:ctrlPr>
                                <a:rPr sz="28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lim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lim>
                          </m:limLow>
                        </m:e>
                        <m:lim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lim>
                      </m:limUpp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phant>
                        <m:phantPr>
                          <m:show m:val="off"/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phant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𝑋𝑋</m:t>
                          </m:r>
                        </m:e>
                      </m:phant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𝑓𝑜𝑟𝑥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sz="2800"/>
              </a:p>
            </p:txBody>
          </p:sp>
        </mc:Choice>
        <mc:Fallback>
          <p:sp>
            <p:nvSpPr>
              <p:cNvPr id="36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433" y="4097610"/>
                <a:ext cx="3813033" cy="952458"/>
              </a:xfrm>
              <a:prstGeom prst="rect">
                <a:avLst/>
              </a:prstGeom>
              <a:blipFill>
                <a:blip r:embed="rId3"/>
                <a:stretch>
                  <a:fillRect l="-1987" t="-1316" r="-1059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4" name="Differentiating both sides"/>
          <p:cNvSpPr txBox="1"/>
          <p:nvPr/>
        </p:nvSpPr>
        <p:spPr>
          <a:xfrm>
            <a:off x="552194" y="4953186"/>
            <a:ext cx="9055612" cy="628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marL="0">
              <a:lnSpc>
                <a:spcPct val="90000"/>
              </a:lnSpc>
              <a:spcBef>
                <a:spcPts val="700"/>
              </a:spcBef>
              <a:defRPr sz="3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Differentiating both sides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5" name="Equation"/>
              <p:cNvSpPr txBox="1"/>
              <p:nvPr/>
            </p:nvSpPr>
            <p:spPr>
              <a:xfrm>
                <a:off x="782560" y="5542908"/>
                <a:ext cx="8594880" cy="95245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atinLnBrk="1">
                  <a:defRPr sz="1800"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sz="2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limLow>
                            <m:limLowPr>
                              <m:ctrlPr>
                                <a:rPr sz="28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lim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lim>
                          </m:limLow>
                        </m:e>
                        <m:lim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lim>
                      </m:limUp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limUpp>
                        <m:limUp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limLow>
                            <m:limLowPr>
                              <m:ctrlP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lim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lim>
                          </m:limLow>
                        </m:e>
                        <m:lim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lim>
                      </m:limUp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Upp>
                        <m:limUp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limLow>
                            <m:limLowPr>
                              <m:ctrlP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lim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lim>
                          </m:limLow>
                        </m:e>
                        <m:lim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lim>
                      </m:limUp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phant>
                        <m:phantPr>
                          <m:show m:val="off"/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phant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𝑋𝑋𝑋</m:t>
                          </m:r>
                        </m:e>
                      </m:phant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sz="2800"/>
              </a:p>
            </p:txBody>
          </p:sp>
        </mc:Choice>
        <mc:Fallback>
          <p:sp>
            <p:nvSpPr>
              <p:cNvPr id="36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60" y="5542908"/>
                <a:ext cx="8594880" cy="952457"/>
              </a:xfrm>
              <a:prstGeom prst="rect">
                <a:avLst/>
              </a:prstGeom>
              <a:blipFill>
                <a:blip r:embed="rId4"/>
                <a:stretch>
                  <a:fillRect l="-1034" r="-10635" b="-789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" grpId="1" build="p" bldLvl="5" animBg="1" advAuto="0"/>
      <p:bldP spid="361" grpId="2" animBg="1" advAuto="0"/>
      <p:bldP spid="362" grpId="3" build="p" bldLvl="5" animBg="1" advAuto="0"/>
      <p:bldP spid="363" grpId="4" animBg="1" advAuto="0"/>
      <p:bldP spid="364" grpId="5" build="p" bldLvl="5" animBg="1" advAuto="0"/>
      <p:bldP spid="365" grpId="6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omplexity Analysis: Improve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Complexity Analysis: Improved</a:t>
            </a:r>
          </a:p>
        </p:txBody>
      </p:sp>
      <p:sp>
        <p:nvSpPr>
          <p:cNvPr id="3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369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DAA/Greedy Algorithms</a:t>
            </a:r>
          </a:p>
        </p:txBody>
      </p:sp>
      <p:sp>
        <p:nvSpPr>
          <p:cNvPr id="37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RPR/</a:t>
            </a:r>
          </a:p>
        </p:txBody>
      </p:sp>
      <p:sp>
        <p:nvSpPr>
          <p:cNvPr id="371" name="Taking x=1/2 in eqn (2) gives"/>
          <p:cNvSpPr txBox="1"/>
          <p:nvPr/>
        </p:nvSpPr>
        <p:spPr>
          <a:xfrm>
            <a:off x="784993" y="995609"/>
            <a:ext cx="9055612" cy="628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marL="0">
              <a:lnSpc>
                <a:spcPct val="90000"/>
              </a:lnSpc>
              <a:spcBef>
                <a:spcPts val="700"/>
              </a:spcBef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Taking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x=1/2 </a:t>
            </a:r>
            <a:r>
              <a:t>in eqn (2) gives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2" name="Equation"/>
              <p:cNvSpPr txBox="1"/>
              <p:nvPr/>
            </p:nvSpPr>
            <p:spPr>
              <a:xfrm>
                <a:off x="1169654" y="1485215"/>
                <a:ext cx="3013821" cy="119277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atinLnBrk="1">
                  <a:defRPr sz="1800"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sz="2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limLow>
                            <m:limLowPr>
                              <m:ctrlPr>
                                <a:rPr sz="28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lim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lim>
                          </m:limLow>
                        </m:e>
                        <m:lim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lim>
                      </m:limUp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f>
                            <m:fPr>
                              <m:ctrlP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sz="2800"/>
              </a:p>
            </p:txBody>
          </p:sp>
        </mc:Choice>
        <mc:Fallback>
          <p:sp>
            <p:nvSpPr>
              <p:cNvPr id="37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654" y="1485215"/>
                <a:ext cx="3013821" cy="1192776"/>
              </a:xfrm>
              <a:prstGeom prst="rect">
                <a:avLst/>
              </a:prstGeom>
              <a:blipFill>
                <a:blip r:embed="rId2"/>
                <a:stretch>
                  <a:fillRect l="-2521" r="-5882" b="-2842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3" name="Equation"/>
              <p:cNvSpPr txBox="1"/>
              <p:nvPr/>
            </p:nvSpPr>
            <p:spPr>
              <a:xfrm>
                <a:off x="820456" y="2733645"/>
                <a:ext cx="2031629" cy="119277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atinLnBrk="1">
                  <a:defRPr sz="1800"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limUpp>
                        <m:limUp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limLow>
                            <m:limLowPr>
                              <m:ctrlP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lim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lim>
                          </m:limLow>
                        </m:e>
                        <m:lim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lim>
                      </m:limUpp>
                      <m:f>
                        <m:f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sSup>
                            <m:sSupPr>
                              <m:ctrlP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sz="2800"/>
              </a:p>
            </p:txBody>
          </p:sp>
        </mc:Choice>
        <mc:Fallback>
          <p:sp>
            <p:nvSpPr>
              <p:cNvPr id="37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56" y="2733645"/>
                <a:ext cx="2031629" cy="1192776"/>
              </a:xfrm>
              <a:prstGeom prst="rect">
                <a:avLst/>
              </a:prstGeom>
              <a:blipFill>
                <a:blip r:embed="rId3"/>
                <a:stretch>
                  <a:fillRect l="-4969" r="-4969" b="-2842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4" name="Equation"/>
              <p:cNvSpPr txBox="1"/>
              <p:nvPr/>
            </p:nvSpPr>
            <p:spPr>
              <a:xfrm>
                <a:off x="767057" y="4006204"/>
                <a:ext cx="1872370" cy="95245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atinLnBrk="1">
                  <a:defRPr sz="1800"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limUpp>
                        <m:limUp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limLow>
                            <m:limLowPr>
                              <m:ctrlP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lim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lim>
                          </m:limLow>
                        </m:e>
                        <m:lim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lim>
                      </m:limUpp>
                      <m:f>
                        <m:f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sSup>
                            <m:sSupPr>
                              <m:ctrlP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sz="2800"/>
              </a:p>
            </p:txBody>
          </p:sp>
        </mc:Choice>
        <mc:Fallback>
          <p:sp>
            <p:nvSpPr>
              <p:cNvPr id="37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57" y="4006204"/>
                <a:ext cx="1872370" cy="952458"/>
              </a:xfrm>
              <a:prstGeom prst="rect">
                <a:avLst/>
              </a:prstGeom>
              <a:blipFill>
                <a:blip r:embed="rId4"/>
                <a:stretch>
                  <a:fillRect l="-5405" r="-608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5" name="Thus eqn (1) becomes"/>
          <p:cNvSpPr txBox="1"/>
          <p:nvPr/>
        </p:nvSpPr>
        <p:spPr>
          <a:xfrm>
            <a:off x="329996" y="5131121"/>
            <a:ext cx="3706569" cy="628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marL="0">
              <a:lnSpc>
                <a:spcPct val="90000"/>
              </a:lnSpc>
              <a:spcBef>
                <a:spcPts val="70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Thus eqn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) becomes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6" name="Equation"/>
              <p:cNvSpPr txBox="1"/>
              <p:nvPr/>
            </p:nvSpPr>
            <p:spPr>
              <a:xfrm>
                <a:off x="4119395" y="4919692"/>
                <a:ext cx="4379463" cy="105092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atinLnBrk="1">
                  <a:defRPr sz="1800"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limUpp>
                        <m:limUp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limLow>
                            <m:limLowPr>
                              <m:ctrlP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lim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lim>
                          </m:limLow>
                        </m:e>
                        <m:lim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sSub>
                            <m:sSubPr>
                              <m:ctrlP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lim>
                      </m:limUp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⌈</m:t>
                      </m:r>
                      <m:f>
                        <m:f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sSup>
                            <m:sSupPr>
                              <m:ctrlP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⌉)≤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.2)=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800"/>
              </a:p>
            </p:txBody>
          </p:sp>
        </mc:Choice>
        <mc:Fallback>
          <p:sp>
            <p:nvSpPr>
              <p:cNvPr id="37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395" y="4919692"/>
                <a:ext cx="4379463" cy="1050922"/>
              </a:xfrm>
              <a:prstGeom prst="rect">
                <a:avLst/>
              </a:prstGeom>
              <a:blipFill>
                <a:blip r:embed="rId5"/>
                <a:stretch>
                  <a:fillRect l="-2899" r="-1014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7" name="That is heap from the array can be built in O(n) time"/>
          <p:cNvSpPr txBox="1"/>
          <p:nvPr/>
        </p:nvSpPr>
        <p:spPr>
          <a:xfrm>
            <a:off x="329996" y="6047502"/>
            <a:ext cx="9055612" cy="628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marL="0">
              <a:lnSpc>
                <a:spcPct val="90000"/>
              </a:lnSpc>
              <a:spcBef>
                <a:spcPts val="70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That is heap from the array can be built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O(n)</a:t>
            </a:r>
            <a:r>
              <a:t> time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" grpId="1" build="p" bldLvl="5" animBg="1" advAuto="0"/>
      <p:bldP spid="372" grpId="2" animBg="1" advAuto="0"/>
      <p:bldP spid="373" grpId="3" animBg="1" advAuto="0"/>
      <p:bldP spid="374" grpId="4" animBg="1" advAuto="0"/>
      <p:bldP spid="375" grpId="5" build="p" bldLvl="5" animBg="1" advAuto="0"/>
      <p:bldP spid="376" grpId="6" animBg="1" advAuto="0"/>
      <p:bldP spid="377" grpId="7" build="p" bldLvl="5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Exercises: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Exercises:</a:t>
            </a:r>
          </a:p>
        </p:txBody>
      </p:sp>
      <p:sp>
        <p:nvSpPr>
          <p:cNvPr id="380" name="Consider the array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Consider the array</a:t>
            </a:r>
          </a:p>
          <a:p>
            <a:pPr lvl="1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3,5,6,7,20,8,2,9,12,15,30,17</a:t>
            </a:r>
          </a:p>
          <a:p>
            <a:pPr lvl="1"/>
            <a:r>
              <a:t>Draw the Complete Binary Tree</a:t>
            </a:r>
          </a:p>
          <a:p>
            <a:pPr lvl="1"/>
            <a:r>
              <a:t>Heapify the tree.</a:t>
            </a:r>
          </a:p>
          <a:p>
            <a:pPr lvl="2"/>
            <a:r>
              <a:t>Workout the upates in array when heapifying.</a:t>
            </a:r>
          </a:p>
          <a:p>
            <a:r>
              <a:t>In the above heap, insert the following items, one at a time.</a:t>
            </a:r>
          </a:p>
          <a:p>
            <a:pPr lvl="1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16, 21, 45</a:t>
            </a:r>
          </a:p>
          <a:p>
            <a:r>
              <a:t>Perform 3 DeleteMax operations</a:t>
            </a:r>
          </a:p>
          <a:p>
            <a:pPr lvl="1"/>
            <a:r>
              <a:t>Show the heap structure after each delete</a:t>
            </a:r>
          </a:p>
        </p:txBody>
      </p:sp>
      <p:sp>
        <p:nvSpPr>
          <p:cNvPr id="3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382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DAA/Greedy Algorithms</a:t>
            </a:r>
          </a:p>
        </p:txBody>
      </p:sp>
      <p:sp>
        <p:nvSpPr>
          <p:cNvPr id="38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RPR/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umma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Summary</a:t>
            </a:r>
          </a:p>
        </p:txBody>
      </p:sp>
      <p:sp>
        <p:nvSpPr>
          <p:cNvPr id="386" name="Priority queu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Priority queue</a:t>
            </a:r>
          </a:p>
          <a:p>
            <a:r>
              <a:t>3 Operations</a:t>
            </a:r>
          </a:p>
          <a:p>
            <a:pPr lvl="1"/>
            <a:r>
              <a:t>FindMin</a:t>
            </a:r>
          </a:p>
          <a:p>
            <a:pPr lvl="1"/>
            <a:r>
              <a:t>DeleteMin</a:t>
            </a:r>
          </a:p>
          <a:p>
            <a:pPr lvl="1"/>
            <a:r>
              <a:t>Add </a:t>
            </a:r>
          </a:p>
          <a:p>
            <a:r>
              <a:t>Heap</a:t>
            </a:r>
          </a:p>
          <a:p>
            <a:r>
              <a:t>Heapification (building an heap)</a:t>
            </a:r>
          </a:p>
          <a:p>
            <a:r>
              <a:t>Time complexity analysis</a:t>
            </a:r>
          </a:p>
        </p:txBody>
      </p:sp>
      <p:sp>
        <p:nvSpPr>
          <p:cNvPr id="38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388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DAA/Greedy Algorithms</a:t>
            </a:r>
          </a:p>
        </p:txBody>
      </p:sp>
      <p:sp>
        <p:nvSpPr>
          <p:cNvPr id="38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RPR/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" grpId="1" build="p" bldLvl="5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Resources</a:t>
            </a:r>
          </a:p>
        </p:txBody>
      </p:sp>
      <p:sp>
        <p:nvSpPr>
          <p:cNvPr id="48" name="Text book 1: 6.4 - Levitin…"/>
          <p:cNvSpPr txBox="1">
            <a:spLocks noGrp="1"/>
          </p:cNvSpPr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6.4 - Levitin </a:t>
            </a:r>
          </a:p>
          <a:p>
            <a:r>
              <a:rPr>
                <a:latin typeface="Arial"/>
                <a:ea typeface="Arial"/>
                <a:cs typeface="Arial"/>
                <a:sym typeface="Arial"/>
              </a:rPr>
              <a:t>R1</a:t>
            </a:r>
            <a:r>
              <a:t>: Introduction to Algorithms</a:t>
            </a:r>
          </a:p>
          <a:p>
            <a:pPr lvl="2"/>
            <a:r>
              <a:t>Cormen et al.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50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DAA/Greedy Algorithms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>
        <p:wip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ransform and Conqu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Transform and Conquer</a:t>
            </a:r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55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DAA/Greedy Algorithms</a:t>
            </a:r>
          </a:p>
        </p:txBody>
      </p:sp>
      <p:sp>
        <p:nvSpPr>
          <p:cNvPr id="5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RPR/</a:t>
            </a:r>
          </a:p>
        </p:txBody>
      </p:sp>
      <p:pic>
        <p:nvPicPr>
          <p:cNvPr id="57" name="Image" descr="Image"/>
          <p:cNvPicPr>
            <a:picLocks noChangeAspect="1"/>
          </p:cNvPicPr>
          <p:nvPr/>
        </p:nvPicPr>
        <p:blipFill>
          <a:blip r:embed="rId2"/>
          <a:srcRect l="7057" t="7156" r="7057" b="9351"/>
          <a:stretch>
            <a:fillRect/>
          </a:stretch>
        </p:blipFill>
        <p:spPr>
          <a:xfrm>
            <a:off x="1181320" y="1563131"/>
            <a:ext cx="5980002" cy="5102085"/>
          </a:xfrm>
          <a:prstGeom prst="rect">
            <a:avLst/>
          </a:prstGeom>
        </p:spPr>
      </p:pic>
      <p:sp>
        <p:nvSpPr>
          <p:cNvPr id="58" name="Secret to life: Replace one worry with another.…"/>
          <p:cNvSpPr txBox="1"/>
          <p:nvPr/>
        </p:nvSpPr>
        <p:spPr>
          <a:xfrm>
            <a:off x="347366" y="779077"/>
            <a:ext cx="8049197" cy="873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82587" indent="-342899">
              <a:lnSpc>
                <a:spcPct val="90000"/>
              </a:lnSpc>
              <a:buSzPct val="100000"/>
              <a:buChar char="•"/>
              <a:defRPr sz="2800">
                <a:latin typeface="+mn-lt"/>
                <a:ea typeface="+mn-ea"/>
                <a:cs typeface="+mn-cs"/>
                <a:sym typeface="Gill Sans"/>
              </a:defRPr>
            </a:lvl1pPr>
            <a:lvl2pPr marL="681037" indent="-285750">
              <a:lnSpc>
                <a:spcPct val="90000"/>
              </a:lnSpc>
              <a:buSzPct val="100000"/>
              <a:buChar char="–"/>
              <a:defRPr sz="2800">
                <a:latin typeface="+mn-lt"/>
                <a:ea typeface="+mn-ea"/>
                <a:cs typeface="+mn-cs"/>
                <a:sym typeface="Gill Sans"/>
              </a:defRPr>
            </a:lvl2pPr>
          </a:lstStyle>
          <a:p>
            <a:r>
              <a:t>Secret to life: Replace one worry with another.</a:t>
            </a:r>
          </a:p>
          <a:p>
            <a:pPr lvl="1"/>
            <a:r>
              <a:t>American cartoonist Charles M Shulz (1922-2000)</a:t>
            </a:r>
          </a:p>
        </p:txBody>
      </p:sp>
      <p:sp>
        <p:nvSpPr>
          <p:cNvPr id="59" name="src: https://www.pinterest.com/pin/107453141079040075/"/>
          <p:cNvSpPr txBox="1"/>
          <p:nvPr/>
        </p:nvSpPr>
        <p:spPr>
          <a:xfrm>
            <a:off x="317991" y="6598844"/>
            <a:ext cx="7272050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src: https://www.pinterest.com/pin/107453141079040075/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2" animBg="1" advAuto="0"/>
      <p:bldP spid="58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ransform and Conqu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Transform and Conquer</a:t>
            </a:r>
          </a:p>
        </p:txBody>
      </p:sp>
      <p:sp>
        <p:nvSpPr>
          <p:cNvPr id="62" name="Transform and conquer approach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Transform and conquer approach</a:t>
            </a:r>
          </a:p>
          <a:p>
            <a:pPr lvl="1"/>
            <a:r>
              <a:t>A two stage process</a:t>
            </a:r>
          </a:p>
          <a:p>
            <a:pPr lvl="2"/>
            <a:r>
              <a:t>Transformation stage: change the problem instance to another form, more amenable to solution</a:t>
            </a:r>
          </a:p>
          <a:p>
            <a:pPr lvl="2"/>
            <a:r>
              <a:t>Conquering stage: Solve the problem</a:t>
            </a:r>
          </a:p>
          <a:p>
            <a:r>
              <a:t>Transformation can be done in 3 ways</a:t>
            </a:r>
          </a:p>
          <a:p>
            <a:pPr lvl="1"/>
            <a:r>
              <a:t>Instance simplification: to a simpler or more convenient instance of the problem: presorted lists</a:t>
            </a:r>
          </a:p>
          <a:p>
            <a:pPr lvl="1"/>
            <a:r>
              <a:t>Different representation: Heaps, Horner’s rule</a:t>
            </a:r>
          </a:p>
          <a:p>
            <a:pPr lvl="1"/>
            <a:r>
              <a:t>Problem reduction: transform to a different problem for which solution is available.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64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DAA/Greedy Algorithms</a:t>
            </a:r>
          </a:p>
        </p:txBody>
      </p:sp>
      <p:sp>
        <p:nvSpPr>
          <p:cNvPr id="6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RPR/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1" build="p" bldLvl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riority Queu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Priority Queue</a:t>
            </a:r>
          </a:p>
        </p:txBody>
      </p:sp>
      <p:sp>
        <p:nvSpPr>
          <p:cNvPr id="68" name="Priority Queue:…"/>
          <p:cNvSpPr txBox="1">
            <a:spLocks noGrp="1"/>
          </p:cNvSpPr>
          <p:nvPr>
            <p:ph type="body" idx="1"/>
          </p:nvPr>
        </p:nvSpPr>
        <p:spPr>
          <a:xfrm>
            <a:off x="666288" y="938113"/>
            <a:ext cx="9248138" cy="5891610"/>
          </a:xfrm>
          <a:prstGeom prst="rect">
            <a:avLst/>
          </a:prstGeom>
        </p:spPr>
        <p:txBody>
          <a:bodyPr/>
          <a:lstStyle/>
          <a:p>
            <a:r>
              <a:t>Priority Queue:</a:t>
            </a:r>
          </a:p>
          <a:p>
            <a:pPr lvl="1"/>
            <a:r>
              <a:t>A data structure with an orderable (called priority) characteristic on set of elements maintained by it</a:t>
            </a:r>
          </a:p>
          <a:p>
            <a:pPr lvl="1"/>
            <a:r>
              <a:t>Allows 3 operations in an efficient way</a:t>
            </a:r>
          </a:p>
          <a:p>
            <a:pPr lvl="2"/>
            <a:r>
              <a:rPr b="1"/>
              <a:t>FindMin</a:t>
            </a:r>
            <a:r>
              <a:t> (or even </a:t>
            </a:r>
            <a:r>
              <a:rPr b="1"/>
              <a:t>FindMax</a:t>
            </a:r>
            <a:r>
              <a:t>):</a:t>
            </a:r>
          </a:p>
          <a:p>
            <a:pPr lvl="3"/>
            <a:r>
              <a:t>Find an item with highest priority (e.g. max, min)</a:t>
            </a:r>
          </a:p>
          <a:p>
            <a:pPr marL="1065847" lvl="2" indent="-213360">
              <a:buChar char="–"/>
            </a:pPr>
            <a:r>
              <a:rPr b="1"/>
              <a:t>DeleteMin</a:t>
            </a:r>
            <a:r>
              <a:t>:</a:t>
            </a:r>
          </a:p>
          <a:p>
            <a:pPr lvl="3"/>
            <a:r>
              <a:t>Delete an item with highest priority</a:t>
            </a:r>
          </a:p>
          <a:p>
            <a:pPr lvl="2"/>
            <a:r>
              <a:rPr b="1"/>
              <a:t>Insert</a:t>
            </a:r>
            <a:r>
              <a:t>:</a:t>
            </a:r>
          </a:p>
          <a:p>
            <a:pPr lvl="3"/>
            <a:r>
              <a:t>Add a new item to the data structure</a:t>
            </a:r>
          </a:p>
          <a:p>
            <a:pPr>
              <a:defRPr sz="3000"/>
            </a:pPr>
            <a:r>
              <a:t>Heaps makes these 3 operations interesting and useful</a:t>
            </a:r>
          </a:p>
          <a:p>
            <a:pPr>
              <a:defRPr sz="3000"/>
            </a:pPr>
            <a:r>
              <a:rPr u="sng"/>
              <a:t>Heapsort</a:t>
            </a:r>
            <a:r>
              <a:t>: a cornerstone of theoretical sorting problem </a:t>
            </a:r>
          </a:p>
        </p:txBody>
      </p:sp>
      <p:sp>
        <p:nvSpPr>
          <p:cNvPr id="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70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DAA/Greedy Algorithms</a:t>
            </a:r>
          </a:p>
        </p:txBody>
      </p:sp>
      <p:sp>
        <p:nvSpPr>
          <p:cNvPr id="7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RPR/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1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Hea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Heap</a:t>
            </a:r>
          </a:p>
        </p:txBody>
      </p:sp>
      <p:sp>
        <p:nvSpPr>
          <p:cNvPr id="74" name="Definition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Definition: </a:t>
            </a:r>
          </a:p>
          <a:p>
            <a:pPr lvl="1"/>
            <a:r>
              <a:t>Heap is defined as binary tree with keys assigned to nodes (one key per node) with following conditions</a:t>
            </a:r>
          </a:p>
          <a:p>
            <a:pPr lvl="2"/>
            <a:r>
              <a:t>Binary tree is a a complete tree except possibly at the last level</a:t>
            </a:r>
          </a:p>
          <a:p>
            <a:pPr lvl="3"/>
            <a:r>
              <a:t>Few rightmost leaves may be missing</a:t>
            </a:r>
          </a:p>
          <a:p>
            <a:pPr lvl="2"/>
            <a:r>
              <a:t>The key of a parent is greater than or equal to keys of its children and hence descendants</a:t>
            </a:r>
          </a:p>
          <a:p>
            <a:pPr lvl="3"/>
            <a:r>
              <a:t>Also, known as parental dominance.</a:t>
            </a:r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76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DAA/Greedy Algorithms</a:t>
            </a:r>
          </a:p>
        </p:txBody>
      </p:sp>
      <p:sp>
        <p:nvSpPr>
          <p:cNvPr id="7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RPR/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1" build="p" bldLvl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Examp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Examples</a:t>
            </a:r>
          </a:p>
        </p:txBody>
      </p:sp>
      <p:sp>
        <p:nvSpPr>
          <p:cNvPr id="80" name="Q: Identify if given binary tree is a heap?"/>
          <p:cNvSpPr txBox="1">
            <a:spLocks noGrp="1"/>
          </p:cNvSpPr>
          <p:nvPr>
            <p:ph type="body" sz="quarter" idx="1"/>
          </p:nvPr>
        </p:nvSpPr>
        <p:spPr>
          <a:xfrm>
            <a:off x="533260" y="1172267"/>
            <a:ext cx="8126885" cy="745811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t>Q: Identify if given binary tree is a heap?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82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DAA/Greedy Algorithms</a:t>
            </a:r>
          </a:p>
        </p:txBody>
      </p:sp>
      <p:sp>
        <p:nvSpPr>
          <p:cNvPr id="8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RPR/</a:t>
            </a:r>
          </a:p>
        </p:txBody>
      </p:sp>
      <p:grpSp>
        <p:nvGrpSpPr>
          <p:cNvPr id="95" name="Group"/>
          <p:cNvGrpSpPr/>
          <p:nvPr/>
        </p:nvGrpSpPr>
        <p:grpSpPr>
          <a:xfrm>
            <a:off x="464765" y="2077520"/>
            <a:ext cx="2915519" cy="2314319"/>
            <a:chOff x="0" y="0"/>
            <a:chExt cx="2915517" cy="2314317"/>
          </a:xfrm>
        </p:grpSpPr>
        <p:sp>
          <p:nvSpPr>
            <p:cNvPr id="84" name="9"/>
            <p:cNvSpPr/>
            <p:nvPr/>
          </p:nvSpPr>
          <p:spPr>
            <a:xfrm>
              <a:off x="1053621" y="0"/>
              <a:ext cx="576932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600"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85" name="5"/>
            <p:cNvSpPr/>
            <p:nvPr/>
          </p:nvSpPr>
          <p:spPr>
            <a:xfrm>
              <a:off x="498854" y="808767"/>
              <a:ext cx="576931" cy="57435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600"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86" name="4"/>
            <p:cNvSpPr/>
            <p:nvPr/>
          </p:nvSpPr>
          <p:spPr>
            <a:xfrm>
              <a:off x="0" y="1739962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600"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87" name="2"/>
            <p:cNvSpPr/>
            <p:nvPr/>
          </p:nvSpPr>
          <p:spPr>
            <a:xfrm>
              <a:off x="1053621" y="1739962"/>
              <a:ext cx="576932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600"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88" name="7"/>
            <p:cNvSpPr/>
            <p:nvPr/>
          </p:nvSpPr>
          <p:spPr>
            <a:xfrm>
              <a:off x="2338587" y="808767"/>
              <a:ext cx="576931" cy="57435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600"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89" name="1"/>
            <p:cNvSpPr/>
            <p:nvPr/>
          </p:nvSpPr>
          <p:spPr>
            <a:xfrm>
              <a:off x="1972760" y="1739962"/>
              <a:ext cx="576932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600"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90" name="Line"/>
            <p:cNvSpPr/>
            <p:nvPr/>
          </p:nvSpPr>
          <p:spPr>
            <a:xfrm flipV="1">
              <a:off x="980677" y="510433"/>
              <a:ext cx="228129" cy="41366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91" name="Line"/>
            <p:cNvSpPr/>
            <p:nvPr/>
          </p:nvSpPr>
          <p:spPr>
            <a:xfrm flipV="1">
              <a:off x="479303" y="1319200"/>
              <a:ext cx="228129" cy="41366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92" name="Line"/>
            <p:cNvSpPr/>
            <p:nvPr/>
          </p:nvSpPr>
          <p:spPr>
            <a:xfrm flipH="1" flipV="1">
              <a:off x="961460" y="1354651"/>
              <a:ext cx="266563" cy="36788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93" name="Line"/>
            <p:cNvSpPr/>
            <p:nvPr/>
          </p:nvSpPr>
          <p:spPr>
            <a:xfrm flipV="1">
              <a:off x="2342569" y="1369864"/>
              <a:ext cx="228129" cy="41366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94" name="Line"/>
            <p:cNvSpPr/>
            <p:nvPr/>
          </p:nvSpPr>
          <p:spPr>
            <a:xfrm flipH="1" flipV="1">
              <a:off x="1591606" y="437422"/>
              <a:ext cx="683005" cy="55968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05" name="Group"/>
          <p:cNvGrpSpPr/>
          <p:nvPr/>
        </p:nvGrpSpPr>
        <p:grpSpPr>
          <a:xfrm>
            <a:off x="3927007" y="2077520"/>
            <a:ext cx="2416665" cy="2314319"/>
            <a:chOff x="0" y="0"/>
            <a:chExt cx="2416663" cy="2314317"/>
          </a:xfrm>
        </p:grpSpPr>
        <p:sp>
          <p:nvSpPr>
            <p:cNvPr id="96" name="9"/>
            <p:cNvSpPr/>
            <p:nvPr/>
          </p:nvSpPr>
          <p:spPr>
            <a:xfrm>
              <a:off x="554767" y="0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600"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97" name="5"/>
            <p:cNvSpPr/>
            <p:nvPr/>
          </p:nvSpPr>
          <p:spPr>
            <a:xfrm>
              <a:off x="0" y="808767"/>
              <a:ext cx="576931" cy="57435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600"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98" name="2"/>
            <p:cNvSpPr/>
            <p:nvPr/>
          </p:nvSpPr>
          <p:spPr>
            <a:xfrm>
              <a:off x="554767" y="1739962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600"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99" name="7"/>
            <p:cNvSpPr/>
            <p:nvPr/>
          </p:nvSpPr>
          <p:spPr>
            <a:xfrm>
              <a:off x="1839733" y="808767"/>
              <a:ext cx="576931" cy="57435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600"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100" name="1"/>
            <p:cNvSpPr/>
            <p:nvPr/>
          </p:nvSpPr>
          <p:spPr>
            <a:xfrm>
              <a:off x="1473906" y="1739962"/>
              <a:ext cx="576932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600"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01" name="Line"/>
            <p:cNvSpPr/>
            <p:nvPr/>
          </p:nvSpPr>
          <p:spPr>
            <a:xfrm flipV="1">
              <a:off x="481823" y="510433"/>
              <a:ext cx="228129" cy="41366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02" name="Line"/>
            <p:cNvSpPr/>
            <p:nvPr/>
          </p:nvSpPr>
          <p:spPr>
            <a:xfrm flipH="1" flipV="1">
              <a:off x="462606" y="1354651"/>
              <a:ext cx="266563" cy="36788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03" name="Line"/>
            <p:cNvSpPr/>
            <p:nvPr/>
          </p:nvSpPr>
          <p:spPr>
            <a:xfrm flipV="1">
              <a:off x="1843715" y="1369864"/>
              <a:ext cx="228129" cy="41366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04" name="Line"/>
            <p:cNvSpPr/>
            <p:nvPr/>
          </p:nvSpPr>
          <p:spPr>
            <a:xfrm flipH="1" flipV="1">
              <a:off x="1092752" y="437422"/>
              <a:ext cx="683005" cy="55968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17" name="Group"/>
          <p:cNvGrpSpPr/>
          <p:nvPr/>
        </p:nvGrpSpPr>
        <p:grpSpPr>
          <a:xfrm>
            <a:off x="6890395" y="1911235"/>
            <a:ext cx="2915519" cy="2314319"/>
            <a:chOff x="0" y="0"/>
            <a:chExt cx="2915517" cy="2314317"/>
          </a:xfrm>
        </p:grpSpPr>
        <p:sp>
          <p:nvSpPr>
            <p:cNvPr id="106" name="9"/>
            <p:cNvSpPr/>
            <p:nvPr/>
          </p:nvSpPr>
          <p:spPr>
            <a:xfrm>
              <a:off x="1053621" y="0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600"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107" name="5"/>
            <p:cNvSpPr/>
            <p:nvPr/>
          </p:nvSpPr>
          <p:spPr>
            <a:xfrm>
              <a:off x="498854" y="808767"/>
              <a:ext cx="576931" cy="57435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600"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08" name="6"/>
            <p:cNvSpPr/>
            <p:nvPr/>
          </p:nvSpPr>
          <p:spPr>
            <a:xfrm>
              <a:off x="0" y="1739962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600"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09" name="2"/>
            <p:cNvSpPr/>
            <p:nvPr/>
          </p:nvSpPr>
          <p:spPr>
            <a:xfrm>
              <a:off x="1053621" y="1739962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600"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10" name="7"/>
            <p:cNvSpPr/>
            <p:nvPr/>
          </p:nvSpPr>
          <p:spPr>
            <a:xfrm>
              <a:off x="2338587" y="808767"/>
              <a:ext cx="576931" cy="57435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600"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111" name="1"/>
            <p:cNvSpPr/>
            <p:nvPr/>
          </p:nvSpPr>
          <p:spPr>
            <a:xfrm>
              <a:off x="1972760" y="1739962"/>
              <a:ext cx="576932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600"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12" name="Line"/>
            <p:cNvSpPr/>
            <p:nvPr/>
          </p:nvSpPr>
          <p:spPr>
            <a:xfrm flipV="1">
              <a:off x="980677" y="510433"/>
              <a:ext cx="228129" cy="41366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13" name="Line"/>
            <p:cNvSpPr/>
            <p:nvPr/>
          </p:nvSpPr>
          <p:spPr>
            <a:xfrm flipV="1">
              <a:off x="479303" y="1319200"/>
              <a:ext cx="228129" cy="41366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14" name="Line"/>
            <p:cNvSpPr/>
            <p:nvPr/>
          </p:nvSpPr>
          <p:spPr>
            <a:xfrm flipH="1" flipV="1">
              <a:off x="961460" y="1354651"/>
              <a:ext cx="266563" cy="36788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15" name="Line"/>
            <p:cNvSpPr/>
            <p:nvPr/>
          </p:nvSpPr>
          <p:spPr>
            <a:xfrm flipV="1">
              <a:off x="2342568" y="1369864"/>
              <a:ext cx="228130" cy="41366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16" name="Line"/>
            <p:cNvSpPr/>
            <p:nvPr/>
          </p:nvSpPr>
          <p:spPr>
            <a:xfrm flipH="1" flipV="1">
              <a:off x="1591605" y="437422"/>
              <a:ext cx="683006" cy="55968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18" name="Dingbat Tick"/>
          <p:cNvSpPr/>
          <p:nvPr/>
        </p:nvSpPr>
        <p:spPr>
          <a:xfrm>
            <a:off x="1021786" y="4772213"/>
            <a:ext cx="881628" cy="837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rgbClr val="00D2A9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19" name="Dingbat X"/>
          <p:cNvSpPr/>
          <p:nvPr/>
        </p:nvSpPr>
        <p:spPr>
          <a:xfrm>
            <a:off x="4557225" y="4507962"/>
            <a:ext cx="1156230" cy="1366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120" name="Dingbat X"/>
          <p:cNvSpPr/>
          <p:nvPr/>
        </p:nvSpPr>
        <p:spPr>
          <a:xfrm>
            <a:off x="8064952" y="4507962"/>
            <a:ext cx="1156230" cy="1366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chemeClr val="accent5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1" build="p" bldLvl="5" animBg="1" advAuto="0"/>
      <p:bldP spid="95" grpId="2" animBg="1" advAuto="0"/>
      <p:bldP spid="105" grpId="4" animBg="1" advAuto="0"/>
      <p:bldP spid="117" grpId="6" animBg="1" advAuto="0"/>
      <p:bldP spid="118" grpId="3" animBg="1" advAuto="0"/>
      <p:bldP spid="119" grpId="5" animBg="1" advAuto="0"/>
      <p:bldP spid="120" grpId="7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Max Heap Proper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Max Heap Properties</a:t>
            </a:r>
          </a:p>
        </p:txBody>
      </p:sp>
      <p:sp>
        <p:nvSpPr>
          <p:cNvPr id="123" name="There exists only 1 complete binary tree with n node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200"/>
              </a:spcBef>
              <a:defRPr sz="2900"/>
            </a:pPr>
            <a:r>
              <a:t>There exists only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complete binary tree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nodes.</a:t>
            </a:r>
          </a:p>
          <a:p>
            <a:pPr marL="382587" indent="-342899">
              <a:spcBef>
                <a:spcPts val="200"/>
              </a:spcBef>
              <a:defRPr sz="2900"/>
            </a:pPr>
            <a:r>
              <a:t>The root of the heap is always the largest element</a:t>
            </a:r>
          </a:p>
          <a:p>
            <a:pPr marL="700087" lvl="1" indent="-304800">
              <a:spcBef>
                <a:spcPts val="200"/>
              </a:spcBef>
              <a:defRPr sz="2900"/>
            </a:pPr>
            <a:r>
              <a:t>(For minheap, it will be smallest element0</a:t>
            </a:r>
          </a:p>
          <a:p>
            <a:pPr marL="382587" indent="-342899">
              <a:spcBef>
                <a:spcPts val="200"/>
              </a:spcBef>
              <a:defRPr sz="2800"/>
            </a:pPr>
            <a:r>
              <a:t>Any heap node alongwith all its descendants is also a heap</a:t>
            </a:r>
          </a:p>
          <a:p>
            <a:pPr marL="382587" indent="-342899">
              <a:spcBef>
                <a:spcPts val="200"/>
              </a:spcBef>
              <a:defRPr sz="2900"/>
            </a:pPr>
            <a:r>
              <a:t>Heap implementation</a:t>
            </a:r>
          </a:p>
          <a:p>
            <a:pPr lvl="1">
              <a:spcBef>
                <a:spcPts val="200"/>
              </a:spcBef>
              <a:defRPr sz="2900"/>
            </a:pPr>
            <a:r>
              <a:t>Can be an array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H[]</a:t>
            </a:r>
            <a:r>
              <a:t> with top-down and left to right</a:t>
            </a:r>
          </a:p>
          <a:p>
            <a:pPr lvl="1">
              <a:spcBef>
                <a:spcPts val="200"/>
              </a:spcBef>
            </a:pPr>
            <a:r>
              <a:t>Store heap elements in positions thru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.</a:t>
            </a:r>
          </a:p>
          <a:p>
            <a:pPr lvl="1">
              <a:spcBef>
                <a:spcPts val="200"/>
              </a:spcBef>
            </a:pPr>
            <a:r>
              <a:t>Element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H[0] </a:t>
            </a:r>
            <a:r>
              <a:t>can either be unused or a sentinel</a:t>
            </a:r>
          </a:p>
          <a:p>
            <a:pPr lvl="2">
              <a:spcBef>
                <a:spcPts val="200"/>
              </a:spcBef>
            </a:pPr>
            <a:r>
              <a:t>Its value can be greater than every element of heap</a:t>
            </a:r>
          </a:p>
          <a:p>
            <a:pPr marL="661987" lvl="1" indent="-266700">
              <a:spcBef>
                <a:spcPts val="200"/>
              </a:spcBef>
              <a:defRPr sz="2800"/>
            </a:pPr>
            <a:r>
              <a:t>Parental nodes are in first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⌊n/2⌋</a:t>
            </a:r>
            <a:r>
              <a:t> positions of the array</a:t>
            </a:r>
          </a:p>
          <a:p>
            <a:pPr marL="661987" lvl="1" indent="-266700">
              <a:spcBef>
                <a:spcPts val="200"/>
              </a:spcBef>
              <a:defRPr sz="2800"/>
            </a:pPr>
            <a:r>
              <a:t>Leaf nodes will be last ⌈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n/2⌉</a:t>
            </a:r>
            <a:r>
              <a:t> positions of the array</a:t>
            </a:r>
          </a:p>
        </p:txBody>
      </p:sp>
      <p:sp>
        <p:nvSpPr>
          <p:cNvPr id="1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25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DAA/Greedy Algorithms</a:t>
            </a:r>
          </a:p>
        </p:txBody>
      </p:sp>
      <p:sp>
        <p:nvSpPr>
          <p:cNvPr id="12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RPR/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1" build="p" bldLvl="5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Example: Heap Implement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Example: Heap Implementation</a:t>
            </a:r>
          </a:p>
        </p:txBody>
      </p:sp>
      <p:sp>
        <p:nvSpPr>
          <p:cNvPr id="129" name="Left child of node at j is at 2j…"/>
          <p:cNvSpPr txBox="1">
            <a:spLocks noGrp="1"/>
          </p:cNvSpPr>
          <p:nvPr>
            <p:ph type="body" sz="half" idx="1"/>
          </p:nvPr>
        </p:nvSpPr>
        <p:spPr>
          <a:xfrm>
            <a:off x="3515305" y="1062602"/>
            <a:ext cx="6106932" cy="3994780"/>
          </a:xfrm>
          <a:prstGeom prst="rect">
            <a:avLst/>
          </a:prstGeom>
        </p:spPr>
        <p:txBody>
          <a:bodyPr/>
          <a:lstStyle/>
          <a:p>
            <a:r>
              <a:t>Left child of node 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 is 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2j</a:t>
            </a:r>
          </a:p>
          <a:p>
            <a:pPr>
              <a:defRPr sz="3000"/>
            </a:pPr>
            <a:r>
              <a:t>Right child (if exists) of node 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 is 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2j+1</a:t>
            </a:r>
          </a:p>
          <a:p>
            <a:r>
              <a:t>Parent of node 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 is at ⌊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j/2⌋</a:t>
            </a:r>
          </a:p>
          <a:p>
            <a:pPr marL="339725" indent="-300037">
              <a:spcBef>
                <a:spcPts val="200"/>
              </a:spcBef>
              <a:defRPr sz="3000"/>
            </a:pPr>
            <a:r>
              <a:t>Parental nodes are in first ⌊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n/2⌋</a:t>
            </a:r>
            <a:r>
              <a:t> positions of the array</a:t>
            </a:r>
          </a:p>
          <a:p>
            <a:pPr marL="339725" indent="-300037">
              <a:spcBef>
                <a:spcPts val="200"/>
              </a:spcBef>
              <a:defRPr sz="3000"/>
            </a:pPr>
            <a:r>
              <a:t>Leaf nodes are in last ⌈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n/2⌉</a:t>
            </a:r>
            <a:r>
              <a:t> positions of the array</a:t>
            </a:r>
          </a:p>
        </p:txBody>
      </p:sp>
      <p:sp>
        <p:nvSpPr>
          <p:cNvPr id="1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31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DAA/Greedy Algorithms</a:t>
            </a:r>
          </a:p>
        </p:txBody>
      </p:sp>
      <p:sp>
        <p:nvSpPr>
          <p:cNvPr id="13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RPR/</a:t>
            </a:r>
          </a:p>
        </p:txBody>
      </p:sp>
      <p:grpSp>
        <p:nvGrpSpPr>
          <p:cNvPr id="144" name="Group"/>
          <p:cNvGrpSpPr/>
          <p:nvPr/>
        </p:nvGrpSpPr>
        <p:grpSpPr>
          <a:xfrm>
            <a:off x="364995" y="996669"/>
            <a:ext cx="2915518" cy="2314319"/>
            <a:chOff x="0" y="0"/>
            <a:chExt cx="2915517" cy="2314317"/>
          </a:xfrm>
        </p:grpSpPr>
        <p:sp>
          <p:nvSpPr>
            <p:cNvPr id="133" name="9"/>
            <p:cNvSpPr/>
            <p:nvPr/>
          </p:nvSpPr>
          <p:spPr>
            <a:xfrm>
              <a:off x="1053621" y="0"/>
              <a:ext cx="576932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600"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134" name="5"/>
            <p:cNvSpPr/>
            <p:nvPr/>
          </p:nvSpPr>
          <p:spPr>
            <a:xfrm>
              <a:off x="498854" y="808767"/>
              <a:ext cx="576931" cy="57435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600"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35" name="4"/>
            <p:cNvSpPr/>
            <p:nvPr/>
          </p:nvSpPr>
          <p:spPr>
            <a:xfrm>
              <a:off x="0" y="1739962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600"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136" name="2"/>
            <p:cNvSpPr/>
            <p:nvPr/>
          </p:nvSpPr>
          <p:spPr>
            <a:xfrm>
              <a:off x="1053621" y="1739962"/>
              <a:ext cx="576932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600"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37" name="7"/>
            <p:cNvSpPr/>
            <p:nvPr/>
          </p:nvSpPr>
          <p:spPr>
            <a:xfrm>
              <a:off x="2338587" y="808767"/>
              <a:ext cx="576931" cy="57435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600"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138" name="1"/>
            <p:cNvSpPr/>
            <p:nvPr/>
          </p:nvSpPr>
          <p:spPr>
            <a:xfrm>
              <a:off x="1972760" y="1739962"/>
              <a:ext cx="576932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600"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39" name="Line"/>
            <p:cNvSpPr/>
            <p:nvPr/>
          </p:nvSpPr>
          <p:spPr>
            <a:xfrm flipV="1">
              <a:off x="980677" y="510433"/>
              <a:ext cx="228129" cy="41366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40" name="Line"/>
            <p:cNvSpPr/>
            <p:nvPr/>
          </p:nvSpPr>
          <p:spPr>
            <a:xfrm flipV="1">
              <a:off x="479303" y="1319200"/>
              <a:ext cx="228129" cy="41366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41" name="Line"/>
            <p:cNvSpPr/>
            <p:nvPr/>
          </p:nvSpPr>
          <p:spPr>
            <a:xfrm flipH="1" flipV="1">
              <a:off x="961460" y="1354651"/>
              <a:ext cx="266563" cy="36788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42" name="Line"/>
            <p:cNvSpPr/>
            <p:nvPr/>
          </p:nvSpPr>
          <p:spPr>
            <a:xfrm flipV="1">
              <a:off x="2342569" y="1369864"/>
              <a:ext cx="228129" cy="41366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43" name="Line"/>
            <p:cNvSpPr/>
            <p:nvPr/>
          </p:nvSpPr>
          <p:spPr>
            <a:xfrm flipH="1" flipV="1">
              <a:off x="1591606" y="437422"/>
              <a:ext cx="683005" cy="55968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aphicFrame>
        <p:nvGraphicFramePr>
          <p:cNvPr id="145" name="Table"/>
          <p:cNvGraphicFramePr/>
          <p:nvPr/>
        </p:nvGraphicFramePr>
        <p:xfrm>
          <a:off x="688946" y="5572756"/>
          <a:ext cx="8150219" cy="492893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1164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4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4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43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43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43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289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</a:p>
                  </a:txBody>
                  <a:tcPr marL="50800" marR="50800" marT="50800" marB="5080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50800" marR="50800" marT="50800" marB="5080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6" name="0"/>
          <p:cNvSpPr txBox="1"/>
          <p:nvPr/>
        </p:nvSpPr>
        <p:spPr>
          <a:xfrm>
            <a:off x="1027034" y="5107159"/>
            <a:ext cx="332741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0</a:t>
            </a:r>
          </a:p>
        </p:txBody>
      </p:sp>
      <p:sp>
        <p:nvSpPr>
          <p:cNvPr id="147" name="1"/>
          <p:cNvSpPr txBox="1"/>
          <p:nvPr/>
        </p:nvSpPr>
        <p:spPr>
          <a:xfrm>
            <a:off x="2155238" y="5107159"/>
            <a:ext cx="332741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1</a:t>
            </a:r>
          </a:p>
        </p:txBody>
      </p:sp>
      <p:sp>
        <p:nvSpPr>
          <p:cNvPr id="148" name="2"/>
          <p:cNvSpPr txBox="1"/>
          <p:nvPr/>
        </p:nvSpPr>
        <p:spPr>
          <a:xfrm>
            <a:off x="3465392" y="5107159"/>
            <a:ext cx="332741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2</a:t>
            </a:r>
          </a:p>
        </p:txBody>
      </p:sp>
      <p:sp>
        <p:nvSpPr>
          <p:cNvPr id="149" name="3"/>
          <p:cNvSpPr txBox="1"/>
          <p:nvPr/>
        </p:nvSpPr>
        <p:spPr>
          <a:xfrm>
            <a:off x="4597688" y="5107159"/>
            <a:ext cx="332741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3</a:t>
            </a:r>
          </a:p>
        </p:txBody>
      </p:sp>
      <p:sp>
        <p:nvSpPr>
          <p:cNvPr id="150" name="4"/>
          <p:cNvSpPr txBox="1"/>
          <p:nvPr/>
        </p:nvSpPr>
        <p:spPr>
          <a:xfrm>
            <a:off x="5729985" y="5107159"/>
            <a:ext cx="332741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4</a:t>
            </a:r>
          </a:p>
        </p:txBody>
      </p:sp>
      <p:sp>
        <p:nvSpPr>
          <p:cNvPr id="151" name="5"/>
          <p:cNvSpPr txBox="1"/>
          <p:nvPr/>
        </p:nvSpPr>
        <p:spPr>
          <a:xfrm>
            <a:off x="7036047" y="5107159"/>
            <a:ext cx="332741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5</a:t>
            </a:r>
          </a:p>
        </p:txBody>
      </p:sp>
      <p:sp>
        <p:nvSpPr>
          <p:cNvPr id="152" name="6"/>
          <p:cNvSpPr txBox="1"/>
          <p:nvPr/>
        </p:nvSpPr>
        <p:spPr>
          <a:xfrm>
            <a:off x="8168343" y="5107159"/>
            <a:ext cx="332741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2" build="p" bldLvl="5" animBg="1" advAuto="0"/>
      <p:bldP spid="144" grpId="1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1474</Words>
  <Application>Microsoft Macintosh PowerPoint</Application>
  <PresentationFormat>Custom</PresentationFormat>
  <Paragraphs>333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Cambria Math</vt:lpstr>
      <vt:lpstr>Courier New</vt:lpstr>
      <vt:lpstr>Gill Sans</vt:lpstr>
      <vt:lpstr>Gill Sans MT</vt:lpstr>
      <vt:lpstr>Lucida Grande</vt:lpstr>
      <vt:lpstr>Times New Roman</vt:lpstr>
      <vt:lpstr>White</vt:lpstr>
      <vt:lpstr>Design and Analysis of Algorithms   L22: Heapsort Transform and Conquer Approach</vt:lpstr>
      <vt:lpstr>Resources</vt:lpstr>
      <vt:lpstr>Transform and Conquer</vt:lpstr>
      <vt:lpstr>Transform and Conquer</vt:lpstr>
      <vt:lpstr>Priority Queue</vt:lpstr>
      <vt:lpstr>Heap</vt:lpstr>
      <vt:lpstr>Examples</vt:lpstr>
      <vt:lpstr>Max Heap Properties</vt:lpstr>
      <vt:lpstr>Example: Heap Implementation</vt:lpstr>
      <vt:lpstr>Heap Construction</vt:lpstr>
      <vt:lpstr>Heap Construction</vt:lpstr>
      <vt:lpstr>Heap Construction</vt:lpstr>
      <vt:lpstr>Heap Construction</vt:lpstr>
      <vt:lpstr>Heap Algorithm</vt:lpstr>
      <vt:lpstr>Complexity Analysis</vt:lpstr>
      <vt:lpstr>Complexity Analysis: Improved</vt:lpstr>
      <vt:lpstr>Complexity Analysis: Improved</vt:lpstr>
      <vt:lpstr>Exercises: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   L22: Heapsort Transform and Conquer Approach</dc:title>
  <cp:lastModifiedBy>Ram Rustagi</cp:lastModifiedBy>
  <cp:revision>1</cp:revision>
  <dcterms:modified xsi:type="dcterms:W3CDTF">2020-04-19T16:10:58Z</dcterms:modified>
</cp:coreProperties>
</file>