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09: Divid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L09: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br/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ivide &amp; Conquer: Control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&amp; Conquer: Control Abstraction</a:t>
            </a:r>
          </a:p>
        </p:txBody>
      </p:sp>
      <p:sp>
        <p:nvSpPr>
          <p:cNvPr id="241" name="Algo D_And_C(P) {…"/>
          <p:cNvSpPr txBox="1"/>
          <p:nvPr>
            <p:ph type="body" idx="1"/>
          </p:nvPr>
        </p:nvSpPr>
        <p:spPr>
          <a:xfrm>
            <a:off x="534039" y="938113"/>
            <a:ext cx="8738177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t>) {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Small(</a:t>
            </a:r>
            <a:r>
              <a:rPr b="1"/>
              <a:t>P</a:t>
            </a:r>
            <a:r>
              <a:t>) 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S(</a:t>
            </a:r>
            <a:r>
              <a:rPr b="1"/>
              <a:t>P</a:t>
            </a:r>
            <a:r>
              <a:t>) 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{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Divide </a:t>
            </a:r>
            <a:r>
              <a:rPr b="1"/>
              <a:t>P</a:t>
            </a:r>
            <a:r>
              <a:t> into smaller sets </a:t>
            </a:r>
            <a:r>
              <a:rPr b="1"/>
              <a:t>P</a:t>
            </a:r>
            <a:r>
              <a:rPr b="1" baseline="-5999"/>
              <a:t>1</a:t>
            </a:r>
            <a:r>
              <a:t>, …,</a:t>
            </a:r>
            <a:r>
              <a:rPr b="1"/>
              <a:t>P</a:t>
            </a:r>
            <a:r>
              <a:rPr b="1" baseline="-5999"/>
              <a:t>k</a:t>
            </a:r>
            <a:endParaRPr baseline="-5999"/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Apply </a:t>
            </a:r>
            <a:r>
              <a:rPr b="1"/>
              <a:t>D_And_C</a:t>
            </a:r>
            <a:r>
              <a:t> to each subproblem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Combine(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rPr b="1" baseline="-5999"/>
              <a:t>1</a:t>
            </a:r>
            <a:r>
              <a:t>), </a:t>
            </a:r>
          </a:p>
          <a:p>
            <a:pPr lvl="8" marL="0" indent="18288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…,</a:t>
            </a:r>
          </a:p>
          <a:p>
            <a:pPr lvl="8" marL="0" indent="18288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</a:t>
            </a:r>
            <a:r>
              <a:rPr b="1"/>
              <a:t>D_And_C</a:t>
            </a:r>
            <a:r>
              <a:t>(</a:t>
            </a:r>
            <a:r>
              <a:rPr b="1"/>
              <a:t>P</a:t>
            </a:r>
            <a:r>
              <a:rPr b="1" baseline="-5999"/>
              <a:t>k</a:t>
            </a:r>
            <a:r>
              <a:t>))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247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1094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: time complexity for a problem of input size n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g(n)</a:t>
            </a:r>
            <a:r>
              <a:t>: time complexity for solving directly for small inputs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t>: Time complexity for dividing the problem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subproblems and combining again from the solutions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1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252" name="Equation"/>
          <p:cNvSpPr txBox="1"/>
          <p:nvPr/>
        </p:nvSpPr>
        <p:spPr>
          <a:xfrm>
            <a:off x="1847044" y="6071997"/>
            <a:ext cx="4407441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2"/>
      <p:bldP build="whole" bldLvl="1" animBg="1" rev="0" advAuto="0" spid="251" grpId="1"/>
      <p:bldP build="whole" bldLvl="1" animBg="1" rev="0" advAuto="0" spid="25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61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5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66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67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68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69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70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271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72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73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4"/>
      <p:bldP build="whole" bldLvl="1" animBg="1" rev="0" advAuto="0" spid="266" grpId="3"/>
      <p:bldP build="whole" bldLvl="1" animBg="1" rev="0" advAuto="0" spid="268" grpId="6"/>
      <p:bldP build="whole" bldLvl="1" animBg="1" rev="0" advAuto="0" spid="270" grpId="7"/>
      <p:bldP build="whole" bldLvl="1" animBg="1" rev="0" advAuto="0" spid="272" grpId="10"/>
      <p:bldP build="whole" bldLvl="1" animBg="1" rev="0" advAuto="0" spid="261" grpId="2"/>
      <p:bldP build="whole" bldLvl="1" animBg="1" rev="0" advAuto="0" spid="265" grpId="1"/>
      <p:bldP build="whole" bldLvl="1" animBg="1" rev="0" advAuto="0" spid="269" grpId="8"/>
      <p:bldP build="whole" bldLvl="1" animBg="1" rev="0" advAuto="0" spid="271" grpId="9"/>
      <p:bldP build="whole" bldLvl="1" animBg="1" rev="0" advAuto="0" spid="267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79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80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81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82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83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284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285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  <p:bldP build="whole" bldLvl="1" animBg="1" rev="0" advAuto="0" spid="283" grpId="5"/>
      <p:bldP build="whole" bldLvl="1" animBg="1" rev="0" advAuto="0" spid="281" grpId="3"/>
      <p:bldP build="whole" bldLvl="1" animBg="1" rev="0" advAuto="0" spid="280" grpId="2"/>
      <p:bldP build="whole" bldLvl="1" animBg="1" rev="0" advAuto="0" spid="285" grpId="7"/>
      <p:bldP build="whole" bldLvl="1" animBg="1" rev="0" advAuto="0" spid="282" grpId="4"/>
      <p:bldP build="p" bldLvl="5" animBg="1" rev="0" advAuto="0" spid="284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88" name="Example 01: a=2, b=2,T(1)=1,f(n)=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n.(log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2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93" name="= n[1+(1+1+…(log2n times)+1)]=nlog2n…"/>
          <p:cNvSpPr txBox="1"/>
          <p:nvPr/>
        </p:nvSpPr>
        <p:spPr>
          <a:xfrm>
            <a:off x="488144" y="5971163"/>
            <a:ext cx="8362990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2"/>
      <p:bldP build="p" bldLvl="5" animBg="1" rev="0" advAuto="0" spid="293" grpId="3"/>
      <p:bldP build="p" bldLvl="5" animBg="1" rev="0" advAuto="0" spid="28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96" name="Example 02: a=9, b=3,T(1)=4,f(n)=4n6…"/>
          <p:cNvSpPr txBox="1"/>
          <p:nvPr>
            <p:ph type="body" sz="half" idx="1"/>
          </p:nvPr>
        </p:nvSpPr>
        <p:spPr>
          <a:xfrm>
            <a:off x="555600" y="864195"/>
            <a:ext cx="9048800" cy="1911623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3</a:t>
            </a:r>
            <a:r>
              <a:t>9=2,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=4b</a:t>
            </a:r>
            <a:r>
              <a:rPr baseline="31999"/>
              <a:t>6j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0" name="Equation"/>
          <p:cNvSpPr txBox="1"/>
          <p:nvPr/>
        </p:nvSpPr>
        <p:spPr>
          <a:xfrm>
            <a:off x="1069612" y="2881983"/>
            <a:ext cx="404687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01" name="= n2[4+(4*34+4*34*2+…+4*34*log3n)]…"/>
          <p:cNvSpPr txBox="1"/>
          <p:nvPr/>
        </p:nvSpPr>
        <p:spPr>
          <a:xfrm>
            <a:off x="89061" y="3786380"/>
            <a:ext cx="7786140" cy="216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1" grpId="3"/>
      <p:bldP build="p" bldLvl="5" animBg="1" rev="0" advAuto="0" spid="296" grpId="1"/>
      <p:bldP build="whole" bldLvl="1" animBg="1" rev="0" advAuto="0" spid="30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un Exercise of Game of 128 numbers"/>
          <p:cNvSpPr txBox="1"/>
          <p:nvPr>
            <p:ph type="title"/>
          </p:nvPr>
        </p:nvSpPr>
        <p:spPr>
          <a:xfrm>
            <a:off x="623353" y="93581"/>
            <a:ext cx="9027875" cy="826489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Fun Exercise of 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</a:t>
            </a:r>
          </a:p>
        </p:txBody>
      </p:sp>
      <p:sp>
        <p:nvSpPr>
          <p:cNvPr id="304" name="A practical fun example of Data structures and Algorithm"/>
          <p:cNvSpPr txBox="1"/>
          <p:nvPr>
            <p:ph type="body" idx="1"/>
          </p:nvPr>
        </p:nvSpPr>
        <p:spPr>
          <a:xfrm>
            <a:off x="887784" y="938113"/>
            <a:ext cx="8384432" cy="5743774"/>
          </a:xfrm>
          <a:prstGeom prst="rect">
            <a:avLst/>
          </a:prstGeom>
        </p:spPr>
        <p:txBody>
          <a:bodyPr/>
          <a:lstStyle/>
          <a:p>
            <a:pPr/>
            <a:r>
              <a:t>A practical fun example of Data structures and Algorithm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0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778000"/>
            <a:ext cx="3746500" cy="5619750"/>
          </a:xfrm>
          <a:prstGeom prst="rect">
            <a:avLst/>
          </a:prstGeom>
        </p:spPr>
      </p:pic>
      <p:sp>
        <p:nvSpPr>
          <p:cNvPr id="309" name="Game:…"/>
          <p:cNvSpPr txBox="1"/>
          <p:nvPr/>
        </p:nvSpPr>
        <p:spPr>
          <a:xfrm>
            <a:off x="5461000" y="1943100"/>
            <a:ext cx="4654759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Game: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Go thru a set of cards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Say Y/N if present or not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You will get your number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graphically displayed to you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Q?</a:t>
            </a:r>
            <a:r>
              <a:t>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algorithm we are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discussing?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Aim</a:t>
            </a:r>
            <a:r>
              <a:t>: Can we find more such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4" grpId="1"/>
      <p:bldP build="p" bldLvl="5" animBg="1" rev="0" advAuto="0" spid="309" grpId="3"/>
      <p:bldP build="whole" bldLvl="1" animBg="1" rev="0" advAuto="0" spid="30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ame of 128 numbers -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b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15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74" y="959816"/>
            <a:ext cx="7962177" cy="6010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ame of 128 numbers - 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c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21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04" y="930488"/>
            <a:ext cx="7918389" cy="593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d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85" y="918328"/>
            <a:ext cx="8151630" cy="612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128</a:t>
            </a:r>
            <a:r>
              <a:t> numbers - d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717" y="798269"/>
            <a:ext cx="8410566" cy="63282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Exercise 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</p:txBody>
      </p:sp>
      <p:sp>
        <p:nvSpPr>
          <p:cNvPr id="336" name="Exercise 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  <a:p>
            <a:pPr lvl="1"/>
            <a:r>
              <a:t>Work out the remaining 3 cards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ummary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Divide and Conquer</a:t>
            </a:r>
          </a:p>
        </p:txBody>
      </p:sp>
      <p:sp>
        <p:nvSpPr>
          <p:cNvPr id="342" name="Break the problem into smaller sub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the problem into smaller subsets</a:t>
            </a:r>
          </a:p>
          <a:p>
            <a:pPr lvl="1"/>
            <a:r>
              <a:t>By a factor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—&gt;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Example cases</a:t>
            </a:r>
          </a:p>
          <a:p>
            <a:pPr lvl="1"/>
            <a:r>
              <a:t>Sorting and Searching</a:t>
            </a:r>
          </a:p>
          <a:p>
            <a:pPr lvl="1"/>
            <a:r>
              <a:t>Binary Tree traversals</a:t>
            </a:r>
          </a:p>
          <a:p>
            <a:pPr lvl="1"/>
            <a:r>
              <a:t>Binary search</a:t>
            </a:r>
          </a:p>
          <a:p>
            <a:pPr lvl="1"/>
            <a:r>
              <a:t>Multiplication of large numbers (Karatsuba Algo)</a:t>
            </a:r>
          </a:p>
          <a:p>
            <a:pPr lvl="1"/>
            <a:r>
              <a:t>Matrix multiplicatin - Strassen’s algorithm</a:t>
            </a:r>
          </a:p>
          <a:p>
            <a:pPr lvl="1"/>
            <a:r>
              <a:t>Closest pair problem</a:t>
            </a:r>
          </a:p>
          <a:p>
            <a:pPr lvl="1"/>
            <a:r>
              <a:t>Convex Hull problem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34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8" name="Divide and Conquer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  <a:p>
            <a:pPr/>
            <a:r>
              <a:t>Cost efficiency:</a:t>
            </a:r>
          </a:p>
          <a:p>
            <a:pPr lvl="1"/>
            <a:r>
              <a:t>Define recurrence relation</a:t>
            </a:r>
          </a:p>
          <a:p>
            <a:pPr lvl="1"/>
            <a:r>
              <a:t>Solve the recurrance equation</a:t>
            </a:r>
          </a:p>
          <a:p>
            <a:pPr/>
            <a:r>
              <a:t>Example of binary search (visual)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54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n) into similar sub problems</a:t>
            </a:r>
          </a:p>
          <a:p>
            <a:pPr lvl="1"/>
            <a:r>
              <a:t>Size of sub problems should be some factor of original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 lvl="2"/>
            <a:r>
              <a:t>When small enough, solve by brute force</a:t>
            </a:r>
          </a:p>
          <a:p>
            <a:pPr/>
            <a:r>
              <a:t>Conquer (Solve) the sub-problem</a:t>
            </a:r>
          </a:p>
          <a:p>
            <a:pPr lvl="1"/>
            <a:r>
              <a:t>Use recursion to solve small 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Problem of…"/>
          <p:cNvSpPr/>
          <p:nvPr/>
        </p:nvSpPr>
        <p:spPr>
          <a:xfrm>
            <a:off x="3683000" y="1058333"/>
            <a:ext cx="221290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 of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n</a:t>
            </a:r>
          </a:p>
        </p:txBody>
      </p:sp>
      <p:sp>
        <p:nvSpPr>
          <p:cNvPr id="64" name="…"/>
          <p:cNvSpPr txBox="1"/>
          <p:nvPr/>
        </p:nvSpPr>
        <p:spPr>
          <a:xfrm>
            <a:off x="5252396" y="2797791"/>
            <a:ext cx="612141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5" name="…"/>
          <p:cNvSpPr txBox="1"/>
          <p:nvPr/>
        </p:nvSpPr>
        <p:spPr>
          <a:xfrm>
            <a:off x="5572569" y="4347633"/>
            <a:ext cx="61214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6" name="Solution to Original Problem of Size n"/>
          <p:cNvSpPr/>
          <p:nvPr/>
        </p:nvSpPr>
        <p:spPr>
          <a:xfrm>
            <a:off x="3511715" y="5910175"/>
            <a:ext cx="3136570" cy="109041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 Original Problem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596213" y="1875366"/>
            <a:ext cx="3425454" cy="1626461"/>
            <a:chOff x="0" y="0"/>
            <a:chExt cx="3425453" cy="1626459"/>
          </a:xfrm>
        </p:grpSpPr>
        <p:sp>
          <p:nvSpPr>
            <p:cNvPr id="67" name="Subprob 1…"/>
            <p:cNvSpPr/>
            <p:nvPr/>
          </p:nvSpPr>
          <p:spPr>
            <a:xfrm>
              <a:off x="0" y="833966"/>
              <a:ext cx="1877219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t>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68" name="Line"/>
            <p:cNvSpPr/>
            <p:nvPr/>
          </p:nvSpPr>
          <p:spPr>
            <a:xfrm flipV="1">
              <a:off x="909794" y="-1"/>
              <a:ext cx="2515660" cy="8088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" name="Group"/>
          <p:cNvGrpSpPr/>
          <p:nvPr/>
        </p:nvGrpSpPr>
        <p:grpSpPr>
          <a:xfrm>
            <a:off x="596213" y="3489623"/>
            <a:ext cx="1630959" cy="1646271"/>
            <a:chOff x="0" y="0"/>
            <a:chExt cx="1630957" cy="1646269"/>
          </a:xfrm>
        </p:grpSpPr>
        <p:sp>
          <p:nvSpPr>
            <p:cNvPr id="70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1" name="Line"/>
            <p:cNvSpPr/>
            <p:nvPr/>
          </p:nvSpPr>
          <p:spPr>
            <a:xfrm flipV="1">
              <a:off x="765383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" name="Group"/>
          <p:cNvGrpSpPr/>
          <p:nvPr/>
        </p:nvGrpSpPr>
        <p:grpSpPr>
          <a:xfrm>
            <a:off x="5502531" y="1841815"/>
            <a:ext cx="3324093" cy="1660012"/>
            <a:chOff x="0" y="0"/>
            <a:chExt cx="3324092" cy="1660011"/>
          </a:xfrm>
        </p:grpSpPr>
        <p:sp>
          <p:nvSpPr>
            <p:cNvPr id="73" name="Subprob k…"/>
            <p:cNvSpPr/>
            <p:nvPr/>
          </p:nvSpPr>
          <p:spPr>
            <a:xfrm>
              <a:off x="1446873" y="867518"/>
              <a:ext cx="1877220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k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74" name="Line"/>
            <p:cNvSpPr/>
            <p:nvPr/>
          </p:nvSpPr>
          <p:spPr>
            <a:xfrm flipH="1" flipV="1">
              <a:off x="-1" y="-1"/>
              <a:ext cx="2406270" cy="8759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2930654" y="1857245"/>
            <a:ext cx="2012343" cy="1644582"/>
            <a:chOff x="0" y="0"/>
            <a:chExt cx="2012342" cy="1644580"/>
          </a:xfrm>
        </p:grpSpPr>
        <p:sp>
          <p:nvSpPr>
            <p:cNvPr id="76" name="Subprob 2…"/>
            <p:cNvSpPr/>
            <p:nvPr/>
          </p:nvSpPr>
          <p:spPr>
            <a:xfrm>
              <a:off x="0" y="852087"/>
              <a:ext cx="1877219" cy="79249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2 </a:t>
              </a:r>
            </a:p>
            <a:p>
              <a: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of size </a:t>
              </a:r>
              <a:r>
                <a:rPr b="0">
                  <a:latin typeface="Courier New"/>
                  <a:ea typeface="Courier New"/>
                  <a:cs typeface="Courier New"/>
                  <a:sym typeface="Courier New"/>
                </a:rPr>
                <a:t>n/k</a:t>
              </a:r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1167278" y="0"/>
              <a:ext cx="845065" cy="845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" name="Group"/>
          <p:cNvGrpSpPr/>
          <p:nvPr/>
        </p:nvGrpSpPr>
        <p:grpSpPr>
          <a:xfrm>
            <a:off x="3053785" y="3489623"/>
            <a:ext cx="1630959" cy="1646271"/>
            <a:chOff x="0" y="0"/>
            <a:chExt cx="1630957" cy="1646269"/>
          </a:xfrm>
        </p:grpSpPr>
        <p:sp>
          <p:nvSpPr>
            <p:cNvPr id="79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2</a:t>
              </a:r>
            </a:p>
          </p:txBody>
        </p:sp>
        <p:sp>
          <p:nvSpPr>
            <p:cNvPr id="80" name="Line"/>
            <p:cNvSpPr/>
            <p:nvPr/>
          </p:nvSpPr>
          <p:spPr>
            <a:xfrm flipV="1">
              <a:off x="815478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7072535" y="3489623"/>
            <a:ext cx="1630959" cy="1646271"/>
            <a:chOff x="0" y="0"/>
            <a:chExt cx="1630957" cy="1646269"/>
          </a:xfrm>
        </p:grpSpPr>
        <p:sp>
          <p:nvSpPr>
            <p:cNvPr id="82" name="Solution to…"/>
            <p:cNvSpPr/>
            <p:nvPr/>
          </p:nvSpPr>
          <p:spPr>
            <a:xfrm>
              <a:off x="0" y="853776"/>
              <a:ext cx="1630958" cy="7924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Solution to</a:t>
              </a:r>
            </a:p>
            <a:p>
              <a:pPr algn="ctr">
                <a:defRPr b="1" sz="21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Subprob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</a:p>
          </p:txBody>
        </p:sp>
        <p:sp>
          <p:nvSpPr>
            <p:cNvPr id="83" name="Line"/>
            <p:cNvSpPr/>
            <p:nvPr/>
          </p:nvSpPr>
          <p:spPr>
            <a:xfrm flipV="1">
              <a:off x="815479" y="0"/>
              <a:ext cx="1" cy="817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" name="Group"/>
          <p:cNvGrpSpPr/>
          <p:nvPr/>
        </p:nvGrpSpPr>
        <p:grpSpPr>
          <a:xfrm>
            <a:off x="1192998" y="5117541"/>
            <a:ext cx="6596336" cy="856592"/>
            <a:chOff x="0" y="0"/>
            <a:chExt cx="6596335" cy="856591"/>
          </a:xfrm>
        </p:grpSpPr>
        <p:sp>
          <p:nvSpPr>
            <p:cNvPr id="85" name="Line"/>
            <p:cNvSpPr/>
            <p:nvPr/>
          </p:nvSpPr>
          <p:spPr>
            <a:xfrm flipV="1">
              <a:off x="4703206" y="29384"/>
              <a:ext cx="1893130" cy="794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 flipH="1" flipV="1">
              <a:off x="-1" y="12166"/>
              <a:ext cx="2715039" cy="8132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 flipH="1" flipV="1">
              <a:off x="2872583" y="-1"/>
              <a:ext cx="695551" cy="8565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11"/>
      <p:bldP build="whole" bldLvl="1" animBg="1" rev="0" advAuto="0" spid="78" grpId="3"/>
      <p:bldP build="whole" bldLvl="1" animBg="1" rev="0" advAuto="0" spid="65" grpId="8"/>
      <p:bldP build="whole" bldLvl="1" animBg="1" rev="0" advAuto="0" spid="75" grpId="5"/>
      <p:bldP build="whole" bldLvl="1" animBg="1" rev="0" advAuto="0" spid="64" grpId="4"/>
      <p:bldP build="whole" bldLvl="1" animBg="1" rev="0" advAuto="0" spid="69" grpId="2"/>
      <p:bldP build="whole" bldLvl="1" animBg="1" rev="0" advAuto="0" spid="63" grpId="1"/>
      <p:bldP build="whole" bldLvl="1" animBg="1" rev="0" advAuto="0" spid="81" grpId="7"/>
      <p:bldP build="whole" bldLvl="1" animBg="1" rev="0" advAuto="0" spid="84" grpId="9"/>
      <p:bldP build="whole" bldLvl="1" animBg="1" rev="0" advAuto="0" spid="88" grpId="10"/>
      <p:bldP build="whole" bldLvl="1" animBg="1" rev="0" advAuto="0" spid="7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ivide and Conquer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Examples</a:t>
            </a:r>
          </a:p>
        </p:txBody>
      </p:sp>
      <p:sp>
        <p:nvSpPr>
          <p:cNvPr id="91" name="Sorting and Searching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 and Searching</a:t>
            </a:r>
          </a:p>
          <a:p>
            <a:pPr/>
            <a:r>
              <a:t>Binary Tree traversals</a:t>
            </a:r>
          </a:p>
          <a:p>
            <a:pPr/>
            <a:r>
              <a:t>Binary search</a:t>
            </a:r>
          </a:p>
          <a:p>
            <a:pPr/>
            <a:r>
              <a:t>Multiplication of large numbers (Karatsuba Algo)</a:t>
            </a:r>
          </a:p>
          <a:p>
            <a:pPr/>
            <a:r>
              <a:t>Matrix multiplicatin - Strassen’s algorithm</a:t>
            </a:r>
          </a:p>
          <a:p>
            <a:pPr/>
            <a:r>
              <a:t>Closest pair problem</a:t>
            </a:r>
          </a:p>
          <a:p>
            <a:pPr/>
            <a:r>
              <a:t>Convex Hull problem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9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0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0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0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0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0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0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0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0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1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1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18" name="Solution 1:…"/>
          <p:cNvSpPr txBox="1"/>
          <p:nvPr/>
        </p:nvSpPr>
        <p:spPr>
          <a:xfrm>
            <a:off x="275980" y="2780920"/>
            <a:ext cx="4680902" cy="406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3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comparisons (worst case)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19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0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1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7127171" y="2970939"/>
            <a:ext cx="1489434" cy="1179268"/>
            <a:chOff x="0" y="0"/>
            <a:chExt cx="1489433" cy="1179266"/>
          </a:xfrm>
        </p:grpSpPr>
        <p:sp>
          <p:nvSpPr>
            <p:cNvPr id="123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5" name="03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7301216" y="4979572"/>
            <a:ext cx="1489434" cy="1179268"/>
            <a:chOff x="0" y="0"/>
            <a:chExt cx="1489433" cy="1179266"/>
          </a:xfrm>
        </p:grpSpPr>
        <p:sp>
          <p:nvSpPr>
            <p:cNvPr id="127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8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9" name="16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 rot="20940000">
            <a:off x="5142319" y="4979572"/>
            <a:ext cx="1489434" cy="1179268"/>
            <a:chOff x="0" y="0"/>
            <a:chExt cx="1489433" cy="1179266"/>
          </a:xfrm>
        </p:grpSpPr>
        <p:sp>
          <p:nvSpPr>
            <p:cNvPr id="131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2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33" name="11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17" grpId="2"/>
      <p:bldP build="whole" bldLvl="1" animBg="1" rev="0" advAuto="0" spid="130" grpId="6"/>
      <p:bldP build="whole" bldLvl="1" animBg="1" rev="0" advAuto="0" spid="134" grpId="7"/>
      <p:bldP build="p" bldLvl="5" animBg="1" rev="0" advAuto="0" spid="97" grpId="1"/>
      <p:bldP build="whole" bldLvl="1" animBg="1" rev="0" advAuto="0" spid="126" grpId="5"/>
      <p:bldP build="p" bldLvl="5" animBg="1" rev="0" advAuto="0" spid="11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3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4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4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4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4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4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4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4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4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4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5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5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5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8" name="Solution 2:…"/>
          <p:cNvSpPr txBox="1"/>
          <p:nvPr/>
        </p:nvSpPr>
        <p:spPr>
          <a:xfrm>
            <a:off x="275980" y="2780920"/>
            <a:ext cx="4804020" cy="412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2: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3 with 4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with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8 comparisons (worst case)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59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61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7331250" y="2970939"/>
            <a:ext cx="1489434" cy="1179268"/>
            <a:chOff x="0" y="0"/>
            <a:chExt cx="1489433" cy="1179266"/>
          </a:xfrm>
        </p:grpSpPr>
        <p:sp>
          <p:nvSpPr>
            <p:cNvPr id="163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4" name="03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65" name="04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5083564" y="4424814"/>
            <a:ext cx="1489435" cy="1179268"/>
            <a:chOff x="0" y="0"/>
            <a:chExt cx="1489433" cy="1179266"/>
          </a:xfrm>
        </p:grpSpPr>
        <p:sp>
          <p:nvSpPr>
            <p:cNvPr id="167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8" name="2k-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2k-1</a:t>
              </a:r>
            </a:p>
          </p:txBody>
        </p:sp>
        <p:sp>
          <p:nvSpPr>
            <p:cNvPr id="169" name="2k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2k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464277" y="4424814"/>
            <a:ext cx="1489435" cy="1179268"/>
            <a:chOff x="0" y="0"/>
            <a:chExt cx="1489433" cy="1179266"/>
          </a:xfrm>
        </p:grpSpPr>
        <p:sp>
          <p:nvSpPr>
            <p:cNvPr id="171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15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3" name="16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7"/>
      <p:bldP build="whole" bldLvl="1" animBg="1" rev="0" advAuto="0" spid="162" grpId="4"/>
      <p:bldP build="whole" bldLvl="1" animBg="1" rev="0" advAuto="0" spid="157" grpId="2"/>
      <p:bldP build="whole" bldLvl="1" animBg="1" rev="0" advAuto="0" spid="170" grpId="6"/>
      <p:bldP build="p" bldLvl="5" animBg="1" rev="0" advAuto="0" spid="158" grpId="3"/>
      <p:bldP build="p" bldLvl="5" animBg="1" rev="0" advAuto="0" spid="137" grpId="1"/>
      <p:bldP build="whole" bldLvl="1" animBg="1" rev="0" advAuto="0" spid="166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7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8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8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8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8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8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8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8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8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8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9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9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9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98" name="Soltion3: Divide and Conquer…"/>
          <p:cNvSpPr txBox="1"/>
          <p:nvPr/>
        </p:nvSpPr>
        <p:spPr>
          <a:xfrm>
            <a:off x="-15015" y="3100176"/>
            <a:ext cx="7384668" cy="440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Divide and Conquer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Divide into 2 sets, each of 8 balls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-8 with 9-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, and divide the lighter set into two parts each of 4.</a:t>
            </a:r>
          </a:p>
          <a:p>
            <a:pPr lvl="3" marL="0" indent="685800">
              <a:lnSpc>
                <a:spcPct val="90000"/>
              </a:lnSpc>
              <a:spcBef>
                <a:spcPts val="2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Continue the process till lighter ball is found</a:t>
            </a:r>
          </a:p>
          <a:p>
            <a:pPr marL="362416" indent="-32272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 4 comparisons 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206" name="Group"/>
          <p:cNvGrpSpPr/>
          <p:nvPr/>
        </p:nvGrpSpPr>
        <p:grpSpPr>
          <a:xfrm rot="21000000">
            <a:off x="7039485" y="2768531"/>
            <a:ext cx="2928250" cy="2082938"/>
            <a:chOff x="0" y="0"/>
            <a:chExt cx="2928249" cy="2082937"/>
          </a:xfrm>
        </p:grpSpPr>
        <p:sp>
          <p:nvSpPr>
            <p:cNvPr id="199" name="Scales"/>
            <p:cNvSpPr/>
            <p:nvPr/>
          </p:nvSpPr>
          <p:spPr>
            <a:xfrm>
              <a:off x="333399" y="0"/>
              <a:ext cx="2383267" cy="20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01"/>
            <p:cNvSpPr/>
            <p:nvPr/>
          </p:nvSpPr>
          <p:spPr>
            <a:xfrm>
              <a:off x="0" y="758037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1" name="…"/>
            <p:cNvSpPr/>
            <p:nvPr/>
          </p:nvSpPr>
          <p:spPr>
            <a:xfrm>
              <a:off x="37910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02" name="08"/>
            <p:cNvSpPr/>
            <p:nvPr/>
          </p:nvSpPr>
          <p:spPr>
            <a:xfrm>
              <a:off x="611587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203" name="09"/>
            <p:cNvSpPr/>
            <p:nvPr/>
          </p:nvSpPr>
          <p:spPr>
            <a:xfrm>
              <a:off x="1723333" y="758037"/>
              <a:ext cx="582943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04" name="…"/>
            <p:cNvSpPr/>
            <p:nvPr/>
          </p:nvSpPr>
          <p:spPr>
            <a:xfrm>
              <a:off x="2102435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05" name="16"/>
            <p:cNvSpPr/>
            <p:nvPr/>
          </p:nvSpPr>
          <p:spPr>
            <a:xfrm>
              <a:off x="233492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 rot="600000">
            <a:off x="7285556" y="4741292"/>
            <a:ext cx="2809179" cy="2082938"/>
            <a:chOff x="0" y="0"/>
            <a:chExt cx="2809178" cy="2082937"/>
          </a:xfrm>
        </p:grpSpPr>
        <p:sp>
          <p:nvSpPr>
            <p:cNvPr id="207" name="Scales"/>
            <p:cNvSpPr/>
            <p:nvPr/>
          </p:nvSpPr>
          <p:spPr>
            <a:xfrm>
              <a:off x="214328" y="0"/>
              <a:ext cx="2383267" cy="20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13"/>
            <p:cNvSpPr/>
            <p:nvPr/>
          </p:nvSpPr>
          <p:spPr>
            <a:xfrm>
              <a:off x="1471235" y="758037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9" name="…"/>
            <p:cNvSpPr/>
            <p:nvPr/>
          </p:nvSpPr>
          <p:spPr>
            <a:xfrm>
              <a:off x="1983364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10" name="16"/>
            <p:cNvSpPr/>
            <p:nvPr/>
          </p:nvSpPr>
          <p:spPr>
            <a:xfrm>
              <a:off x="2215850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1" name="09"/>
            <p:cNvSpPr/>
            <p:nvPr/>
          </p:nvSpPr>
          <p:spPr>
            <a:xfrm>
              <a:off x="0" y="838591"/>
              <a:ext cx="582942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12" name="…"/>
            <p:cNvSpPr/>
            <p:nvPr/>
          </p:nvSpPr>
          <p:spPr>
            <a:xfrm>
              <a:off x="379101" y="838591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13" name="12"/>
            <p:cNvSpPr/>
            <p:nvPr/>
          </p:nvSpPr>
          <p:spPr>
            <a:xfrm>
              <a:off x="611587" y="838591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  <p:bldP build="p" bldLvl="5" animBg="1" rev="0" advAuto="0" spid="198" grpId="3"/>
      <p:bldP build="whole" bldLvl="1" animBg="1" rev="0" advAuto="0" spid="197" grpId="2"/>
      <p:bldP build="whole" bldLvl="1" animBg="1" rev="0" advAuto="0" spid="206" grpId="4"/>
      <p:bldP build="whole" bldLvl="1" animBg="1" rev="0" advAuto="0" spid="214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21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  <a:r>
              <a:t>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221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22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223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24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25" name="09"/>
            <p:cNvSpPr/>
            <p:nvPr/>
          </p:nvSpPr>
          <p:spPr>
            <a:xfrm>
              <a:off x="4932386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226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227" name="16"/>
            <p:cNvSpPr/>
            <p:nvPr/>
          </p:nvSpPr>
          <p:spPr>
            <a:xfrm>
              <a:off x="92716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28" name="15"/>
            <p:cNvSpPr/>
            <p:nvPr/>
          </p:nvSpPr>
          <p:spPr>
            <a:xfrm>
              <a:off x="864804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9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0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1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2" name="11"/>
            <p:cNvSpPr/>
            <p:nvPr/>
          </p:nvSpPr>
          <p:spPr>
            <a:xfrm>
              <a:off x="6189360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 cap="flat">
                    <a:solidFill>
                      <a:srgbClr val="000000"/>
                    </a:solidFill>
                    <a:prstDash val="solid"/>
                    <a:miter lim="400000"/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3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34" name="08"/>
            <p:cNvSpPr/>
            <p:nvPr/>
          </p:nvSpPr>
          <p:spPr>
            <a:xfrm>
              <a:off x="4298977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235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236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238" name="Soltion3: Time complexity…"/>
          <p:cNvSpPr txBox="1"/>
          <p:nvPr/>
        </p:nvSpPr>
        <p:spPr>
          <a:xfrm>
            <a:off x="202855" y="2780920"/>
            <a:ext cx="9754290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Time complexity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T(n/2) + 1 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#</a:t>
            </a:r>
            <a:r>
              <a:rPr sz="2900"/>
              <a:t>1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comparison reduces it by half</a:t>
            </a:r>
            <a:endParaRPr sz="29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900"/>
              <a:t>= T(n/4) + 1 + 1 = T(n/2</a:t>
            </a:r>
            <a:r>
              <a:rPr baseline="31999" sz="2900"/>
              <a:t>2</a:t>
            </a:r>
            <a:r>
              <a:rPr sz="2900"/>
              <a:t>)+2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3</a:t>
            </a:r>
            <a:r>
              <a:rPr sz="2900"/>
              <a:t>) + 3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: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i</a:t>
            </a:r>
            <a:r>
              <a:rPr sz="2900"/>
              <a:t>) + i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log</a:t>
            </a:r>
            <a:r>
              <a:rPr baseline="-12896" sz="2900"/>
              <a:t>2</a:t>
            </a:r>
            <a:r>
              <a:rPr sz="290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3"/>
      <p:bldP build="p" bldLvl="5" animBg="1" rev="0" advAuto="0" spid="217" grpId="1"/>
      <p:bldP build="whole" bldLvl="1" animBg="1" rev="0" advAuto="0" spid="23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