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nlinecourses.nptel.ac.in/noc20_cs27/unit?unit=29&amp;lesson=30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4: Dijkstra’s Algorithm…"/>
          <p:cNvSpPr txBox="1"/>
          <p:nvPr>
            <p:ph type="title"/>
          </p:nvPr>
        </p:nvSpPr>
        <p:spPr>
          <a:xfrm>
            <a:off x="758031" y="963612"/>
            <a:ext cx="8914111" cy="3557204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L24: Dijkstra’s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Single Source Shortest Path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+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Bellman-Ford Algorithm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nalysis: Dijkstra’s Algorith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Analysis: Dijkstra’s Algorithm…</a:t>
            </a:r>
          </a:p>
        </p:txBody>
      </p:sp>
      <p:sp>
        <p:nvSpPr>
          <p:cNvPr id="191" name="Implementation using Adjacency matrix…"/>
          <p:cNvSpPr txBox="1"/>
          <p:nvPr>
            <p:ph type="body" idx="1"/>
          </p:nvPr>
        </p:nvSpPr>
        <p:spPr>
          <a:xfrm>
            <a:off x="666288" y="938113"/>
            <a:ext cx="9055611" cy="5855755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Adjacency matrix</a:t>
            </a:r>
          </a:p>
          <a:p>
            <a:pPr lvl="1"/>
            <a:r>
              <a:t>Priority Q using unsorted array</a:t>
            </a:r>
          </a:p>
          <a:p>
            <a:pPr lvl="1"/>
            <a:r>
              <a:t>Outer for loop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 to |V|-1</a:t>
            </a:r>
            <a:r>
              <a:t>)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1"/>
            <a:r>
              <a:t>DeleteMin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1"/>
            <a:r>
              <a:t>Decrease(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Q,w,d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)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nalysis: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Analysis: Dijkstra’s Algorithm</a:t>
            </a:r>
          </a:p>
        </p:txBody>
      </p:sp>
      <p:sp>
        <p:nvSpPr>
          <p:cNvPr id="197" name="Implementation using Adjacency List…"/>
          <p:cNvSpPr txBox="1"/>
          <p:nvPr>
            <p:ph type="body" idx="1"/>
          </p:nvPr>
        </p:nvSpPr>
        <p:spPr>
          <a:xfrm>
            <a:off x="666288" y="938113"/>
            <a:ext cx="9055611" cy="5855755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Adjacency List</a:t>
            </a:r>
          </a:p>
          <a:p>
            <a:pPr lvl="1"/>
            <a:r>
              <a:t>Priority Q using Heap</a:t>
            </a:r>
          </a:p>
          <a:p>
            <a:pPr lvl="1"/>
            <a:r>
              <a:t>Outer for loop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 to |V|-1</a:t>
            </a:r>
            <a:r>
              <a:t>)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O(|V|)</a:t>
            </a:r>
            <a:r>
              <a:t> times</a:t>
            </a:r>
          </a:p>
          <a:p>
            <a:pPr lvl="1"/>
            <a:r>
              <a:t>DeleteMin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O(lg|V|)</a:t>
            </a:r>
            <a:r>
              <a:t> times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O(|V|lg|V|)</a:t>
            </a:r>
          </a:p>
          <a:p>
            <a:pPr lvl="1"/>
            <a:r>
              <a:t>Decrease(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Q,w,d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)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O(lg|V|)</a:t>
            </a:r>
            <a:r>
              <a:t> time</a:t>
            </a:r>
          </a:p>
          <a:p>
            <a:pPr lvl="2"/>
            <a:r>
              <a:t>Total time for all vertices: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O(|E|lg|V|)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O(|E|lg|V|)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03" name="Q1: what adjustments if any need to be made in Dijkstra’s algorithm to solve the single-source shortest-paths problem for directed weighted graph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Q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what adjustments if any need to be made in Dijkstra’s algorithm to solve the single-source shortest-paths problem for directed weighted graphs. </a:t>
            </a:r>
          </a:p>
          <a:p>
            <a:pPr>
              <a:defRPr sz="3000"/>
            </a:pPr>
            <a:r>
              <a:t>Ans: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Do we need any changes? Just follow the directed edges.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09" name="Q2: Find a shortest path between two given vertices of a weighted graph or digraph. (This variation is called the single-pair shortest-path problem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Q2: Find a shortest path between two given vertices of a weighted graph or digraph. (This variation is called the single-pair shortest-path problem.) </a:t>
            </a:r>
          </a:p>
          <a:p>
            <a:pPr/>
            <a:r>
              <a:t>Ans:</a:t>
            </a:r>
          </a:p>
          <a:p>
            <a:pPr lvl="1"/>
            <a:r>
              <a:t>Start from one vertex as source</a:t>
            </a:r>
          </a:p>
          <a:p>
            <a:pPr lvl="1"/>
            <a:r>
              <a:t>Iterate the for loop till you find 2nd vertex.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15" name="Q3: Find the shortest paths to a given vertex from each other vertex of a weighted graph. (This variation is called the single destination shortest-paths problem.)…"/>
          <p:cNvSpPr txBox="1"/>
          <p:nvPr>
            <p:ph type="body" idx="1"/>
          </p:nvPr>
        </p:nvSpPr>
        <p:spPr>
          <a:xfrm>
            <a:off x="666288" y="938113"/>
            <a:ext cx="9264377" cy="5891610"/>
          </a:xfrm>
          <a:prstGeom prst="rect">
            <a:avLst/>
          </a:prstGeom>
        </p:spPr>
        <p:txBody>
          <a:bodyPr/>
          <a:lstStyle/>
          <a:p>
            <a:pPr/>
            <a:r>
              <a:t>Q3: </a:t>
            </a:r>
            <a:r>
              <a:rPr sz="3000"/>
              <a:t>Find the shortest paths to a given vertex from each other vertex of a weighted graph. (This variation is called the single destination shortest-paths problem.)</a:t>
            </a:r>
            <a:endParaRPr sz="3000"/>
          </a:p>
          <a:p>
            <a:pPr marL="350440" indent="-310753">
              <a:defRPr sz="2900"/>
            </a:pPr>
            <a:r>
              <a:t>Ans: Undirected graph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Start from the destination vertex as source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Find the shortest path from this to all other vertices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path</a:t>
            </a:r>
          </a:p>
          <a:p>
            <a:pPr marL="350440" indent="-310753">
              <a:defRPr sz="2900"/>
            </a:pPr>
            <a:r>
              <a:t>Ans: directed graph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direction of all edges.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Start from the destination vertex as source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Find the shortest path from this src to all other vertices</a:t>
            </a:r>
          </a:p>
          <a:p>
            <a:pPr lvl="1" marL="671512" indent="-276225">
              <a:spcBef>
                <a:spcPts val="700"/>
              </a:spcBef>
              <a:defRPr sz="2900"/>
            </a:pPr>
            <a:r>
              <a:t>Reverse the path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221" name="Q4: Solve the single-source shortest-path problem in a graph with non-negative numbers assigned to its vertices (and the length of a path defined as the sum of the vertex numbers on the path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0440" indent="-310753"/>
            <a:r>
              <a:rPr sz="2900"/>
              <a:t>Q4: Solve the single-source shortest-path problem in a graph with non-negative numbers assigned to its vertices (and the length of a path defined as the sum of the vertex numbers on the path).</a:t>
            </a:r>
            <a:endParaRPr sz="2900"/>
          </a:p>
          <a:p>
            <a:pPr marL="350440" indent="-310753"/>
            <a:r>
              <a:rPr sz="2900"/>
              <a:t>Hint: </a:t>
            </a:r>
            <a:endParaRPr sz="2900"/>
          </a:p>
          <a:p>
            <a:pPr lvl="1" marL="671512" indent="-276225"/>
            <a:r>
              <a:rPr sz="2900"/>
              <a:t>The weight of the edge is sum of non-negative numbers assigned to vertices of the corresponding edge.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ijkstra vs Prim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Dijkstra vs Prim Algo</a:t>
            </a:r>
          </a:p>
        </p:txBody>
      </p:sp>
      <p:sp>
        <p:nvSpPr>
          <p:cNvPr id="227" name="Do both gave same tree? Consider the example"/>
          <p:cNvSpPr txBox="1"/>
          <p:nvPr>
            <p:ph type="body" sz="quarter" idx="1"/>
          </p:nvPr>
        </p:nvSpPr>
        <p:spPr>
          <a:xfrm>
            <a:off x="666288" y="938113"/>
            <a:ext cx="9055611" cy="617135"/>
          </a:xfrm>
          <a:prstGeom prst="rect">
            <a:avLst/>
          </a:prstGeom>
        </p:spPr>
        <p:txBody>
          <a:bodyPr/>
          <a:lstStyle/>
          <a:p>
            <a:pPr/>
            <a:r>
              <a:t>Do both gave same tree? Consider the example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63" name="Group"/>
          <p:cNvGrpSpPr/>
          <p:nvPr/>
        </p:nvGrpSpPr>
        <p:grpSpPr>
          <a:xfrm>
            <a:off x="421922" y="1420777"/>
            <a:ext cx="5528285" cy="2562426"/>
            <a:chOff x="0" y="0"/>
            <a:chExt cx="5528284" cy="2562424"/>
          </a:xfrm>
        </p:grpSpPr>
        <p:sp>
          <p:nvSpPr>
            <p:cNvPr id="231" name="a"/>
            <p:cNvSpPr/>
            <p:nvPr/>
          </p:nvSpPr>
          <p:spPr>
            <a:xfrm>
              <a:off x="5537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2" name="d"/>
            <p:cNvSpPr/>
            <p:nvPr/>
          </p:nvSpPr>
          <p:spPr>
            <a:xfrm>
              <a:off x="4947774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3" name="e"/>
            <p:cNvSpPr/>
            <p:nvPr/>
          </p:nvSpPr>
          <p:spPr>
            <a:xfrm>
              <a:off x="2476655" y="2024513"/>
              <a:ext cx="580512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34" name="b"/>
            <p:cNvSpPr/>
            <p:nvPr/>
          </p:nvSpPr>
          <p:spPr>
            <a:xfrm>
              <a:off x="1368769" y="177537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5" name="f"/>
            <p:cNvSpPr/>
            <p:nvPr/>
          </p:nvSpPr>
          <p:spPr>
            <a:xfrm>
              <a:off x="2476655" y="852642"/>
              <a:ext cx="580512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36" name="c"/>
            <p:cNvSpPr/>
            <p:nvPr/>
          </p:nvSpPr>
          <p:spPr>
            <a:xfrm>
              <a:off x="3872103" y="177537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543216" y="610637"/>
              <a:ext cx="870027" cy="3961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3044633" y="610637"/>
              <a:ext cx="870027" cy="3961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044633" y="1327556"/>
              <a:ext cx="1915674" cy="89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0" name="Line"/>
            <p:cNvSpPr/>
            <p:nvPr/>
          </p:nvSpPr>
          <p:spPr>
            <a:xfrm>
              <a:off x="493067" y="1315863"/>
              <a:ext cx="1970182" cy="921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1895687" y="611266"/>
              <a:ext cx="592809" cy="349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>
              <a:off x="4419727" y="586713"/>
              <a:ext cx="592810" cy="3491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3039169" y="1161345"/>
              <a:ext cx="18981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602503" y="1161345"/>
              <a:ext cx="18981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1983914" y="410329"/>
              <a:ext cx="18981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2766910" y="1426301"/>
              <a:ext cx="1" cy="562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2"/>
            <p:cNvSpPr txBox="1"/>
            <p:nvPr/>
          </p:nvSpPr>
          <p:spPr>
            <a:xfrm>
              <a:off x="2762779" y="1473363"/>
              <a:ext cx="30473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8" name="6"/>
            <p:cNvSpPr txBox="1"/>
            <p:nvPr/>
          </p:nvSpPr>
          <p:spPr>
            <a:xfrm>
              <a:off x="1307970" y="1705672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9" name="3"/>
            <p:cNvSpPr txBox="1"/>
            <p:nvPr/>
          </p:nvSpPr>
          <p:spPr>
            <a:xfrm>
              <a:off x="752344" y="381494"/>
              <a:ext cx="34037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0" name="5"/>
            <p:cNvSpPr txBox="1"/>
            <p:nvPr/>
          </p:nvSpPr>
          <p:spPr>
            <a:xfrm>
              <a:off x="1381368" y="778941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1" name="1"/>
            <p:cNvSpPr txBox="1"/>
            <p:nvPr/>
          </p:nvSpPr>
          <p:spPr>
            <a:xfrm>
              <a:off x="2740504" y="0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2" name="4"/>
            <p:cNvSpPr txBox="1"/>
            <p:nvPr/>
          </p:nvSpPr>
          <p:spPr>
            <a:xfrm>
              <a:off x="2174992" y="480830"/>
              <a:ext cx="31994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3" name="4"/>
            <p:cNvSpPr txBox="1"/>
            <p:nvPr/>
          </p:nvSpPr>
          <p:spPr>
            <a:xfrm>
              <a:off x="3216601" y="428903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4" name="5"/>
            <p:cNvSpPr txBox="1"/>
            <p:nvPr/>
          </p:nvSpPr>
          <p:spPr>
            <a:xfrm>
              <a:off x="3859336" y="778941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5" name="6"/>
            <p:cNvSpPr txBox="1"/>
            <p:nvPr/>
          </p:nvSpPr>
          <p:spPr>
            <a:xfrm>
              <a:off x="4545945" y="297958"/>
              <a:ext cx="34037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6" name="8"/>
            <p:cNvSpPr txBox="1"/>
            <p:nvPr/>
          </p:nvSpPr>
          <p:spPr>
            <a:xfrm>
              <a:off x="3885477" y="1705672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7" name="a"/>
            <p:cNvSpPr/>
            <p:nvPr/>
          </p:nvSpPr>
          <p:spPr>
            <a:xfrm>
              <a:off x="0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8" name="b"/>
            <p:cNvSpPr/>
            <p:nvPr/>
          </p:nvSpPr>
          <p:spPr>
            <a:xfrm>
              <a:off x="1370322" y="177537"/>
              <a:ext cx="580512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9" name="c"/>
            <p:cNvSpPr/>
            <p:nvPr/>
          </p:nvSpPr>
          <p:spPr>
            <a:xfrm>
              <a:off x="3872103" y="177537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0" name="d"/>
            <p:cNvSpPr/>
            <p:nvPr/>
          </p:nvSpPr>
          <p:spPr>
            <a:xfrm>
              <a:off x="4947774" y="848089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1" name="e"/>
            <p:cNvSpPr/>
            <p:nvPr/>
          </p:nvSpPr>
          <p:spPr>
            <a:xfrm>
              <a:off x="2478347" y="2024513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62" name="f"/>
            <p:cNvSpPr/>
            <p:nvPr/>
          </p:nvSpPr>
          <p:spPr>
            <a:xfrm>
              <a:off x="2478512" y="848089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183095" y="4391154"/>
            <a:ext cx="5528286" cy="2562426"/>
            <a:chOff x="0" y="0"/>
            <a:chExt cx="5528284" cy="2562424"/>
          </a:xfrm>
        </p:grpSpPr>
        <p:sp>
          <p:nvSpPr>
            <p:cNvPr id="264" name="d"/>
            <p:cNvSpPr/>
            <p:nvPr/>
          </p:nvSpPr>
          <p:spPr>
            <a:xfrm>
              <a:off x="4947774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grpSp>
          <p:nvGrpSpPr>
            <p:cNvPr id="296" name="Group"/>
            <p:cNvGrpSpPr/>
            <p:nvPr/>
          </p:nvGrpSpPr>
          <p:grpSpPr>
            <a:xfrm>
              <a:off x="-1" y="0"/>
              <a:ext cx="5528286" cy="2562425"/>
              <a:chOff x="0" y="0"/>
              <a:chExt cx="5528284" cy="2562424"/>
            </a:xfrm>
          </p:grpSpPr>
          <p:sp>
            <p:nvSpPr>
              <p:cNvPr id="265" name="a"/>
              <p:cNvSpPr/>
              <p:nvPr/>
            </p:nvSpPr>
            <p:spPr>
              <a:xfrm>
                <a:off x="5537" y="852642"/>
                <a:ext cx="580511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6" name="e"/>
              <p:cNvSpPr/>
              <p:nvPr/>
            </p:nvSpPr>
            <p:spPr>
              <a:xfrm>
                <a:off x="2476655" y="2024513"/>
                <a:ext cx="580512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67" name="b"/>
              <p:cNvSpPr/>
              <p:nvPr/>
            </p:nvSpPr>
            <p:spPr>
              <a:xfrm>
                <a:off x="1368769" y="177537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8" name="f"/>
              <p:cNvSpPr/>
              <p:nvPr/>
            </p:nvSpPr>
            <p:spPr>
              <a:xfrm>
                <a:off x="2476655" y="852642"/>
                <a:ext cx="580512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269" name="c"/>
              <p:cNvSpPr/>
              <p:nvPr/>
            </p:nvSpPr>
            <p:spPr>
              <a:xfrm>
                <a:off x="3872103" y="177537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543216" y="610637"/>
                <a:ext cx="870027" cy="396135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1" name="Line"/>
              <p:cNvSpPr/>
              <p:nvPr/>
            </p:nvSpPr>
            <p:spPr>
              <a:xfrm flipV="1">
                <a:off x="3044633" y="610637"/>
                <a:ext cx="870027" cy="39613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2" name="Line"/>
              <p:cNvSpPr/>
              <p:nvPr/>
            </p:nvSpPr>
            <p:spPr>
              <a:xfrm flipV="1">
                <a:off x="3044633" y="1327556"/>
                <a:ext cx="1915674" cy="89854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3" name="Line"/>
              <p:cNvSpPr/>
              <p:nvPr/>
            </p:nvSpPr>
            <p:spPr>
              <a:xfrm>
                <a:off x="493067" y="1315863"/>
                <a:ext cx="1970182" cy="92192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4" name="Line"/>
              <p:cNvSpPr/>
              <p:nvPr/>
            </p:nvSpPr>
            <p:spPr>
              <a:xfrm>
                <a:off x="1895687" y="611265"/>
                <a:ext cx="592809" cy="349145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5" name="Line"/>
              <p:cNvSpPr/>
              <p:nvPr/>
            </p:nvSpPr>
            <p:spPr>
              <a:xfrm>
                <a:off x="4419727" y="586712"/>
                <a:ext cx="592810" cy="34914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6" name="Line"/>
              <p:cNvSpPr/>
              <p:nvPr/>
            </p:nvSpPr>
            <p:spPr>
              <a:xfrm>
                <a:off x="3039169" y="1161345"/>
                <a:ext cx="1898106" cy="1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7" name="Line"/>
              <p:cNvSpPr/>
              <p:nvPr/>
            </p:nvSpPr>
            <p:spPr>
              <a:xfrm>
                <a:off x="602503" y="1161345"/>
                <a:ext cx="189810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8" name="Line"/>
              <p:cNvSpPr/>
              <p:nvPr/>
            </p:nvSpPr>
            <p:spPr>
              <a:xfrm>
                <a:off x="1983914" y="410329"/>
                <a:ext cx="1898106" cy="1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9" name="Line"/>
              <p:cNvSpPr/>
              <p:nvPr/>
            </p:nvSpPr>
            <p:spPr>
              <a:xfrm>
                <a:off x="2766910" y="1426301"/>
                <a:ext cx="1" cy="562465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0" name="2"/>
              <p:cNvSpPr txBox="1"/>
              <p:nvPr/>
            </p:nvSpPr>
            <p:spPr>
              <a:xfrm>
                <a:off x="2762779" y="1473363"/>
                <a:ext cx="304734" cy="43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81" name="6"/>
              <p:cNvSpPr txBox="1"/>
              <p:nvPr/>
            </p:nvSpPr>
            <p:spPr>
              <a:xfrm>
                <a:off x="1307970" y="1705673"/>
                <a:ext cx="340375" cy="46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82" name="3"/>
              <p:cNvSpPr txBox="1"/>
              <p:nvPr/>
            </p:nvSpPr>
            <p:spPr>
              <a:xfrm>
                <a:off x="752345" y="381494"/>
                <a:ext cx="340375" cy="43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283" name="5"/>
              <p:cNvSpPr txBox="1"/>
              <p:nvPr/>
            </p:nvSpPr>
            <p:spPr>
              <a:xfrm>
                <a:off x="1381368" y="778940"/>
                <a:ext cx="340375" cy="468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84" name="1"/>
              <p:cNvSpPr txBox="1"/>
              <p:nvPr/>
            </p:nvSpPr>
            <p:spPr>
              <a:xfrm>
                <a:off x="2740504" y="0"/>
                <a:ext cx="340375" cy="46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5" name="4"/>
              <p:cNvSpPr txBox="1"/>
              <p:nvPr/>
            </p:nvSpPr>
            <p:spPr>
              <a:xfrm>
                <a:off x="2174992" y="480830"/>
                <a:ext cx="319949" cy="43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86" name="4"/>
              <p:cNvSpPr txBox="1"/>
              <p:nvPr/>
            </p:nvSpPr>
            <p:spPr>
              <a:xfrm>
                <a:off x="3216601" y="428903"/>
                <a:ext cx="340375" cy="468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87" name="5"/>
              <p:cNvSpPr txBox="1"/>
              <p:nvPr/>
            </p:nvSpPr>
            <p:spPr>
              <a:xfrm>
                <a:off x="3859336" y="778940"/>
                <a:ext cx="340375" cy="468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88" name="6"/>
              <p:cNvSpPr txBox="1"/>
              <p:nvPr/>
            </p:nvSpPr>
            <p:spPr>
              <a:xfrm>
                <a:off x="4545945" y="297957"/>
                <a:ext cx="340375" cy="431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89" name="8"/>
              <p:cNvSpPr txBox="1"/>
              <p:nvPr/>
            </p:nvSpPr>
            <p:spPr>
              <a:xfrm>
                <a:off x="3885477" y="1705673"/>
                <a:ext cx="340375" cy="46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2600">
                    <a:solidFill>
                      <a:srgbClr val="A6AAA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90" name="a"/>
              <p:cNvSpPr/>
              <p:nvPr/>
            </p:nvSpPr>
            <p:spPr>
              <a:xfrm>
                <a:off x="0" y="852642"/>
                <a:ext cx="580511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91" name="b"/>
              <p:cNvSpPr/>
              <p:nvPr/>
            </p:nvSpPr>
            <p:spPr>
              <a:xfrm>
                <a:off x="1370322" y="177537"/>
                <a:ext cx="580512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2" name="c"/>
              <p:cNvSpPr/>
              <p:nvPr/>
            </p:nvSpPr>
            <p:spPr>
              <a:xfrm>
                <a:off x="3872103" y="177537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3" name="d"/>
              <p:cNvSpPr/>
              <p:nvPr/>
            </p:nvSpPr>
            <p:spPr>
              <a:xfrm>
                <a:off x="4947774" y="848089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94" name="e"/>
              <p:cNvSpPr/>
              <p:nvPr/>
            </p:nvSpPr>
            <p:spPr>
              <a:xfrm>
                <a:off x="2478347" y="2024513"/>
                <a:ext cx="580511" cy="537912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295" name="f"/>
              <p:cNvSpPr/>
              <p:nvPr/>
            </p:nvSpPr>
            <p:spPr>
              <a:xfrm>
                <a:off x="2478512" y="848089"/>
                <a:ext cx="580511" cy="537913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4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</p:grpSp>
      <p:grpSp>
        <p:nvGrpSpPr>
          <p:cNvPr id="329" name="Group"/>
          <p:cNvGrpSpPr/>
          <p:nvPr/>
        </p:nvGrpSpPr>
        <p:grpSpPr>
          <a:xfrm>
            <a:off x="4506499" y="2990514"/>
            <a:ext cx="5528286" cy="2562425"/>
            <a:chOff x="0" y="0"/>
            <a:chExt cx="5528284" cy="2562424"/>
          </a:xfrm>
        </p:grpSpPr>
        <p:sp>
          <p:nvSpPr>
            <p:cNvPr id="298" name="d"/>
            <p:cNvSpPr/>
            <p:nvPr/>
          </p:nvSpPr>
          <p:spPr>
            <a:xfrm>
              <a:off x="4947774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9" name="e"/>
            <p:cNvSpPr/>
            <p:nvPr/>
          </p:nvSpPr>
          <p:spPr>
            <a:xfrm>
              <a:off x="2476655" y="2024513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00" name="b"/>
            <p:cNvSpPr/>
            <p:nvPr/>
          </p:nvSpPr>
          <p:spPr>
            <a:xfrm>
              <a:off x="1368769" y="177537"/>
              <a:ext cx="580511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1" name="f"/>
            <p:cNvSpPr/>
            <p:nvPr/>
          </p:nvSpPr>
          <p:spPr>
            <a:xfrm>
              <a:off x="2476655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02" name="c"/>
            <p:cNvSpPr/>
            <p:nvPr/>
          </p:nvSpPr>
          <p:spPr>
            <a:xfrm>
              <a:off x="3872102" y="177537"/>
              <a:ext cx="580512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3" name="Line"/>
            <p:cNvSpPr/>
            <p:nvPr/>
          </p:nvSpPr>
          <p:spPr>
            <a:xfrm flipV="1">
              <a:off x="543216" y="610637"/>
              <a:ext cx="870026" cy="396135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4" name="Line"/>
            <p:cNvSpPr/>
            <p:nvPr/>
          </p:nvSpPr>
          <p:spPr>
            <a:xfrm flipV="1">
              <a:off x="3044633" y="610637"/>
              <a:ext cx="870026" cy="39613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5" name="Line"/>
            <p:cNvSpPr/>
            <p:nvPr/>
          </p:nvSpPr>
          <p:spPr>
            <a:xfrm flipV="1">
              <a:off x="3044633" y="1327556"/>
              <a:ext cx="1915673" cy="89854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6" name="Line"/>
            <p:cNvSpPr/>
            <p:nvPr/>
          </p:nvSpPr>
          <p:spPr>
            <a:xfrm>
              <a:off x="493067" y="1315863"/>
              <a:ext cx="1970182" cy="921929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7" name="Line"/>
            <p:cNvSpPr/>
            <p:nvPr/>
          </p:nvSpPr>
          <p:spPr>
            <a:xfrm>
              <a:off x="1895687" y="611266"/>
              <a:ext cx="592809" cy="3491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8" name="Line"/>
            <p:cNvSpPr/>
            <p:nvPr/>
          </p:nvSpPr>
          <p:spPr>
            <a:xfrm>
              <a:off x="4419727" y="586713"/>
              <a:ext cx="592810" cy="3491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9" name="Line"/>
            <p:cNvSpPr/>
            <p:nvPr/>
          </p:nvSpPr>
          <p:spPr>
            <a:xfrm>
              <a:off x="3039169" y="1161345"/>
              <a:ext cx="1898106" cy="1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>
              <a:off x="602503" y="1161345"/>
              <a:ext cx="1898106" cy="1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1" name="Line"/>
            <p:cNvSpPr/>
            <p:nvPr/>
          </p:nvSpPr>
          <p:spPr>
            <a:xfrm>
              <a:off x="1983914" y="410329"/>
              <a:ext cx="1898106" cy="1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2" name="Line"/>
            <p:cNvSpPr/>
            <p:nvPr/>
          </p:nvSpPr>
          <p:spPr>
            <a:xfrm>
              <a:off x="2766910" y="1426301"/>
              <a:ext cx="1" cy="56246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3" name="2"/>
            <p:cNvSpPr txBox="1"/>
            <p:nvPr/>
          </p:nvSpPr>
          <p:spPr>
            <a:xfrm>
              <a:off x="2762779" y="1473363"/>
              <a:ext cx="30473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4" name="6"/>
            <p:cNvSpPr txBox="1"/>
            <p:nvPr/>
          </p:nvSpPr>
          <p:spPr>
            <a:xfrm>
              <a:off x="1307970" y="1705673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5" name="3"/>
            <p:cNvSpPr txBox="1"/>
            <p:nvPr/>
          </p:nvSpPr>
          <p:spPr>
            <a:xfrm>
              <a:off x="752344" y="381494"/>
              <a:ext cx="34037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6" name="5"/>
            <p:cNvSpPr txBox="1"/>
            <p:nvPr/>
          </p:nvSpPr>
          <p:spPr>
            <a:xfrm>
              <a:off x="1381368" y="778941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17" name="1"/>
            <p:cNvSpPr txBox="1"/>
            <p:nvPr/>
          </p:nvSpPr>
          <p:spPr>
            <a:xfrm>
              <a:off x="2740503" y="0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8" name="4"/>
            <p:cNvSpPr txBox="1"/>
            <p:nvPr/>
          </p:nvSpPr>
          <p:spPr>
            <a:xfrm>
              <a:off x="2174992" y="480830"/>
              <a:ext cx="31994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9" name="4"/>
            <p:cNvSpPr txBox="1"/>
            <p:nvPr/>
          </p:nvSpPr>
          <p:spPr>
            <a:xfrm>
              <a:off x="3216601" y="428903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0" name="5"/>
            <p:cNvSpPr txBox="1"/>
            <p:nvPr/>
          </p:nvSpPr>
          <p:spPr>
            <a:xfrm>
              <a:off x="3859336" y="778941"/>
              <a:ext cx="340375" cy="46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1" name="6"/>
            <p:cNvSpPr txBox="1"/>
            <p:nvPr/>
          </p:nvSpPr>
          <p:spPr>
            <a:xfrm>
              <a:off x="4545945" y="297958"/>
              <a:ext cx="34037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2" name="8"/>
            <p:cNvSpPr txBox="1"/>
            <p:nvPr/>
          </p:nvSpPr>
          <p:spPr>
            <a:xfrm>
              <a:off x="3885477" y="1705673"/>
              <a:ext cx="340375" cy="4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23" name="a"/>
            <p:cNvSpPr/>
            <p:nvPr/>
          </p:nvSpPr>
          <p:spPr>
            <a:xfrm>
              <a:off x="0" y="852642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4" name="b"/>
            <p:cNvSpPr/>
            <p:nvPr/>
          </p:nvSpPr>
          <p:spPr>
            <a:xfrm>
              <a:off x="1370322" y="177537"/>
              <a:ext cx="580512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5" name="c"/>
            <p:cNvSpPr/>
            <p:nvPr/>
          </p:nvSpPr>
          <p:spPr>
            <a:xfrm>
              <a:off x="3872102" y="177537"/>
              <a:ext cx="580512" cy="5379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6" name="d"/>
            <p:cNvSpPr/>
            <p:nvPr/>
          </p:nvSpPr>
          <p:spPr>
            <a:xfrm>
              <a:off x="4947774" y="848090"/>
              <a:ext cx="580511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7" name="e"/>
            <p:cNvSpPr/>
            <p:nvPr/>
          </p:nvSpPr>
          <p:spPr>
            <a:xfrm>
              <a:off x="2478346" y="2024513"/>
              <a:ext cx="580512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28" name="f"/>
            <p:cNvSpPr/>
            <p:nvPr/>
          </p:nvSpPr>
          <p:spPr>
            <a:xfrm>
              <a:off x="2478511" y="848090"/>
              <a:ext cx="580512" cy="5379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30" name="Prim’s algo"/>
          <p:cNvSpPr txBox="1"/>
          <p:nvPr/>
        </p:nvSpPr>
        <p:spPr>
          <a:xfrm>
            <a:off x="243598" y="3679787"/>
            <a:ext cx="2351737" cy="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Prim’s algo</a:t>
            </a:r>
          </a:p>
        </p:txBody>
      </p:sp>
      <p:sp>
        <p:nvSpPr>
          <p:cNvPr id="331" name="Dijkstra algo"/>
          <p:cNvSpPr txBox="1"/>
          <p:nvPr/>
        </p:nvSpPr>
        <p:spPr>
          <a:xfrm>
            <a:off x="6712146" y="2393422"/>
            <a:ext cx="2351737" cy="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Dijkstra algo</a:t>
            </a:r>
          </a:p>
        </p:txBody>
      </p:sp>
      <p:sp>
        <p:nvSpPr>
          <p:cNvPr id="332" name="cost=15, sum distance=38"/>
          <p:cNvSpPr txBox="1"/>
          <p:nvPr/>
        </p:nvSpPr>
        <p:spPr>
          <a:xfrm>
            <a:off x="3353124" y="6617000"/>
            <a:ext cx="4010367" cy="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cost=</a:t>
            </a:r>
            <a:r>
              <a:rPr>
                <a:latin typeface="Arial"/>
                <a:ea typeface="Arial"/>
                <a:cs typeface="Arial"/>
                <a:sym typeface="Arial"/>
              </a:rPr>
              <a:t>15, sum distance=38</a:t>
            </a:r>
          </a:p>
        </p:txBody>
      </p:sp>
      <p:sp>
        <p:nvSpPr>
          <p:cNvPr id="333" name="cost=20, sum distance=28"/>
          <p:cNvSpPr txBox="1"/>
          <p:nvPr/>
        </p:nvSpPr>
        <p:spPr>
          <a:xfrm>
            <a:off x="5882831" y="5513493"/>
            <a:ext cx="4010367" cy="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cost=</a:t>
            </a:r>
            <a:r>
              <a:rPr>
                <a:latin typeface="Arial"/>
                <a:ea typeface="Arial"/>
                <a:cs typeface="Arial"/>
                <a:sym typeface="Arial"/>
              </a:rPr>
              <a:t>20, sum distance=28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0" grpId="3"/>
      <p:bldP build="whole" bldLvl="1" animBg="1" rev="0" advAuto="0" spid="263" grpId="2"/>
      <p:bldP build="whole" bldLvl="1" animBg="1" rev="0" advAuto="0" spid="297" grpId="4"/>
      <p:bldP build="whole" bldLvl="1" animBg="1" rev="0" advAuto="0" spid="227" grpId="1"/>
      <p:bldP build="whole" bldLvl="1" animBg="1" rev="0" advAuto="0" spid="331" grpId="5"/>
      <p:bldP build="whole" bldLvl="1" animBg="1" rev="0" advAuto="0" spid="329" grpId="6"/>
      <p:bldP build="whole" bldLvl="1" animBg="1" rev="0" advAuto="0" spid="332" grpId="7"/>
      <p:bldP build="whole" bldLvl="1" animBg="1" rev="0" advAuto="0" spid="333" grpId="8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36" name="Dijkstra’s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Dijkstra’s algorithm</a:t>
            </a:r>
          </a:p>
          <a:p>
            <a:pPr lvl="1"/>
            <a:r>
              <a:t>Keeps shortest length for each vertex from source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Keep predecessor with each vertex towards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Different from Prim’s algorithm</a:t>
            </a:r>
          </a:p>
          <a:p>
            <a:pPr lvl="2"/>
            <a:r>
              <a:t>Dijkstra: Chooses vertex with min shortest length from source</a:t>
            </a:r>
          </a:p>
          <a:p>
            <a:pPr lvl="2"/>
            <a:r>
              <a:t>Prim: chooses edges with minimum weight from curren spanning tree (and not from src)</a:t>
            </a: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3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</a:t>
            </a:r>
            <a:r>
              <a:rPr>
                <a:latin typeface="Arial"/>
                <a:ea typeface="Arial"/>
                <a:cs typeface="Arial"/>
                <a:sym typeface="Arial"/>
              </a:rPr>
              <a:t>9.3</a:t>
            </a:r>
            <a:r>
              <a:t> - Levitin 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NPTel: DAA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https://onlinecourses.nptel.ac.in/noc20_cs27/unit?unit=29&amp;lesson=30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ingle Source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</a:t>
            </a:r>
          </a:p>
        </p:txBody>
      </p:sp>
      <p:sp>
        <p:nvSpPr>
          <p:cNvPr id="54" name="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  <a:p>
            <a:pPr lvl="1"/>
            <a:r>
              <a:t>Supplying deliveries from a factory to various godowns</a:t>
            </a:r>
          </a:p>
          <a:p>
            <a:pPr lvl="2"/>
            <a:r>
              <a:t>Minimum time/cost</a:t>
            </a:r>
          </a:p>
          <a:p>
            <a:pPr lvl="1"/>
            <a:r>
              <a:t>KSIT: Moving from quadrangle to your class rooms</a:t>
            </a:r>
          </a:p>
          <a:p>
            <a:pPr lvl="2"/>
            <a:r>
              <a:t>Minimum time taken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ingle Source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Source Shortest Path</a:t>
            </a:r>
          </a:p>
        </p:txBody>
      </p:sp>
      <p:sp>
        <p:nvSpPr>
          <p:cNvPr id="60" name="Goal: Given a weighted connected (directed) graph G, find shortest paths from source vertex s to each of the other vert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Goal: Given a weighted connected (directed) graph G, find shortest paths from source vertex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i="1"/>
              <a:t> </a:t>
            </a:r>
            <a:r>
              <a:t>to each of the other vertices</a:t>
            </a:r>
          </a:p>
          <a:p>
            <a:pPr>
              <a:spcBef>
                <a:spcPts val="4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Dijkstra’s algorithm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 similar to Prim’s algorithm for MST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Computes numerical labels differently</a:t>
            </a:r>
          </a:p>
          <a:p>
            <a:pPr lvl="1" marL="700087" indent="-304800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Among vertices not in the tree, </a:t>
            </a:r>
          </a:p>
          <a:p>
            <a:pPr lvl="2" marL="1113744" indent="-261257">
              <a:spcBef>
                <a:spcPts val="4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with the smallest sum</a:t>
            </a:r>
          </a:p>
          <a:p>
            <a:pPr lvl="5" marL="0" indent="1143000">
              <a:spcBef>
                <a:spcPts val="4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+w(u,v)</a:t>
            </a:r>
            <a:r>
              <a:t>, where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u∈V</a:t>
            </a:r>
            <a:r>
              <a:t> whose shortest path found in previous iteration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is the length of shortest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lvl="1">
              <a:spcBef>
                <a:spcPts val="4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w(u,v)</a:t>
            </a:r>
            <a:r>
              <a:t> is the weight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u→v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xample: 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 Dijkstra’s Algorithm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9" name="Q: Construct an SSSP using Dijkstra’s algo…"/>
          <p:cNvSpPr txBox="1"/>
          <p:nvPr/>
        </p:nvSpPr>
        <p:spPr>
          <a:xfrm>
            <a:off x="757198" y="5903207"/>
            <a:ext cx="7494986" cy="108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Construct an SSSP using Dijkstra’s algo </a:t>
            </a:r>
          </a:p>
          <a:p>
            <a:pPr lvl="4" marL="0" indent="91440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grpSp>
        <p:nvGrpSpPr>
          <p:cNvPr id="102" name="Group"/>
          <p:cNvGrpSpPr/>
          <p:nvPr/>
        </p:nvGrpSpPr>
        <p:grpSpPr>
          <a:xfrm>
            <a:off x="1269974" y="1487291"/>
            <a:ext cx="7652054" cy="3999620"/>
            <a:chOff x="0" y="0"/>
            <a:chExt cx="7652052" cy="3999618"/>
          </a:xfrm>
        </p:grpSpPr>
        <p:sp>
          <p:nvSpPr>
            <p:cNvPr id="70" name="a"/>
            <p:cNvSpPr/>
            <p:nvPr/>
          </p:nvSpPr>
          <p:spPr>
            <a:xfrm>
              <a:off x="7665" y="133086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1" name="d"/>
            <p:cNvSpPr/>
            <p:nvPr/>
          </p:nvSpPr>
          <p:spPr>
            <a:xfrm>
              <a:off x="6848531" y="133086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2" name="e"/>
            <p:cNvSpPr/>
            <p:nvPr/>
          </p:nvSpPr>
          <p:spPr>
            <a:xfrm>
              <a:off x="3428097" y="3160007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3" name="b"/>
            <p:cNvSpPr/>
            <p:nvPr/>
          </p:nvSpPr>
          <p:spPr>
            <a:xfrm>
              <a:off x="1894601" y="277113"/>
              <a:ext cx="803522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" name="f"/>
            <p:cNvSpPr/>
            <p:nvPr/>
          </p:nvSpPr>
          <p:spPr>
            <a:xfrm>
              <a:off x="3428097" y="1330866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5" name="c"/>
            <p:cNvSpPr/>
            <p:nvPr/>
          </p:nvSpPr>
          <p:spPr>
            <a:xfrm>
              <a:off x="5359626" y="277113"/>
              <a:ext cx="803522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6" name="Line"/>
            <p:cNvSpPr/>
            <p:nvPr/>
          </p:nvSpPr>
          <p:spPr>
            <a:xfrm flipV="1">
              <a:off x="751901" y="953127"/>
              <a:ext cx="1204259" cy="618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" name="Line"/>
            <p:cNvSpPr/>
            <p:nvPr/>
          </p:nvSpPr>
          <p:spPr>
            <a:xfrm flipV="1">
              <a:off x="4214273" y="953127"/>
              <a:ext cx="1204258" cy="6183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 flipV="1">
              <a:off x="4214272" y="2072146"/>
              <a:ext cx="2651606" cy="14025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>
              <a:off x="682486" y="2053895"/>
              <a:ext cx="2727054" cy="14390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2623942" y="954108"/>
              <a:ext cx="820545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>
              <a:off x="6117628" y="915784"/>
              <a:ext cx="820546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>
              <a:off x="4206709" y="181271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" name="Line"/>
            <p:cNvSpPr/>
            <p:nvPr/>
          </p:nvSpPr>
          <p:spPr>
            <a:xfrm>
              <a:off x="833963" y="181271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" name="Line"/>
            <p:cNvSpPr/>
            <p:nvPr/>
          </p:nvSpPr>
          <p:spPr>
            <a:xfrm>
              <a:off x="2746062" y="640472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Line"/>
            <p:cNvSpPr/>
            <p:nvPr/>
          </p:nvSpPr>
          <p:spPr>
            <a:xfrm>
              <a:off x="3829858" y="2226275"/>
              <a:ext cx="1" cy="877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" name="2"/>
            <p:cNvSpPr txBox="1"/>
            <p:nvPr/>
          </p:nvSpPr>
          <p:spPr>
            <a:xfrm>
              <a:off x="3824139" y="2299733"/>
              <a:ext cx="281401" cy="552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7" name="6"/>
            <p:cNvSpPr txBox="1"/>
            <p:nvPr/>
          </p:nvSpPr>
          <p:spPr>
            <a:xfrm>
              <a:off x="1810446" y="2662338"/>
              <a:ext cx="471134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8" name="3"/>
            <p:cNvSpPr txBox="1"/>
            <p:nvPr/>
          </p:nvSpPr>
          <p:spPr>
            <a:xfrm>
              <a:off x="1041368" y="912633"/>
              <a:ext cx="281401" cy="498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9" name="5"/>
            <p:cNvSpPr txBox="1"/>
            <p:nvPr/>
          </p:nvSpPr>
          <p:spPr>
            <a:xfrm>
              <a:off x="1912041" y="1215828"/>
              <a:ext cx="471134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0" name="1"/>
            <p:cNvSpPr txBox="1"/>
            <p:nvPr/>
          </p:nvSpPr>
          <p:spPr>
            <a:xfrm>
              <a:off x="3793307" y="0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" name="4"/>
            <p:cNvSpPr txBox="1"/>
            <p:nvPr/>
          </p:nvSpPr>
          <p:spPr>
            <a:xfrm>
              <a:off x="3010546" y="909100"/>
              <a:ext cx="362402" cy="477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2" name="4"/>
            <p:cNvSpPr txBox="1"/>
            <p:nvPr/>
          </p:nvSpPr>
          <p:spPr>
            <a:xfrm>
              <a:off x="4452304" y="669463"/>
              <a:ext cx="471135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3" name="5"/>
            <p:cNvSpPr txBox="1"/>
            <p:nvPr/>
          </p:nvSpPr>
          <p:spPr>
            <a:xfrm>
              <a:off x="5341954" y="1215828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4" name="6"/>
            <p:cNvSpPr txBox="1"/>
            <p:nvPr/>
          </p:nvSpPr>
          <p:spPr>
            <a:xfrm>
              <a:off x="6292334" y="586279"/>
              <a:ext cx="471134" cy="552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5" name="8"/>
            <p:cNvSpPr txBox="1"/>
            <p:nvPr/>
          </p:nvSpPr>
          <p:spPr>
            <a:xfrm>
              <a:off x="5378138" y="2662338"/>
              <a:ext cx="471134" cy="731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6" name="a"/>
            <p:cNvSpPr/>
            <p:nvPr/>
          </p:nvSpPr>
          <p:spPr>
            <a:xfrm>
              <a:off x="0" y="133086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7" name="b"/>
            <p:cNvSpPr/>
            <p:nvPr/>
          </p:nvSpPr>
          <p:spPr>
            <a:xfrm>
              <a:off x="1896751" y="277113"/>
              <a:ext cx="803523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8" name="c"/>
            <p:cNvSpPr/>
            <p:nvPr/>
          </p:nvSpPr>
          <p:spPr>
            <a:xfrm>
              <a:off x="5359626" y="277113"/>
              <a:ext cx="803522" cy="8396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9" name="d"/>
            <p:cNvSpPr/>
            <p:nvPr/>
          </p:nvSpPr>
          <p:spPr>
            <a:xfrm>
              <a:off x="6848531" y="132376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0" name="e"/>
            <p:cNvSpPr/>
            <p:nvPr/>
          </p:nvSpPr>
          <p:spPr>
            <a:xfrm>
              <a:off x="3430439" y="3160007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01" name="f"/>
            <p:cNvSpPr/>
            <p:nvPr/>
          </p:nvSpPr>
          <p:spPr>
            <a:xfrm>
              <a:off x="3430667" y="132376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xample: 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 Dijkstra’s Algorithm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8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9" name="d"/>
          <p:cNvSpPr/>
          <p:nvPr/>
        </p:nvSpPr>
        <p:spPr>
          <a:xfrm>
            <a:off x="8105806" y="28816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10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1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2" name="f"/>
          <p:cNvSpPr/>
          <p:nvPr/>
        </p:nvSpPr>
        <p:spPr>
          <a:xfrm>
            <a:off x="4703639" y="28166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13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14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7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8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9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0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Line"/>
          <p:cNvSpPr/>
          <p:nvPr/>
        </p:nvSpPr>
        <p:spPr>
          <a:xfrm>
            <a:off x="5099833" y="3713566"/>
            <a:ext cx="1" cy="8779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4" name="2"/>
          <p:cNvSpPr txBox="1"/>
          <p:nvPr/>
        </p:nvSpPr>
        <p:spPr>
          <a:xfrm>
            <a:off x="5094114" y="3787025"/>
            <a:ext cx="281401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5" name="6"/>
          <p:cNvSpPr txBox="1"/>
          <p:nvPr/>
        </p:nvSpPr>
        <p:spPr>
          <a:xfrm>
            <a:off x="3080420" y="414962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6" name="3"/>
          <p:cNvSpPr txBox="1"/>
          <p:nvPr/>
        </p:nvSpPr>
        <p:spPr>
          <a:xfrm>
            <a:off x="2311343" y="2399925"/>
            <a:ext cx="281401" cy="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7" name="5"/>
          <p:cNvSpPr txBox="1"/>
          <p:nvPr/>
        </p:nvSpPr>
        <p:spPr>
          <a:xfrm>
            <a:off x="3182015" y="270311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8" name="1"/>
          <p:cNvSpPr txBox="1"/>
          <p:nvPr/>
        </p:nvSpPr>
        <p:spPr>
          <a:xfrm>
            <a:off x="5063282" y="1487291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9" name="4"/>
          <p:cNvSpPr txBox="1"/>
          <p:nvPr/>
        </p:nvSpPr>
        <p:spPr>
          <a:xfrm>
            <a:off x="4275388" y="2397858"/>
            <a:ext cx="362402" cy="47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0" name="4"/>
          <p:cNvSpPr txBox="1"/>
          <p:nvPr/>
        </p:nvSpPr>
        <p:spPr>
          <a:xfrm>
            <a:off x="5722279" y="2156754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" name="5"/>
          <p:cNvSpPr txBox="1"/>
          <p:nvPr/>
        </p:nvSpPr>
        <p:spPr>
          <a:xfrm>
            <a:off x="6611928" y="270311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2" name="6"/>
          <p:cNvSpPr txBox="1"/>
          <p:nvPr/>
        </p:nvSpPr>
        <p:spPr>
          <a:xfrm>
            <a:off x="7562308" y="2073571"/>
            <a:ext cx="471135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3" name="8"/>
          <p:cNvSpPr txBox="1"/>
          <p:nvPr/>
        </p:nvSpPr>
        <p:spPr>
          <a:xfrm>
            <a:off x="6648112" y="414962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4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5" name="db=∞"/>
          <p:cNvSpPr txBox="1"/>
          <p:nvPr/>
        </p:nvSpPr>
        <p:spPr>
          <a:xfrm>
            <a:off x="3051911" y="1208833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b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36" name="da=0"/>
          <p:cNvSpPr txBox="1"/>
          <p:nvPr/>
        </p:nvSpPr>
        <p:spPr>
          <a:xfrm>
            <a:off x="1189109" y="3609830"/>
            <a:ext cx="9805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3100">
                <a:solidFill>
                  <a:schemeClr val="accent3">
                    <a:hueOff val="-546624"/>
                    <a:satOff val="7767"/>
                    <a:lumOff val="-14512"/>
                  </a:schemeClr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d</a:t>
            </a:r>
            <a:r>
              <a:rPr baseline="-5999"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=</a:t>
            </a:r>
            <a:r>
              <a:t>0</a:t>
            </a:r>
          </a:p>
        </p:txBody>
      </p:sp>
      <p:sp>
        <p:nvSpPr>
          <p:cNvPr id="137" name="dc=∞"/>
          <p:cNvSpPr txBox="1"/>
          <p:nvPr/>
        </p:nvSpPr>
        <p:spPr>
          <a:xfrm>
            <a:off x="6611928" y="1179700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c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38" name="df=∞"/>
          <p:cNvSpPr txBox="1"/>
          <p:nvPr/>
        </p:nvSpPr>
        <p:spPr>
          <a:xfrm>
            <a:off x="4687713" y="2260448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f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39" name="de=∞"/>
          <p:cNvSpPr txBox="1"/>
          <p:nvPr/>
        </p:nvSpPr>
        <p:spPr>
          <a:xfrm>
            <a:off x="4784424" y="5371520"/>
            <a:ext cx="102885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e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40" name="dd=∞"/>
          <p:cNvSpPr txBox="1"/>
          <p:nvPr/>
        </p:nvSpPr>
        <p:spPr>
          <a:xfrm>
            <a:off x="8244585" y="3546330"/>
            <a:ext cx="102884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d</a:t>
            </a:r>
            <a:r>
              <a:rPr sz="3000">
                <a:solidFill>
                  <a:srgbClr val="000000"/>
                </a:solidFill>
              </a:rPr>
              <a:t>=</a:t>
            </a:r>
            <a:r>
              <a:t>∞</a:t>
            </a:r>
          </a:p>
        </p:txBody>
      </p:sp>
      <p:sp>
        <p:nvSpPr>
          <p:cNvPr id="141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2" name="a,db=3"/>
          <p:cNvSpPr txBox="1"/>
          <p:nvPr/>
        </p:nvSpPr>
        <p:spPr>
          <a:xfrm>
            <a:off x="2614610" y="1312241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b</a:t>
            </a:r>
            <a:r>
              <a:rPr sz="3000">
                <a:solidFill>
                  <a:srgbClr val="000000"/>
                </a:solidFill>
              </a:rPr>
              <a:t>=3</a:t>
            </a:r>
          </a:p>
        </p:txBody>
      </p:sp>
      <p:sp>
        <p:nvSpPr>
          <p:cNvPr id="143" name="c"/>
          <p:cNvSpPr/>
          <p:nvPr/>
        </p:nvSpPr>
        <p:spPr>
          <a:xfrm>
            <a:off x="6627168" y="1764405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4" name="f"/>
          <p:cNvSpPr/>
          <p:nvPr/>
        </p:nvSpPr>
        <p:spPr>
          <a:xfrm>
            <a:off x="4703962" y="281353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5" name="b,dc=4"/>
          <p:cNvSpPr txBox="1"/>
          <p:nvPr/>
        </p:nvSpPr>
        <p:spPr>
          <a:xfrm>
            <a:off x="6180128" y="1284544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b,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c</a:t>
            </a:r>
            <a:r>
              <a:rPr sz="3000">
                <a:solidFill>
                  <a:srgbClr val="000000"/>
                </a:solidFill>
              </a:rPr>
              <a:t>=4</a:t>
            </a:r>
          </a:p>
        </p:txBody>
      </p:sp>
      <p:sp>
        <p:nvSpPr>
          <p:cNvPr id="146" name="d"/>
          <p:cNvSpPr/>
          <p:nvPr/>
        </p:nvSpPr>
        <p:spPr>
          <a:xfrm>
            <a:off x="8113000" y="28816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47" name="a,df=5"/>
          <p:cNvSpPr txBox="1"/>
          <p:nvPr/>
        </p:nvSpPr>
        <p:spPr>
          <a:xfrm>
            <a:off x="4271125" y="2212909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f</a:t>
            </a:r>
            <a:r>
              <a:rPr sz="3000">
                <a:solidFill>
                  <a:srgbClr val="000000"/>
                </a:solidFill>
              </a:rPr>
              <a:t>=5</a:t>
            </a:r>
          </a:p>
        </p:txBody>
      </p:sp>
      <p:sp>
        <p:nvSpPr>
          <p:cNvPr id="148" name="e"/>
          <p:cNvSpPr/>
          <p:nvPr/>
        </p:nvSpPr>
        <p:spPr>
          <a:xfrm>
            <a:off x="4707229" y="4647298"/>
            <a:ext cx="803522" cy="83961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9" name="a,de=6"/>
          <p:cNvSpPr txBox="1"/>
          <p:nvPr/>
        </p:nvSpPr>
        <p:spPr>
          <a:xfrm>
            <a:off x="4364795" y="5476754"/>
            <a:ext cx="13794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a,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e</a:t>
            </a:r>
            <a:r>
              <a:rPr sz="3000">
                <a:solidFill>
                  <a:srgbClr val="000000"/>
                </a:solidFill>
              </a:rPr>
              <a:t>=6</a:t>
            </a:r>
          </a:p>
        </p:txBody>
      </p:sp>
      <p:sp>
        <p:nvSpPr>
          <p:cNvPr id="150" name="c,dd=10"/>
          <p:cNvSpPr txBox="1"/>
          <p:nvPr/>
        </p:nvSpPr>
        <p:spPr>
          <a:xfrm>
            <a:off x="7825485" y="3649275"/>
            <a:ext cx="16080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0" defTabSz="457200">
              <a:defRPr b="1" sz="4000">
                <a:solidFill>
                  <a:schemeClr val="accent5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>
                <a:solidFill>
                  <a:srgbClr val="000000"/>
                </a:solidFill>
              </a:rPr>
              <a:t>c,</a:t>
            </a:r>
            <a:r>
              <a:rPr sz="3000">
                <a:solidFill>
                  <a:srgbClr val="000000"/>
                </a:solidFill>
              </a:rPr>
              <a:t>d</a:t>
            </a:r>
            <a:r>
              <a:rPr baseline="-5999" sz="3000">
                <a:solidFill>
                  <a:srgbClr val="000000"/>
                </a:solidFill>
              </a:rPr>
              <a:t>d</a:t>
            </a:r>
            <a:r>
              <a:rPr sz="3000">
                <a:solidFill>
                  <a:srgbClr val="000000"/>
                </a:solidFill>
              </a:rPr>
              <a:t>=10</a:t>
            </a:r>
          </a:p>
        </p:txBody>
      </p:sp>
      <p:sp>
        <p:nvSpPr>
          <p:cNvPr id="151" name="Line"/>
          <p:cNvSpPr/>
          <p:nvPr/>
        </p:nvSpPr>
        <p:spPr>
          <a:xfrm flipV="1">
            <a:off x="2011257" y="2447132"/>
            <a:ext cx="1204259" cy="618315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>
            <a:off x="3990637" y="2116042"/>
            <a:ext cx="2627289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2078537" y="3312704"/>
            <a:ext cx="2627290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1966919" y="3552419"/>
            <a:ext cx="2727054" cy="143901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2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2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xit" nodeType="clickEffect" presetSubtype="2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mph" nodeType="clickEffect" presetSubtype="0" presetID="35" grpId="3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mph" nodeType="clickEffect" presetSubtype="0" presetID="35" grpId="4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mph" nodeType="clickEffect" presetSubtype="0" presetID="35" grpId="4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1"/>
      <p:bldP build="whole" bldLvl="1" animBg="1" rev="0" advAuto="0" spid="138" grpId="13"/>
      <p:bldP build="whole" bldLvl="1" animBg="1" rev="0" advAuto="0" spid="137" grpId="21"/>
      <p:bldP build="whole" bldLvl="1" animBg="1" rev="0" advAuto="0" spid="144" grpId="35"/>
      <p:bldP build="whole" bldLvl="1" animBg="1" rev="0" advAuto="0" spid="149" grpId="26"/>
      <p:bldP build="whole" bldLvl="1" animBg="1" rev="0" advAuto="0" spid="112" grpId="12"/>
      <p:bldP build="whole" bldLvl="1" animBg="1" rev="0" advAuto="0" spid="136" grpId="3"/>
      <p:bldP build="whole" bldLvl="1" animBg="1" rev="0" advAuto="0" spid="152" grpId="28"/>
      <p:bldP build="whole" bldLvl="1" animBg="1" rev="0" advAuto="0" spid="135" grpId="4"/>
      <p:bldP build="whole" bldLvl="1" animBg="1" rev="0" advAuto="0" spid="155" grpId="46"/>
      <p:bldP build="whole" bldLvl="1" animBg="1" rev="0" advAuto="0" spid="149" grpId="33"/>
      <p:bldP build="whole" bldLvl="1" animBg="1" rev="0" advAuto="0" spid="154" grpId="42"/>
      <p:bldP build="whole" bldLvl="1" animBg="1" rev="0" advAuto="0" spid="135" grpId="10"/>
      <p:bldP build="whole" bldLvl="1" animBg="1" rev="0" advAuto="0" spid="112" grpId="23"/>
      <p:bldP build="whole" bldLvl="1" animBg="1" rev="0" advAuto="0" spid="139" grpId="7"/>
      <p:bldP build="whole" bldLvl="1" animBg="1" rev="0" advAuto="0" spid="108" grpId="1"/>
      <p:bldP build="whole" bldLvl="1" animBg="1" rev="0" advAuto="0" spid="111" grpId="9"/>
      <p:bldP build="whole" bldLvl="1" animBg="1" rev="0" advAuto="0" spid="109" grpId="29"/>
      <p:bldP build="whole" bldLvl="1" animBg="1" rev="0" advAuto="0" spid="149" grpId="40"/>
      <p:bldP build="whole" bldLvl="1" animBg="1" rev="0" advAuto="0" spid="148" grpId="41"/>
      <p:bldP build="whole" bldLvl="1" animBg="1" rev="0" advAuto="0" spid="139" grpId="16"/>
      <p:bldP build="whole" bldLvl="1" animBg="1" rev="0" advAuto="0" spid="112" grpId="34"/>
      <p:bldP build="whole" bldLvl="1" animBg="1" rev="0" advAuto="0" spid="140" grpId="6"/>
      <p:bldP build="whole" bldLvl="1" animBg="1" rev="0" advAuto="0" spid="109" grpId="37"/>
      <p:bldP build="whole" bldLvl="1" animBg="1" rev="0" advAuto="0" spid="109" grpId="43"/>
      <p:bldP build="whole" bldLvl="1" animBg="1" rev="0" advAuto="0" spid="147" grpId="14"/>
      <p:bldP build="whole" bldLvl="1" animBg="1" rev="0" advAuto="0" spid="153" grpId="36"/>
      <p:bldP build="whole" bldLvl="1" animBg="1" rev="0" advAuto="0" spid="113" grpId="20"/>
      <p:bldP build="whole" bldLvl="1" animBg="1" rev="0" advAuto="0" spid="150" grpId="31"/>
      <p:bldP build="whole" bldLvl="1" animBg="1" rev="0" advAuto="0" spid="134" grpId="2"/>
      <p:bldP build="whole" bldLvl="1" animBg="1" rev="0" advAuto="0" spid="110" grpId="15"/>
      <p:bldP build="whole" bldLvl="1" animBg="1" rev="0" advAuto="0" spid="147" grpId="24"/>
      <p:bldP build="whole" bldLvl="1" animBg="1" rev="0" advAuto="0" spid="150" grpId="38"/>
      <p:bldP build="whole" bldLvl="1" animBg="1" rev="0" advAuto="0" spid="141" grpId="18"/>
      <p:bldP build="whole" bldLvl="1" animBg="1" rev="0" advAuto="0" spid="150" grpId="44"/>
      <p:bldP build="whole" bldLvl="1" animBg="1" rev="0" advAuto="0" spid="147" grpId="32"/>
      <p:bldP build="whole" bldLvl="1" animBg="1" rev="0" advAuto="0" spid="140" grpId="30"/>
      <p:bldP build="whole" bldLvl="1" animBg="1" rev="0" advAuto="0" spid="137" grpId="5"/>
      <p:bldP build="whole" bldLvl="1" animBg="1" rev="0" advAuto="0" spid="110" grpId="25"/>
      <p:bldP build="whole" bldLvl="1" animBg="1" rev="0" advAuto="0" spid="146" grpId="45"/>
      <p:bldP build="whole" bldLvl="1" animBg="1" rev="0" advAuto="0" spid="151" grpId="19"/>
      <p:bldP build="whole" bldLvl="1" animBg="1" rev="0" advAuto="0" spid="145" grpId="22"/>
      <p:bldP build="whole" bldLvl="1" animBg="1" rev="0" advAuto="0" spid="138" grpId="8"/>
      <p:bldP build="whole" bldLvl="1" animBg="1" rev="0" advAuto="0" spid="149" grpId="17"/>
      <p:bldP build="whole" bldLvl="1" animBg="1" rev="0" advAuto="0" spid="110" grpId="39"/>
      <p:bldP build="whole" bldLvl="1" animBg="1" rev="0" advAuto="0" spid="143" grpId="2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otes on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Notes on Dijkstra’s Algorithm</a:t>
            </a:r>
          </a:p>
        </p:txBody>
      </p:sp>
      <p:sp>
        <p:nvSpPr>
          <p:cNvPr id="158" name="Proof of correctness:…"/>
          <p:cNvSpPr txBox="1"/>
          <p:nvPr>
            <p:ph type="body" sz="half" idx="1"/>
          </p:nvPr>
        </p:nvSpPr>
        <p:spPr>
          <a:xfrm>
            <a:off x="666288" y="938113"/>
            <a:ext cx="9055611" cy="3129854"/>
          </a:xfrm>
          <a:prstGeom prst="rect">
            <a:avLst/>
          </a:prstGeom>
        </p:spPr>
        <p:txBody>
          <a:bodyPr/>
          <a:lstStyle/>
          <a:p>
            <a:pPr/>
            <a:r>
              <a:t>Proof of correctness:</a:t>
            </a:r>
          </a:p>
          <a:p>
            <a:pPr lvl="1"/>
            <a:r>
              <a:t>Using induction</a:t>
            </a:r>
          </a:p>
          <a:p>
            <a:pPr/>
            <a:r>
              <a:t>Works with graph with +ve weights only</a:t>
            </a:r>
          </a:p>
          <a:p>
            <a:pPr lvl="1"/>
            <a:r>
              <a:t>Build a counter example with -ve weight where Dijkstra’s algorithm does not work</a:t>
            </a:r>
          </a:p>
          <a:p>
            <a:pPr/>
            <a:r>
              <a:t>Works for both directed and undirected graphs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1868599" y="3992621"/>
            <a:ext cx="4234190" cy="1893365"/>
            <a:chOff x="0" y="0"/>
            <a:chExt cx="4234188" cy="1893363"/>
          </a:xfrm>
        </p:grpSpPr>
        <p:sp>
          <p:nvSpPr>
            <p:cNvPr id="162" name="a"/>
            <p:cNvSpPr/>
            <p:nvPr/>
          </p:nvSpPr>
          <p:spPr>
            <a:xfrm>
              <a:off x="7665" y="1053752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3" name="b"/>
            <p:cNvSpPr/>
            <p:nvPr/>
          </p:nvSpPr>
          <p:spPr>
            <a:xfrm>
              <a:off x="1894601" y="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4" name="f"/>
            <p:cNvSpPr/>
            <p:nvPr/>
          </p:nvSpPr>
          <p:spPr>
            <a:xfrm>
              <a:off x="3428097" y="1053752"/>
              <a:ext cx="803523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65" name="Line"/>
            <p:cNvSpPr/>
            <p:nvPr/>
          </p:nvSpPr>
          <p:spPr>
            <a:xfrm flipV="1">
              <a:off x="751901" y="676013"/>
              <a:ext cx="1204259" cy="6183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>
              <a:off x="2623941" y="676994"/>
              <a:ext cx="820546" cy="5449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7" name="Line"/>
            <p:cNvSpPr/>
            <p:nvPr/>
          </p:nvSpPr>
          <p:spPr>
            <a:xfrm>
              <a:off x="833963" y="1535598"/>
              <a:ext cx="26272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8" name="4"/>
            <p:cNvSpPr txBox="1"/>
            <p:nvPr/>
          </p:nvSpPr>
          <p:spPr>
            <a:xfrm>
              <a:off x="1041368" y="635519"/>
              <a:ext cx="281401" cy="498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9" name="5"/>
            <p:cNvSpPr txBox="1"/>
            <p:nvPr/>
          </p:nvSpPr>
          <p:spPr>
            <a:xfrm>
              <a:off x="1912040" y="938714"/>
              <a:ext cx="471135" cy="731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0" name="a"/>
            <p:cNvSpPr/>
            <p:nvPr/>
          </p:nvSpPr>
          <p:spPr>
            <a:xfrm>
              <a:off x="0" y="1053752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1" name="b"/>
            <p:cNvSpPr/>
            <p:nvPr/>
          </p:nvSpPr>
          <p:spPr>
            <a:xfrm>
              <a:off x="1896751" y="0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2" name="f"/>
            <p:cNvSpPr/>
            <p:nvPr/>
          </p:nvSpPr>
          <p:spPr>
            <a:xfrm>
              <a:off x="3430667" y="1046646"/>
              <a:ext cx="803522" cy="83961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73" name="2"/>
            <p:cNvSpPr txBox="1"/>
            <p:nvPr/>
          </p:nvSpPr>
          <p:spPr>
            <a:xfrm>
              <a:off x="2896453" y="491012"/>
              <a:ext cx="629895" cy="477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5" name="Rectangle"/>
          <p:cNvSpPr/>
          <p:nvPr/>
        </p:nvSpPr>
        <p:spPr>
          <a:xfrm>
            <a:off x="4782473" y="4289167"/>
            <a:ext cx="595054" cy="572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-3"/>
          <p:cNvSpPr txBox="1"/>
          <p:nvPr/>
        </p:nvSpPr>
        <p:spPr>
          <a:xfrm>
            <a:off x="4765052" y="4473033"/>
            <a:ext cx="629895" cy="47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-3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2"/>
      <p:bldP build="p" bldLvl="5" animBg="1" rev="0" advAuto="0" spid="158" grpId="1"/>
      <p:bldP build="whole" bldLvl="1" animBg="1" rev="0" advAuto="0" spid="176" grpId="4"/>
      <p:bldP build="whole" bldLvl="1" animBg="1" rev="0" advAuto="0" spid="175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lgorithm: Dijkstra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Algorithm: Dijkstra’s Algorithm</a:t>
            </a:r>
          </a:p>
        </p:txBody>
      </p:sp>
      <p:sp>
        <p:nvSpPr>
          <p:cNvPr id="179" name="Algo Dijkstra(G,s)…"/>
          <p:cNvSpPr txBox="1"/>
          <p:nvPr>
            <p:ph type="body" idx="1"/>
          </p:nvPr>
        </p:nvSpPr>
        <p:spPr>
          <a:xfrm>
            <a:off x="666288" y="938113"/>
            <a:ext cx="9055611" cy="59591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Dijkstra(G,s)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 sz="3000"/>
              <a:t>i/p: a weighted connected graph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rPr sz="3000"/>
              <a:t>, and src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 sz="3000"/>
              <a:t>      all edges are non-negative weights</a:t>
            </a:r>
            <a:endParaRPr sz="3000"/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//o/p: Length dv of a shortest path from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3000"/>
              <a:t> to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sz="3000"/>
              <a:t>.</a:t>
            </a:r>
            <a:endParaRPr sz="3000"/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//       along with it predecessor vertex from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sz="3000"/>
              <a:t> to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3000"/>
              <a:t>.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Initialize(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sz="3000"/>
              <a:t>) // priority queue of vertices is empty initially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for each vertex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r>
              <a:rPr sz="3000"/>
              <a:t>, do</a:t>
            </a:r>
            <a:endParaRPr sz="3000"/>
          </a:p>
          <a:p>
            <a:pPr lvl="2" marL="0" indent="4572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v</a:t>
            </a:r>
            <a:r>
              <a:rPr sz="3000"/>
              <a:t>←∞; </a:t>
            </a:r>
            <a:r>
              <a:rPr sz="3000"/>
              <a:t>p</a:t>
            </a:r>
            <a:r>
              <a:rPr baseline="-5999" sz="3000"/>
              <a:t>v</a:t>
            </a:r>
            <a:r>
              <a:rPr sz="3000"/>
              <a:t>←Null</a:t>
            </a:r>
            <a:r>
              <a:rPr sz="3000"/>
              <a:t>; </a:t>
            </a:r>
            <a:endParaRPr sz="3000"/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Insert(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Q,v,d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) // initialize vertex priority in priority Q</a:t>
            </a:r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s</a:t>
            </a:r>
            <a:r>
              <a:rPr sz="3000"/>
              <a:t>←0; 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>
                <a:latin typeface="Gill Sans MT"/>
                <a:ea typeface="Gill Sans MT"/>
                <a:cs typeface="Gill Sans MT"/>
                <a:sym typeface="Gill Sans MT"/>
              </a:rPr>
              <a:t>Decrease</a:t>
            </a:r>
            <a:r>
              <a:rPr sz="3000"/>
              <a:t>(Q,s,</a:t>
            </a:r>
            <a:r>
              <a:t>d</a:t>
            </a:r>
            <a:r>
              <a:rPr baseline="-5999"/>
              <a:t>s</a:t>
            </a:r>
            <a:r>
              <a:rPr sz="3000"/>
              <a:t>)</a:t>
            </a:r>
            <a:endParaRPr sz="3000"/>
          </a:p>
          <a:p>
            <a:pPr marL="0" indent="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p</a:t>
            </a:r>
            <a:r>
              <a:rPr baseline="-5999" sz="3000"/>
              <a:t>s</a:t>
            </a:r>
            <a:r>
              <a:rPr sz="3000"/>
              <a:t>←Null</a:t>
            </a:r>
            <a:r>
              <a:rPr sz="3000"/>
              <a:t>;</a:t>
            </a:r>
            <a:endParaRPr sz="3000"/>
          </a:p>
          <a:p>
            <a:pPr marL="0" indent="0"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</a:t>
            </a:r>
            <a:r>
              <a:rPr baseline="-5999"/>
              <a:t>T</a:t>
            </a:r>
            <a:r>
              <a:t>←Ø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lgorithm: Dijkstra’s Algorith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Algorithm: Dijkstra’s Algorithm…</a:t>
            </a:r>
          </a:p>
        </p:txBody>
      </p:sp>
      <p:sp>
        <p:nvSpPr>
          <p:cNvPr id="185" name="Algo Dijkstra(G,s)……"/>
          <p:cNvSpPr txBox="1"/>
          <p:nvPr>
            <p:ph type="body" idx="1"/>
          </p:nvPr>
        </p:nvSpPr>
        <p:spPr>
          <a:xfrm>
            <a:off x="666288" y="938113"/>
            <a:ext cx="9437676" cy="59591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Dijkstra(G,s)…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|V|-1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DeleteMin(</a:t>
            </a:r>
            <a:r>
              <a:t>Q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 //time implememtation based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</a:t>
            </a:r>
            <a:r>
              <a:rPr baseline="-5999"/>
              <a:t>T</a:t>
            </a:r>
            <a:r>
              <a:t>= V</a:t>
            </a:r>
            <a:r>
              <a:rPr baseline="-5999"/>
              <a:t>T </a:t>
            </a:r>
            <a:r>
              <a:t>U{u}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every vertex </a:t>
            </a:r>
            <a:r>
              <a:t>w∈V-V</a:t>
            </a:r>
            <a:r>
              <a:rPr baseline="-5999"/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adjacent to </a:t>
            </a:r>
            <a:r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d</a:t>
            </a:r>
            <a:r>
              <a:rPr baseline="-5999"/>
              <a:t>u</a:t>
            </a:r>
            <a:r>
              <a:t>+weight(u,w)&lt; d</a:t>
            </a:r>
            <a:r>
              <a:rPr baseline="-5999"/>
              <a:t>w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-5999"/>
              <a:t>w</a:t>
            </a:r>
            <a:r>
              <a:t>←d</a:t>
            </a:r>
            <a:r>
              <a:rPr baseline="-5999"/>
              <a:t>u</a:t>
            </a:r>
            <a:r>
              <a:t>+weight(u,w)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w</a:t>
            </a:r>
            <a:r>
              <a:t>←u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Decrease(Q,w,d</a:t>
            </a:r>
            <a:r>
              <a:rPr baseline="-5999"/>
              <a:t>w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//time implementation based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w∈V-V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i=0</a:t>
            </a:r>
          </a:p>
          <a:p>
            <a:pPr marL="0" indent="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end //algo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