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6: Topological Sorting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L16: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Topological Sorting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FS Based Topological Sort-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Based Topological Sort-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dag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1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13" name="Group"/>
          <p:cNvGrpSpPr/>
          <p:nvPr/>
        </p:nvGrpSpPr>
        <p:grpSpPr>
          <a:xfrm>
            <a:off x="1334310" y="1597946"/>
            <a:ext cx="611649" cy="553521"/>
            <a:chOff x="0" y="0"/>
            <a:chExt cx="611647" cy="553520"/>
          </a:xfrm>
        </p:grpSpPr>
        <p:sp>
          <p:nvSpPr>
            <p:cNvPr id="21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12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3169254" y="1597946"/>
            <a:ext cx="611648" cy="553521"/>
            <a:chOff x="0" y="0"/>
            <a:chExt cx="611647" cy="553520"/>
          </a:xfrm>
        </p:grpSpPr>
        <p:sp>
          <p:nvSpPr>
            <p:cNvPr id="21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15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1334310" y="3021284"/>
            <a:ext cx="611649" cy="553521"/>
            <a:chOff x="0" y="0"/>
            <a:chExt cx="611647" cy="553520"/>
          </a:xfrm>
        </p:grpSpPr>
        <p:sp>
          <p:nvSpPr>
            <p:cNvPr id="21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18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22" name="Group"/>
          <p:cNvGrpSpPr/>
          <p:nvPr/>
        </p:nvGrpSpPr>
        <p:grpSpPr>
          <a:xfrm>
            <a:off x="3169254" y="3021284"/>
            <a:ext cx="611648" cy="553521"/>
            <a:chOff x="0" y="0"/>
            <a:chExt cx="611647" cy="553520"/>
          </a:xfrm>
        </p:grpSpPr>
        <p:sp>
          <p:nvSpPr>
            <p:cNvPr id="22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21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223" name="Line"/>
          <p:cNvSpPr/>
          <p:nvPr/>
        </p:nvSpPr>
        <p:spPr>
          <a:xfrm>
            <a:off x="1945958" y="1835169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24" name="Line"/>
          <p:cNvSpPr/>
          <p:nvPr/>
        </p:nvSpPr>
        <p:spPr>
          <a:xfrm flipH="1">
            <a:off x="1596445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1945958" y="3258507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3431388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27" name="Line"/>
          <p:cNvSpPr/>
          <p:nvPr/>
        </p:nvSpPr>
        <p:spPr>
          <a:xfrm>
            <a:off x="1858580" y="2072392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230" name="Group"/>
          <p:cNvGrpSpPr/>
          <p:nvPr/>
        </p:nvGrpSpPr>
        <p:grpSpPr>
          <a:xfrm>
            <a:off x="5091575" y="1597946"/>
            <a:ext cx="611649" cy="553521"/>
            <a:chOff x="0" y="0"/>
            <a:chExt cx="611647" cy="553520"/>
          </a:xfrm>
        </p:grpSpPr>
        <p:sp>
          <p:nvSpPr>
            <p:cNvPr id="22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29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6926518" y="1597946"/>
            <a:ext cx="611649" cy="553521"/>
            <a:chOff x="0" y="0"/>
            <a:chExt cx="611647" cy="553520"/>
          </a:xfrm>
        </p:grpSpPr>
        <p:sp>
          <p:nvSpPr>
            <p:cNvPr id="23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32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5091575" y="3021284"/>
            <a:ext cx="611649" cy="553521"/>
            <a:chOff x="0" y="0"/>
            <a:chExt cx="611647" cy="553520"/>
          </a:xfrm>
        </p:grpSpPr>
        <p:sp>
          <p:nvSpPr>
            <p:cNvPr id="23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35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6926518" y="3021284"/>
            <a:ext cx="611649" cy="553521"/>
            <a:chOff x="0" y="0"/>
            <a:chExt cx="611647" cy="553520"/>
          </a:xfrm>
        </p:grpSpPr>
        <p:sp>
          <p:nvSpPr>
            <p:cNvPr id="23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38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240" name="Line"/>
          <p:cNvSpPr/>
          <p:nvPr/>
        </p:nvSpPr>
        <p:spPr>
          <a:xfrm>
            <a:off x="5353710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41" name="Line"/>
          <p:cNvSpPr/>
          <p:nvPr/>
        </p:nvSpPr>
        <p:spPr>
          <a:xfrm>
            <a:off x="5703223" y="3258507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7188653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5703223" y="1915884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3780901" y="1993317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45" name="Stack:"/>
          <p:cNvSpPr txBox="1"/>
          <p:nvPr/>
        </p:nvSpPr>
        <p:spPr>
          <a:xfrm>
            <a:off x="313574" y="854074"/>
            <a:ext cx="115228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</a:t>
            </a:r>
          </a:p>
        </p:txBody>
      </p:sp>
      <p:sp>
        <p:nvSpPr>
          <p:cNvPr id="246" name="Stack: a"/>
          <p:cNvSpPr txBox="1"/>
          <p:nvPr/>
        </p:nvSpPr>
        <p:spPr>
          <a:xfrm>
            <a:off x="269124" y="3548620"/>
            <a:ext cx="1365683" cy="52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47" name="Stack: e…"/>
          <p:cNvSpPr txBox="1"/>
          <p:nvPr/>
        </p:nvSpPr>
        <p:spPr>
          <a:xfrm>
            <a:off x="2781017" y="3852014"/>
            <a:ext cx="1388122" cy="811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e</a:t>
            </a:r>
          </a:p>
          <a:p>
            <a:pPr algn="r">
              <a:lnSpc>
                <a:spcPct val="70000"/>
              </a:lnSpc>
              <a:defRPr b="1" sz="2800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48" name="topo[f]:8"/>
          <p:cNvSpPr txBox="1"/>
          <p:nvPr/>
        </p:nvSpPr>
        <p:spPr>
          <a:xfrm>
            <a:off x="2637112" y="5235354"/>
            <a:ext cx="1194642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topo[f]:8</a:t>
            </a:r>
          </a:p>
        </p:txBody>
      </p:sp>
      <p:sp>
        <p:nvSpPr>
          <p:cNvPr id="249" name="topo[e]:7"/>
          <p:cNvSpPr txBox="1"/>
          <p:nvPr/>
        </p:nvSpPr>
        <p:spPr>
          <a:xfrm>
            <a:off x="193160" y="4822156"/>
            <a:ext cx="1225610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topo[e]:7</a:t>
            </a:r>
          </a:p>
        </p:txBody>
      </p:sp>
      <p:sp>
        <p:nvSpPr>
          <p:cNvPr id="250" name="Stack: a"/>
          <p:cNvSpPr txBox="1"/>
          <p:nvPr/>
        </p:nvSpPr>
        <p:spPr>
          <a:xfrm>
            <a:off x="3384432" y="1120707"/>
            <a:ext cx="1365683" cy="52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51" name="Stack: b…"/>
          <p:cNvSpPr txBox="1"/>
          <p:nvPr/>
        </p:nvSpPr>
        <p:spPr>
          <a:xfrm>
            <a:off x="5080355" y="3610965"/>
            <a:ext cx="1388122" cy="784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b</a:t>
            </a:r>
          </a:p>
          <a:p>
            <a:pPr algn="r">
              <a:lnSpc>
                <a:spcPct val="70000"/>
              </a:lnSpc>
              <a:defRPr b="1"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52" name="Stack: g…"/>
          <p:cNvSpPr txBox="1"/>
          <p:nvPr/>
        </p:nvSpPr>
        <p:spPr>
          <a:xfrm>
            <a:off x="7625543" y="3174687"/>
            <a:ext cx="1388123" cy="1073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g</a:t>
            </a:r>
          </a:p>
          <a:p>
            <a:pPr algn="r">
              <a:lnSpc>
                <a:spcPct val="70000"/>
              </a:lnSpc>
              <a:defRPr b="1" sz="2800"/>
            </a:pPr>
            <a:r>
              <a:t>b</a:t>
            </a:r>
          </a:p>
          <a:p>
            <a:pPr algn="r">
              <a:lnSpc>
                <a:spcPct val="70000"/>
              </a:lnSpc>
              <a:defRPr b="1"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53" name="topo[h]:6"/>
          <p:cNvSpPr txBox="1"/>
          <p:nvPr/>
        </p:nvSpPr>
        <p:spPr>
          <a:xfrm>
            <a:off x="7859135" y="4822156"/>
            <a:ext cx="125698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topo[h]:6</a:t>
            </a:r>
          </a:p>
        </p:txBody>
      </p:sp>
      <p:sp>
        <p:nvSpPr>
          <p:cNvPr id="254" name="topo[g]:5"/>
          <p:cNvSpPr txBox="1"/>
          <p:nvPr/>
        </p:nvSpPr>
        <p:spPr>
          <a:xfrm>
            <a:off x="5310020" y="4822156"/>
            <a:ext cx="1241300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topo[g]:5</a:t>
            </a:r>
          </a:p>
        </p:txBody>
      </p:sp>
      <p:sp>
        <p:nvSpPr>
          <p:cNvPr id="255" name="topo[b]:4"/>
          <p:cNvSpPr txBox="1"/>
          <p:nvPr/>
        </p:nvSpPr>
        <p:spPr>
          <a:xfrm>
            <a:off x="3169254" y="2187948"/>
            <a:ext cx="125698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topo[b]:4</a:t>
            </a:r>
          </a:p>
        </p:txBody>
      </p:sp>
      <p:sp>
        <p:nvSpPr>
          <p:cNvPr id="256" name="topo[a]:3"/>
          <p:cNvSpPr txBox="1"/>
          <p:nvPr/>
        </p:nvSpPr>
        <p:spPr>
          <a:xfrm>
            <a:off x="5703" y="1974192"/>
            <a:ext cx="1241300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topo[a]:3</a:t>
            </a:r>
          </a:p>
        </p:txBody>
      </p:sp>
      <p:sp>
        <p:nvSpPr>
          <p:cNvPr id="257" name="Stack:"/>
          <p:cNvSpPr txBox="1"/>
          <p:nvPr/>
        </p:nvSpPr>
        <p:spPr>
          <a:xfrm>
            <a:off x="5516722" y="929551"/>
            <a:ext cx="106338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</a:t>
            </a:r>
          </a:p>
        </p:txBody>
      </p:sp>
      <p:sp>
        <p:nvSpPr>
          <p:cNvPr id="258" name="Stack: c"/>
          <p:cNvSpPr txBox="1"/>
          <p:nvPr/>
        </p:nvSpPr>
        <p:spPr>
          <a:xfrm>
            <a:off x="7267421" y="1023706"/>
            <a:ext cx="1365683" cy="52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259" name="topo[d]:2"/>
          <p:cNvSpPr txBox="1"/>
          <p:nvPr/>
        </p:nvSpPr>
        <p:spPr>
          <a:xfrm>
            <a:off x="7414373" y="1886748"/>
            <a:ext cx="125698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topo[d]:2</a:t>
            </a:r>
          </a:p>
        </p:txBody>
      </p:sp>
      <p:sp>
        <p:nvSpPr>
          <p:cNvPr id="260" name="topo[c]:1"/>
          <p:cNvSpPr txBox="1"/>
          <p:nvPr/>
        </p:nvSpPr>
        <p:spPr>
          <a:xfrm>
            <a:off x="4944417" y="2101929"/>
            <a:ext cx="1225611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topo[c]:1</a:t>
            </a:r>
          </a:p>
        </p:txBody>
      </p:sp>
      <p:sp>
        <p:nvSpPr>
          <p:cNvPr id="261" name="mark[a]=1"/>
          <p:cNvSpPr txBox="1"/>
          <p:nvPr/>
        </p:nvSpPr>
        <p:spPr>
          <a:xfrm>
            <a:off x="93321" y="1281039"/>
            <a:ext cx="1425288" cy="492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 sz="2200"/>
              <a:t>mark[a]=1</a:t>
            </a:r>
            <a:r>
              <a:t> </a:t>
            </a:r>
          </a:p>
        </p:txBody>
      </p:sp>
      <p:sp>
        <p:nvSpPr>
          <p:cNvPr id="262" name="mark[e]=1"/>
          <p:cNvSpPr txBox="1"/>
          <p:nvPr/>
        </p:nvSpPr>
        <p:spPr>
          <a:xfrm>
            <a:off x="213301" y="4112689"/>
            <a:ext cx="140623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mark[e]=1</a:t>
            </a:r>
            <a:r>
              <a:t> </a:t>
            </a:r>
          </a:p>
        </p:txBody>
      </p:sp>
      <p:sp>
        <p:nvSpPr>
          <p:cNvPr id="263" name="mark[f]=1"/>
          <p:cNvSpPr txBox="1"/>
          <p:nvPr/>
        </p:nvSpPr>
        <p:spPr>
          <a:xfrm>
            <a:off x="2636782" y="4536172"/>
            <a:ext cx="137526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mark[f]=1</a:t>
            </a:r>
            <a:r>
              <a:t> </a:t>
            </a:r>
          </a:p>
        </p:txBody>
      </p:sp>
      <p:sp>
        <p:nvSpPr>
          <p:cNvPr id="264" name="mark[f]=2"/>
          <p:cNvSpPr txBox="1"/>
          <p:nvPr/>
        </p:nvSpPr>
        <p:spPr>
          <a:xfrm>
            <a:off x="2636782" y="4924962"/>
            <a:ext cx="137526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mark[f]=2</a:t>
            </a:r>
            <a:r>
              <a:t> </a:t>
            </a:r>
          </a:p>
        </p:txBody>
      </p:sp>
      <p:sp>
        <p:nvSpPr>
          <p:cNvPr id="265" name="mark[e]=2"/>
          <p:cNvSpPr txBox="1"/>
          <p:nvPr/>
        </p:nvSpPr>
        <p:spPr>
          <a:xfrm>
            <a:off x="213301" y="4441437"/>
            <a:ext cx="1406238" cy="41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mark[e]=2</a:t>
            </a:r>
            <a:r>
              <a:t> </a:t>
            </a:r>
          </a:p>
        </p:txBody>
      </p:sp>
      <p:sp>
        <p:nvSpPr>
          <p:cNvPr id="266" name="mark[b]=1"/>
          <p:cNvSpPr txBox="1"/>
          <p:nvPr/>
        </p:nvSpPr>
        <p:spPr>
          <a:xfrm>
            <a:off x="3581555" y="1459472"/>
            <a:ext cx="142192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mark[b]=1</a:t>
            </a:r>
            <a:r>
              <a:t> </a:t>
            </a:r>
          </a:p>
        </p:txBody>
      </p:sp>
      <p:sp>
        <p:nvSpPr>
          <p:cNvPr id="267" name="mark[g]=1"/>
          <p:cNvSpPr txBox="1"/>
          <p:nvPr/>
        </p:nvSpPr>
        <p:spPr>
          <a:xfrm>
            <a:off x="5318805" y="4196407"/>
            <a:ext cx="142192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mark[g]=1</a:t>
            </a:r>
            <a:r>
              <a:t> </a:t>
            </a:r>
          </a:p>
        </p:txBody>
      </p:sp>
      <p:sp>
        <p:nvSpPr>
          <p:cNvPr id="268" name="mark[h]=1"/>
          <p:cNvSpPr txBox="1"/>
          <p:nvPr/>
        </p:nvSpPr>
        <p:spPr>
          <a:xfrm>
            <a:off x="7828706" y="4112689"/>
            <a:ext cx="1421927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mark[h]=1</a:t>
            </a:r>
            <a:r>
              <a:t> </a:t>
            </a:r>
          </a:p>
        </p:txBody>
      </p:sp>
      <p:sp>
        <p:nvSpPr>
          <p:cNvPr id="269" name="mark[h]=2"/>
          <p:cNvSpPr txBox="1"/>
          <p:nvPr/>
        </p:nvSpPr>
        <p:spPr>
          <a:xfrm>
            <a:off x="7828706" y="4455717"/>
            <a:ext cx="1421927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mark[h]=2</a:t>
            </a:r>
            <a:r>
              <a:t> </a:t>
            </a:r>
          </a:p>
        </p:txBody>
      </p:sp>
      <p:sp>
        <p:nvSpPr>
          <p:cNvPr id="270" name="mark[g]=2"/>
          <p:cNvSpPr txBox="1"/>
          <p:nvPr/>
        </p:nvSpPr>
        <p:spPr>
          <a:xfrm>
            <a:off x="5371999" y="4468417"/>
            <a:ext cx="1421927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mark[g]=2</a:t>
            </a:r>
            <a:r>
              <a:t> </a:t>
            </a:r>
          </a:p>
        </p:txBody>
      </p:sp>
      <p:sp>
        <p:nvSpPr>
          <p:cNvPr id="271" name="mark[b]=2"/>
          <p:cNvSpPr txBox="1"/>
          <p:nvPr/>
        </p:nvSpPr>
        <p:spPr>
          <a:xfrm>
            <a:off x="3605124" y="1807089"/>
            <a:ext cx="142192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mark[b]=2</a:t>
            </a:r>
            <a:r>
              <a:t> </a:t>
            </a:r>
          </a:p>
        </p:txBody>
      </p:sp>
      <p:sp>
        <p:nvSpPr>
          <p:cNvPr id="272" name="mark[a]=2"/>
          <p:cNvSpPr txBox="1"/>
          <p:nvPr/>
        </p:nvSpPr>
        <p:spPr>
          <a:xfrm>
            <a:off x="36824" y="1600386"/>
            <a:ext cx="142528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800"/>
            </a:pPr>
            <a:r>
              <a:rPr b="0" sz="2200"/>
              <a:t>mark[a]=2</a:t>
            </a:r>
            <a:r>
              <a:t> </a:t>
            </a:r>
          </a:p>
        </p:txBody>
      </p:sp>
      <p:sp>
        <p:nvSpPr>
          <p:cNvPr id="273" name="mark[c]=1"/>
          <p:cNvSpPr txBox="1"/>
          <p:nvPr/>
        </p:nvSpPr>
        <p:spPr>
          <a:xfrm>
            <a:off x="5558605" y="1206395"/>
            <a:ext cx="140623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mark[c]=1</a:t>
            </a:r>
            <a:r>
              <a:t> </a:t>
            </a:r>
          </a:p>
        </p:txBody>
      </p:sp>
      <p:sp>
        <p:nvSpPr>
          <p:cNvPr id="274" name="mark[d]=1"/>
          <p:cNvSpPr txBox="1"/>
          <p:nvPr/>
        </p:nvSpPr>
        <p:spPr>
          <a:xfrm>
            <a:off x="7553245" y="1317944"/>
            <a:ext cx="142192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mark[d]=1</a:t>
            </a:r>
            <a:r>
              <a:t> </a:t>
            </a:r>
          </a:p>
        </p:txBody>
      </p:sp>
      <p:sp>
        <p:nvSpPr>
          <p:cNvPr id="275" name="mark[d]=2"/>
          <p:cNvSpPr txBox="1"/>
          <p:nvPr/>
        </p:nvSpPr>
        <p:spPr>
          <a:xfrm>
            <a:off x="7617573" y="1625203"/>
            <a:ext cx="1421927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mark[d]=2</a:t>
            </a:r>
            <a:r>
              <a:t> </a:t>
            </a:r>
          </a:p>
        </p:txBody>
      </p:sp>
      <p:sp>
        <p:nvSpPr>
          <p:cNvPr id="276" name="mark[c]=2"/>
          <p:cNvSpPr txBox="1"/>
          <p:nvPr/>
        </p:nvSpPr>
        <p:spPr>
          <a:xfrm>
            <a:off x="5571537" y="1519083"/>
            <a:ext cx="140623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/>
            </a:pPr>
            <a:r>
              <a:rPr b="0"/>
              <a:t>mark[c]=2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247"/>
                                        </p:tgtEl>
                                      </p:cBhvr>
                                      <p:by x="79636" y="7963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mph" nodeType="click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24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6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25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6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25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6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1000" fill="hold"/>
                                        <p:tgtEl>
                                          <p:spTgt spid="2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mph" nodeType="clickEffect" presetSubtype="0" presetID="6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1000" fill="hold"/>
                                        <p:tgtEl>
                                          <p:spTgt spid="25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1"/>
      <p:bldP build="whole" bldLvl="1" animBg="1" rev="0" advAuto="0" spid="253" grpId="27"/>
      <p:bldP build="whole" bldLvl="1" animBg="1" rev="0" advAuto="0" spid="254" grpId="30"/>
      <p:bldP build="whole" bldLvl="1" animBg="1" rev="0" advAuto="0" spid="266" grpId="18"/>
      <p:bldP build="whole" bldLvl="1" animBg="1" rev="0" advAuto="0" spid="251" grpId="20"/>
      <p:bldP build="whole" bldLvl="1" animBg="1" rev="0" advAuto="0" spid="265" grpId="13"/>
      <p:bldP build="whole" bldLvl="1" animBg="1" rev="0" advAuto="0" spid="268" grpId="25"/>
      <p:bldP build="whole" bldLvl="1" animBg="1" rev="0" advAuto="0" spid="223" grpId="16"/>
      <p:bldP build="whole" bldLvl="1" animBg="1" rev="0" advAuto="0" spid="251" grpId="28"/>
      <p:bldP build="whole" bldLvl="1" animBg="1" rev="0" advAuto="0" spid="264" grpId="9"/>
      <p:bldP build="whole" bldLvl="1" animBg="1" rev="0" advAuto="0" spid="276" grpId="46"/>
      <p:bldP build="whole" bldLvl="1" animBg="1" rev="0" advAuto="0" spid="273" grpId="38"/>
      <p:bldP build="whole" bldLvl="1" animBg="1" rev="0" advAuto="0" spid="263" grpId="8"/>
      <p:bldP build="whole" bldLvl="1" animBg="1" rev="0" advAuto="0" spid="224" grpId="3"/>
      <p:bldP build="whole" bldLvl="1" animBg="1" rev="0" advAuto="0" spid="257" grpId="37"/>
      <p:bldP build="whole" bldLvl="1" animBg="1" rev="0" advAuto="0" spid="272" grpId="35"/>
      <p:bldP build="whole" bldLvl="1" animBg="1" rev="0" advAuto="0" spid="250" grpId="17"/>
      <p:bldP build="whole" bldLvl="1" animBg="1" rev="0" advAuto="0" spid="255" grpId="33"/>
      <p:bldP build="whole" bldLvl="1" animBg="1" rev="0" advAuto="0" spid="247" grpId="7"/>
      <p:bldP build="whole" bldLvl="1" animBg="1" rev="0" advAuto="0" spid="244" grpId="19"/>
      <p:bldP build="whole" bldLvl="1" animBg="1" rev="0" advAuto="0" spid="248" grpId="10"/>
      <p:bldP build="whole" bldLvl="1" animBg="1" rev="0" advAuto="0" spid="261" grpId="2"/>
      <p:bldP build="whole" bldLvl="1" animBg="1" rev="0" advAuto="0" spid="247" grpId="11"/>
      <p:bldP build="whole" bldLvl="1" animBg="1" rev="0" advAuto="0" spid="260" grpId="47"/>
      <p:bldP build="whole" bldLvl="1" animBg="1" rev="0" advAuto="0" spid="250" grpId="31"/>
      <p:bldP build="whole" bldLvl="1" animBg="1" rev="0" advAuto="0" spid="246" grpId="4"/>
      <p:bldP build="whole" bldLvl="1" animBg="1" rev="0" advAuto="0" spid="249" grpId="14"/>
      <p:bldP build="whole" bldLvl="1" animBg="1" rev="0" advAuto="0" spid="252" grpId="23"/>
      <p:bldP build="whole" bldLvl="1" animBg="1" rev="0" advAuto="0" spid="252" grpId="24"/>
      <p:bldP build="whole" bldLvl="1" animBg="1" rev="0" advAuto="0" spid="256" grpId="36"/>
      <p:bldP build="whole" bldLvl="1" animBg="1" rev="0" advAuto="0" spid="258" grpId="40"/>
      <p:bldP build="whole" bldLvl="1" animBg="1" rev="0" advAuto="0" spid="258" grpId="42"/>
      <p:bldP build="whole" bldLvl="1" animBg="1" rev="0" advAuto="0" spid="246" grpId="12"/>
      <p:bldP build="whole" bldLvl="1" animBg="1" rev="0" advAuto="0" spid="241" grpId="22"/>
      <p:bldP build="whole" bldLvl="1" animBg="1" rev="0" advAuto="0" spid="267" grpId="21"/>
      <p:bldP build="whole" bldLvl="1" animBg="1" rev="0" advAuto="0" spid="259" grpId="44"/>
      <p:bldP build="whole" bldLvl="1" animBg="1" rev="0" advAuto="0" spid="275" grpId="43"/>
      <p:bldP build="whole" bldLvl="1" animBg="1" rev="0" advAuto="0" spid="243" grpId="39"/>
      <p:bldP build="whole" bldLvl="1" animBg="1" rev="0" advAuto="0" spid="271" grpId="32"/>
      <p:bldP build="whole" bldLvl="1" animBg="1" rev="0" advAuto="0" spid="270" grpId="29"/>
      <p:bldP build="whole" bldLvl="1" animBg="1" rev="0" advAuto="0" spid="262" grpId="5"/>
      <p:bldP build="whole" bldLvl="1" animBg="1" rev="0" advAuto="0" spid="274" grpId="41"/>
      <p:bldP build="whole" bldLvl="1" animBg="1" rev="0" advAuto="0" spid="225" grpId="6"/>
      <p:bldP build="whole" bldLvl="1" animBg="1" rev="0" advAuto="0" spid="269" grpId="2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DFS Based Topological Sort-non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DFS Based Topological Sort-non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dag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1334310" y="1597946"/>
            <a:ext cx="611649" cy="553521"/>
            <a:chOff x="0" y="0"/>
            <a:chExt cx="611647" cy="553520"/>
          </a:xfrm>
        </p:grpSpPr>
        <p:sp>
          <p:nvSpPr>
            <p:cNvPr id="28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83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3169254" y="1597946"/>
            <a:ext cx="611648" cy="553521"/>
            <a:chOff x="0" y="0"/>
            <a:chExt cx="611647" cy="553520"/>
          </a:xfrm>
        </p:grpSpPr>
        <p:sp>
          <p:nvSpPr>
            <p:cNvPr id="28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86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1334310" y="3021284"/>
            <a:ext cx="611649" cy="553521"/>
            <a:chOff x="0" y="0"/>
            <a:chExt cx="611647" cy="553520"/>
          </a:xfrm>
        </p:grpSpPr>
        <p:sp>
          <p:nvSpPr>
            <p:cNvPr id="28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89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3169254" y="3021284"/>
            <a:ext cx="611648" cy="553521"/>
            <a:chOff x="0" y="0"/>
            <a:chExt cx="611647" cy="553520"/>
          </a:xfrm>
        </p:grpSpPr>
        <p:sp>
          <p:nvSpPr>
            <p:cNvPr id="29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92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294" name="Line"/>
          <p:cNvSpPr/>
          <p:nvPr/>
        </p:nvSpPr>
        <p:spPr>
          <a:xfrm>
            <a:off x="1945958" y="1835169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95" name="Line"/>
          <p:cNvSpPr/>
          <p:nvPr/>
        </p:nvSpPr>
        <p:spPr>
          <a:xfrm flipH="1">
            <a:off x="1596445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96" name="Line"/>
          <p:cNvSpPr/>
          <p:nvPr/>
        </p:nvSpPr>
        <p:spPr>
          <a:xfrm>
            <a:off x="1945958" y="3258507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97" name="Line"/>
          <p:cNvSpPr/>
          <p:nvPr/>
        </p:nvSpPr>
        <p:spPr>
          <a:xfrm>
            <a:off x="3431388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98" name="Line"/>
          <p:cNvSpPr/>
          <p:nvPr/>
        </p:nvSpPr>
        <p:spPr>
          <a:xfrm>
            <a:off x="1858580" y="2072392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301" name="Group"/>
          <p:cNvGrpSpPr/>
          <p:nvPr/>
        </p:nvGrpSpPr>
        <p:grpSpPr>
          <a:xfrm>
            <a:off x="5091575" y="1597946"/>
            <a:ext cx="611649" cy="553521"/>
            <a:chOff x="0" y="0"/>
            <a:chExt cx="611647" cy="553520"/>
          </a:xfrm>
        </p:grpSpPr>
        <p:sp>
          <p:nvSpPr>
            <p:cNvPr id="29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00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6926518" y="1597946"/>
            <a:ext cx="611649" cy="553521"/>
            <a:chOff x="0" y="0"/>
            <a:chExt cx="611647" cy="553520"/>
          </a:xfrm>
        </p:grpSpPr>
        <p:sp>
          <p:nvSpPr>
            <p:cNvPr id="30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03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5091575" y="3021284"/>
            <a:ext cx="611649" cy="553521"/>
            <a:chOff x="0" y="0"/>
            <a:chExt cx="611647" cy="553520"/>
          </a:xfrm>
        </p:grpSpPr>
        <p:sp>
          <p:nvSpPr>
            <p:cNvPr id="30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06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6926518" y="3021284"/>
            <a:ext cx="611649" cy="553521"/>
            <a:chOff x="0" y="0"/>
            <a:chExt cx="611647" cy="553520"/>
          </a:xfrm>
        </p:grpSpPr>
        <p:sp>
          <p:nvSpPr>
            <p:cNvPr id="30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09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11" name="Line"/>
          <p:cNvSpPr/>
          <p:nvPr/>
        </p:nvSpPr>
        <p:spPr>
          <a:xfrm>
            <a:off x="5353710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5703223" y="3258507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7188653" y="2151466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4" name="Line"/>
          <p:cNvSpPr/>
          <p:nvPr/>
        </p:nvSpPr>
        <p:spPr>
          <a:xfrm>
            <a:off x="5703223" y="1915884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5" name="Line"/>
          <p:cNvSpPr/>
          <p:nvPr/>
        </p:nvSpPr>
        <p:spPr>
          <a:xfrm>
            <a:off x="3780901" y="1993317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6" name="Stack:"/>
          <p:cNvSpPr txBox="1"/>
          <p:nvPr/>
        </p:nvSpPr>
        <p:spPr>
          <a:xfrm>
            <a:off x="313574" y="884745"/>
            <a:ext cx="100981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</a:t>
            </a:r>
          </a:p>
        </p:txBody>
      </p:sp>
      <p:sp>
        <p:nvSpPr>
          <p:cNvPr id="317" name="Stack: a"/>
          <p:cNvSpPr txBox="1"/>
          <p:nvPr/>
        </p:nvSpPr>
        <p:spPr>
          <a:xfrm>
            <a:off x="269124" y="3581424"/>
            <a:ext cx="1192720" cy="45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18" name="Stack: e…"/>
          <p:cNvSpPr txBox="1"/>
          <p:nvPr/>
        </p:nvSpPr>
        <p:spPr>
          <a:xfrm>
            <a:off x="2781017" y="3907367"/>
            <a:ext cx="1225610" cy="701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e</a:t>
            </a:r>
          </a:p>
          <a:p>
            <a:pPr algn="r">
              <a:lnSpc>
                <a:spcPct val="70000"/>
              </a:lnSpc>
              <a:defRPr b="1" sz="2400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19" name="topo[f]:8"/>
          <p:cNvSpPr txBox="1"/>
          <p:nvPr/>
        </p:nvSpPr>
        <p:spPr>
          <a:xfrm>
            <a:off x="2637112" y="5235354"/>
            <a:ext cx="1194642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topo[f]:8</a:t>
            </a:r>
          </a:p>
        </p:txBody>
      </p:sp>
      <p:sp>
        <p:nvSpPr>
          <p:cNvPr id="320" name="topo[e]:7"/>
          <p:cNvSpPr txBox="1"/>
          <p:nvPr/>
        </p:nvSpPr>
        <p:spPr>
          <a:xfrm>
            <a:off x="193160" y="4822156"/>
            <a:ext cx="1225610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topo[e]:7</a:t>
            </a:r>
          </a:p>
        </p:txBody>
      </p:sp>
      <p:sp>
        <p:nvSpPr>
          <p:cNvPr id="321" name="Stack: a"/>
          <p:cNvSpPr txBox="1"/>
          <p:nvPr/>
        </p:nvSpPr>
        <p:spPr>
          <a:xfrm>
            <a:off x="3384432" y="1153512"/>
            <a:ext cx="1192720" cy="45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22" name="Stack: b…"/>
          <p:cNvSpPr txBox="1"/>
          <p:nvPr/>
        </p:nvSpPr>
        <p:spPr>
          <a:xfrm>
            <a:off x="5080355" y="3658914"/>
            <a:ext cx="1225610" cy="68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b</a:t>
            </a:r>
          </a:p>
          <a:p>
            <a:pPr algn="r">
              <a:lnSpc>
                <a:spcPct val="70000"/>
              </a:lnSpc>
              <a:defRPr b="1"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23" name="Stack: d…"/>
          <p:cNvSpPr txBox="1"/>
          <p:nvPr/>
        </p:nvSpPr>
        <p:spPr>
          <a:xfrm>
            <a:off x="7625543" y="3001270"/>
            <a:ext cx="1225611" cy="142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d</a:t>
            </a:r>
          </a:p>
          <a:p>
            <a:pPr algn="r">
              <a:lnSpc>
                <a:spcPct val="70000"/>
              </a:lnSpc>
              <a:defRPr b="1" sz="2400"/>
            </a:pPr>
            <a:r>
              <a:t>c</a:t>
            </a:r>
          </a:p>
          <a:p>
            <a:pPr algn="r">
              <a:lnSpc>
                <a:spcPct val="70000"/>
              </a:lnSpc>
              <a:defRPr b="1" sz="2400"/>
            </a:pPr>
            <a:r>
              <a:t>g</a:t>
            </a:r>
          </a:p>
          <a:p>
            <a:pPr algn="r">
              <a:lnSpc>
                <a:spcPct val="70000"/>
              </a:lnSpc>
              <a:defRPr b="1" sz="2400"/>
            </a:pPr>
            <a:r>
              <a:t>b</a:t>
            </a:r>
          </a:p>
          <a:p>
            <a:pPr algn="r">
              <a:lnSpc>
                <a:spcPct val="70000"/>
              </a:lnSpc>
              <a:defRPr b="1"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24" name="Stack:g…"/>
          <p:cNvSpPr txBox="1"/>
          <p:nvPr/>
        </p:nvSpPr>
        <p:spPr>
          <a:xfrm>
            <a:off x="5178953" y="922396"/>
            <a:ext cx="1152288" cy="91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:g</a:t>
            </a:r>
          </a:p>
          <a:p>
            <a:pPr algn="r">
              <a:lnSpc>
                <a:spcPct val="70000"/>
              </a:lnSpc>
              <a:defRPr b="1" sz="2400"/>
            </a:pPr>
            <a:r>
              <a:t>b</a:t>
            </a:r>
          </a:p>
          <a:p>
            <a:pPr algn="r">
              <a:lnSpc>
                <a:spcPct val="70000"/>
              </a:lnSpc>
              <a:defRPr b="1" sz="2400"/>
            </a:pPr>
            <a:r>
              <a:t>a</a:t>
            </a:r>
          </a:p>
        </p:txBody>
      </p:sp>
      <p:sp>
        <p:nvSpPr>
          <p:cNvPr id="325" name="Stack: c…"/>
          <p:cNvSpPr txBox="1"/>
          <p:nvPr/>
        </p:nvSpPr>
        <p:spPr>
          <a:xfrm>
            <a:off x="7173957" y="829248"/>
            <a:ext cx="1256988" cy="1186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Stack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r">
              <a:lnSpc>
                <a:spcPct val="70000"/>
              </a:lnSpc>
              <a:defRPr b="1"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r">
              <a:lnSpc>
                <a:spcPct val="70000"/>
              </a:lnSpc>
              <a:defRPr b="1"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r">
              <a:lnSpc>
                <a:spcPct val="70000"/>
              </a:lnSpc>
              <a:defRPr b="1"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326" name="mark=1"/>
          <p:cNvSpPr txBox="1"/>
          <p:nvPr/>
        </p:nvSpPr>
        <p:spPr>
          <a:xfrm>
            <a:off x="159556" y="1304130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27" name="mark=1"/>
          <p:cNvSpPr txBox="1"/>
          <p:nvPr/>
        </p:nvSpPr>
        <p:spPr>
          <a:xfrm>
            <a:off x="213301" y="4106878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28" name="mark=1"/>
          <p:cNvSpPr txBox="1"/>
          <p:nvPr/>
        </p:nvSpPr>
        <p:spPr>
          <a:xfrm>
            <a:off x="2636782" y="4530361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29" name="mark=2"/>
          <p:cNvSpPr txBox="1"/>
          <p:nvPr/>
        </p:nvSpPr>
        <p:spPr>
          <a:xfrm>
            <a:off x="2636782" y="4919151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mark=2</a:t>
            </a:r>
            <a:r>
              <a:t> </a:t>
            </a:r>
          </a:p>
        </p:txBody>
      </p:sp>
      <p:sp>
        <p:nvSpPr>
          <p:cNvPr id="330" name="mark=2"/>
          <p:cNvSpPr txBox="1"/>
          <p:nvPr/>
        </p:nvSpPr>
        <p:spPr>
          <a:xfrm>
            <a:off x="271116" y="4472108"/>
            <a:ext cx="1181707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mark=2</a:t>
            </a:r>
            <a:r>
              <a:t> </a:t>
            </a:r>
          </a:p>
        </p:txBody>
      </p:sp>
      <p:sp>
        <p:nvSpPr>
          <p:cNvPr id="331" name="mark=1"/>
          <p:cNvSpPr txBox="1"/>
          <p:nvPr/>
        </p:nvSpPr>
        <p:spPr>
          <a:xfrm>
            <a:off x="3581555" y="1453662"/>
            <a:ext cx="1181707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32" name="mark=1"/>
          <p:cNvSpPr txBox="1"/>
          <p:nvPr/>
        </p:nvSpPr>
        <p:spPr>
          <a:xfrm>
            <a:off x="5318805" y="4190596"/>
            <a:ext cx="1181707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33" name="mark=1"/>
          <p:cNvSpPr txBox="1"/>
          <p:nvPr/>
        </p:nvSpPr>
        <p:spPr>
          <a:xfrm>
            <a:off x="7211598" y="4095173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34" name="mark=1"/>
          <p:cNvSpPr txBox="1"/>
          <p:nvPr/>
        </p:nvSpPr>
        <p:spPr>
          <a:xfrm>
            <a:off x="4806546" y="1279828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35" name="mark=1"/>
          <p:cNvSpPr txBox="1"/>
          <p:nvPr/>
        </p:nvSpPr>
        <p:spPr>
          <a:xfrm>
            <a:off x="6926519" y="1304130"/>
            <a:ext cx="1181706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400"/>
            </a:pPr>
            <a:r>
              <a:rPr b="0"/>
              <a:t>mark=1</a:t>
            </a:r>
            <a:r>
              <a:t> </a:t>
            </a:r>
          </a:p>
        </p:txBody>
      </p:sp>
      <p:sp>
        <p:nvSpPr>
          <p:cNvPr id="336" name="Mark already ==1…"/>
          <p:cNvSpPr txBox="1"/>
          <p:nvPr/>
        </p:nvSpPr>
        <p:spPr>
          <a:xfrm>
            <a:off x="5100671" y="4515075"/>
            <a:ext cx="4263342" cy="1178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Mark already ==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>
              <a:defRPr sz="24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is back edge, and hence cycle</a:t>
            </a:r>
          </a:p>
          <a:p>
            <a:pPr>
              <a:defRPr sz="24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Topological ordering not possible</a:t>
            </a:r>
          </a:p>
        </p:txBody>
      </p:sp>
      <p:sp>
        <p:nvSpPr>
          <p:cNvPr id="337" name="Line"/>
          <p:cNvSpPr/>
          <p:nvPr/>
        </p:nvSpPr>
        <p:spPr>
          <a:xfrm>
            <a:off x="3417866" y="2320219"/>
            <a:ext cx="1" cy="51732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6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318"/>
                                        </p:tgtEl>
                                      </p:cBhvr>
                                      <p:by x="79636" y="7963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mph" nodeType="clickEffect" presetSubtype="0" presetID="6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3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6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29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mph" nodeType="clickEffect" presetSubtype="0" presetID="35" grpId="3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6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0" fill="hold"/>
                                        <p:tgtEl>
                                          <p:spTgt spid="3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3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Class="entr" nodeType="with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xit" nodeType="clickEffect" presetSubtype="16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2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mph" nodeType="clickEffect" presetSubtype="0" presetID="6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1250" fill="hold"/>
                                        <p:tgtEl>
                                          <p:spTgt spid="2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1"/>
      <p:bldP build="whole" bldLvl="1" animBg="1" rev="0" advAuto="0" spid="296" grpId="6"/>
      <p:bldP build="whole" bldLvl="1" animBg="1" rev="0" advAuto="0" spid="321" grpId="20"/>
      <p:bldP build="whole" bldLvl="1" animBg="1" rev="0" advAuto="0" spid="334" grpId="29"/>
      <p:bldP build="whole" bldLvl="1" animBg="1" rev="0" advAuto="0" spid="298" grpId="39"/>
      <p:bldP build="whole" bldLvl="1" animBg="1" rev="0" advAuto="0" spid="323" grpId="34"/>
      <p:bldP build="whole" bldLvl="1" animBg="1" rev="0" advAuto="0" spid="324" grpId="28"/>
      <p:bldP build="whole" bldLvl="1" animBg="1" rev="0" advAuto="0" spid="311" grpId="27"/>
      <p:bldP build="p" bldLvl="5" animBg="1" rev="0" advAuto="0" spid="336" grpId="38"/>
      <p:bldP build="whole" bldLvl="1" animBg="1" rev="0" advAuto="0" spid="335" grpId="32"/>
      <p:bldP build="whole" bldLvl="1" animBg="1" rev="0" advAuto="0" spid="327" grpId="5"/>
      <p:bldP build="whole" bldLvl="1" animBg="1" rev="0" advAuto="0" spid="320" grpId="16"/>
      <p:bldP build="whole" bldLvl="1" animBg="1" rev="0" advAuto="0" spid="314" grpId="30"/>
      <p:bldP build="whole" bldLvl="1" animBg="1" rev="0" advAuto="0" spid="318" grpId="7"/>
      <p:bldP build="whole" bldLvl="1" animBg="1" rev="0" advAuto="0" spid="295" grpId="3"/>
      <p:bldP build="whole" bldLvl="1" animBg="1" rev="0" advAuto="0" spid="318" grpId="12"/>
      <p:bldP build="whole" bldLvl="1" animBg="1" rev="0" advAuto="0" spid="315" grpId="24"/>
      <p:bldP build="whole" bldLvl="1" animBg="1" rev="0" advAuto="0" spid="332" grpId="26"/>
      <p:bldP build="whole" bldLvl="1" animBg="1" rev="0" advAuto="0" spid="328" grpId="8"/>
      <p:bldP build="whole" bldLvl="1" animBg="1" rev="0" advAuto="0" spid="325" grpId="31"/>
      <p:bldP build="whole" bldLvl="1" animBg="1" rev="0" advAuto="0" spid="312" grpId="36"/>
      <p:bldP build="whole" bldLvl="1" animBg="1" rev="0" advAuto="0" spid="333" grpId="35"/>
      <p:bldP build="whole" bldLvl="1" animBg="1" rev="0" advAuto="0" spid="297" grpId="22"/>
      <p:bldP build="whole" bldLvl="1" animBg="1" rev="0" advAuto="0" spid="330" grpId="14"/>
      <p:bldP build="whole" bldLvl="1" animBg="1" rev="0" advAuto="0" spid="317" grpId="4"/>
      <p:bldP build="whole" bldLvl="1" animBg="1" rev="0" advAuto="0" spid="337" grpId="23"/>
      <p:bldP build="whole" bldLvl="1" animBg="1" rev="0" advAuto="0" spid="298" grpId="18"/>
      <p:bldP build="whole" bldLvl="1" animBg="1" rev="0" advAuto="0" spid="322" grpId="25"/>
      <p:bldP build="whole" bldLvl="1" animBg="1" rev="0" advAuto="0" spid="297" grpId="40"/>
      <p:bldP build="whole" bldLvl="1" animBg="1" rev="0" advAuto="0" spid="317" grpId="13"/>
      <p:bldP build="whole" bldLvl="1" animBg="1" rev="0" advAuto="0" spid="329" grpId="9"/>
      <p:bldP build="whole" bldLvl="1" animBg="1" rev="0" advAuto="0" spid="319" grpId="11"/>
      <p:bldP build="whole" bldLvl="1" animBg="1" rev="0" advAuto="0" spid="294" grpId="19"/>
      <p:bldP build="whole" bldLvl="1" animBg="1" rev="0" advAuto="0" spid="331" grpId="21"/>
      <p:bldP build="whole" bldLvl="1" animBg="1" rev="0" advAuto="0" spid="326" grpId="2"/>
      <p:bldP build="whole" bldLvl="1" animBg="1" rev="0" advAuto="0" spid="322" grpId="37"/>
      <p:bldP build="whole" bldLvl="1" animBg="1" rev="0" advAuto="0" spid="313" grpId="3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nalysis: DFS based Topo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Analysis: DFS based Topo Sort</a:t>
            </a:r>
          </a:p>
        </p:txBody>
      </p:sp>
      <p:sp>
        <p:nvSpPr>
          <p:cNvPr id="340" name="When a vertex v is popped off the sta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a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is popped off the stack</a:t>
            </a:r>
          </a:p>
          <a:p>
            <a:pPr lvl="1"/>
            <a:r>
              <a:t>no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with an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(u,v)</a:t>
            </a:r>
            <a:r>
              <a:t> can be among vertices popped off the stack before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.</a:t>
            </a:r>
          </a:p>
          <a:p>
            <a:pPr lvl="2"/>
            <a:r>
              <a:t>Otherwise,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(u,v)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would be a back edge</a:t>
            </a:r>
          </a:p>
          <a:p>
            <a:pPr lvl="2"/>
            <a:r>
              <a:t>Thus, any such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will be listed after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.</a:t>
            </a:r>
          </a:p>
          <a:p>
            <a:pPr/>
            <a:r>
              <a:t>Time complexity</a:t>
            </a:r>
          </a:p>
          <a:p>
            <a:pPr lvl="1"/>
            <a:r>
              <a:t>Same as that of DFS algorithm</a:t>
            </a:r>
          </a:p>
          <a:p>
            <a:pPr lvl="2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O(|V|+|E|)</a:t>
            </a:r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opo Sort: Decreas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Topo Sort: Decrease and Conquer</a:t>
            </a:r>
          </a:p>
        </p:txBody>
      </p:sp>
      <p:sp>
        <p:nvSpPr>
          <p:cNvPr id="346" name="Given the diagraph (da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the diagraph (dag) </a:t>
            </a:r>
          </a:p>
          <a:p>
            <a:pPr lvl="1"/>
            <a:r>
              <a:t>Identify a source (vertex with no incoming edges)</a:t>
            </a:r>
          </a:p>
          <a:p>
            <a:pPr lvl="2"/>
            <a:r>
              <a:t>Remove this source from the diagraph</a:t>
            </a:r>
          </a:p>
          <a:p>
            <a:pPr lvl="2"/>
            <a:r>
              <a:t>If there are multiple such sources</a:t>
            </a:r>
          </a:p>
          <a:p>
            <a:pPr lvl="3"/>
            <a:r>
              <a:t>Take any one at random</a:t>
            </a:r>
          </a:p>
          <a:p>
            <a:pPr lvl="2"/>
            <a:r>
              <a:t>Repeat the process in remaining diagraph</a:t>
            </a:r>
          </a:p>
          <a:p>
            <a:pPr/>
            <a:r>
              <a:t>The order in which vertices are removed</a:t>
            </a:r>
          </a:p>
          <a:p>
            <a:pPr lvl="1"/>
            <a:r>
              <a:t>Provides a solution to the topological sorting</a:t>
            </a:r>
          </a:p>
          <a:p>
            <a:pPr/>
            <a:r>
              <a:t>If no source (without any incoming edges) is found</a:t>
            </a:r>
          </a:p>
          <a:p>
            <a:pPr lvl="1"/>
            <a:r>
              <a:t>Then solution does not exists</a:t>
            </a:r>
          </a:p>
          <a:p>
            <a:pPr lvl="1"/>
            <a:r>
              <a:t>There is a cycle and topological sorting can’t be done</a:t>
            </a:r>
          </a:p>
        </p:txBody>
      </p:sp>
      <p:sp>
        <p:nvSpPr>
          <p:cNvPr id="3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4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opo sort (D&amp;C)-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dag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57" name="Group"/>
          <p:cNvGrpSpPr/>
          <p:nvPr/>
        </p:nvGrpSpPr>
        <p:grpSpPr>
          <a:xfrm>
            <a:off x="2415161" y="1452993"/>
            <a:ext cx="611649" cy="553521"/>
            <a:chOff x="0" y="0"/>
            <a:chExt cx="611647" cy="553520"/>
          </a:xfrm>
        </p:grpSpPr>
        <p:sp>
          <p:nvSpPr>
            <p:cNvPr id="35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56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60" name="Group"/>
          <p:cNvGrpSpPr/>
          <p:nvPr/>
        </p:nvGrpSpPr>
        <p:grpSpPr>
          <a:xfrm>
            <a:off x="4250105" y="1452993"/>
            <a:ext cx="611649" cy="553521"/>
            <a:chOff x="0" y="0"/>
            <a:chExt cx="611647" cy="553520"/>
          </a:xfrm>
        </p:grpSpPr>
        <p:sp>
          <p:nvSpPr>
            <p:cNvPr id="35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59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2415161" y="2876331"/>
            <a:ext cx="611649" cy="553521"/>
            <a:chOff x="0" y="0"/>
            <a:chExt cx="611647" cy="553520"/>
          </a:xfrm>
        </p:grpSpPr>
        <p:sp>
          <p:nvSpPr>
            <p:cNvPr id="36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62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66" name="Group"/>
          <p:cNvGrpSpPr/>
          <p:nvPr/>
        </p:nvGrpSpPr>
        <p:grpSpPr>
          <a:xfrm>
            <a:off x="4250105" y="2876331"/>
            <a:ext cx="611649" cy="553521"/>
            <a:chOff x="0" y="0"/>
            <a:chExt cx="611647" cy="553520"/>
          </a:xfrm>
        </p:grpSpPr>
        <p:sp>
          <p:nvSpPr>
            <p:cNvPr id="36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65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367" name="Line"/>
          <p:cNvSpPr/>
          <p:nvPr/>
        </p:nvSpPr>
        <p:spPr>
          <a:xfrm>
            <a:off x="3026809" y="1690216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68" name="Line"/>
          <p:cNvSpPr/>
          <p:nvPr/>
        </p:nvSpPr>
        <p:spPr>
          <a:xfrm>
            <a:off x="2677296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69" name="Line"/>
          <p:cNvSpPr/>
          <p:nvPr/>
        </p:nvSpPr>
        <p:spPr>
          <a:xfrm>
            <a:off x="3026809" y="3113554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70" name="Line"/>
          <p:cNvSpPr/>
          <p:nvPr/>
        </p:nvSpPr>
        <p:spPr>
          <a:xfrm>
            <a:off x="4512239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71" name="Line"/>
          <p:cNvSpPr/>
          <p:nvPr/>
        </p:nvSpPr>
        <p:spPr>
          <a:xfrm>
            <a:off x="2939431" y="1927439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374" name="Group"/>
          <p:cNvGrpSpPr/>
          <p:nvPr/>
        </p:nvGrpSpPr>
        <p:grpSpPr>
          <a:xfrm>
            <a:off x="6172426" y="1452993"/>
            <a:ext cx="611649" cy="553521"/>
            <a:chOff x="0" y="0"/>
            <a:chExt cx="611647" cy="553520"/>
          </a:xfrm>
        </p:grpSpPr>
        <p:sp>
          <p:nvSpPr>
            <p:cNvPr id="37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73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8007369" y="1452993"/>
            <a:ext cx="611649" cy="553521"/>
            <a:chOff x="0" y="0"/>
            <a:chExt cx="611647" cy="553520"/>
          </a:xfrm>
        </p:grpSpPr>
        <p:sp>
          <p:nvSpPr>
            <p:cNvPr id="37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76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6172426" y="2876331"/>
            <a:ext cx="611649" cy="553521"/>
            <a:chOff x="0" y="0"/>
            <a:chExt cx="611647" cy="553520"/>
          </a:xfrm>
        </p:grpSpPr>
        <p:sp>
          <p:nvSpPr>
            <p:cNvPr id="37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79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8007369" y="2876331"/>
            <a:ext cx="611649" cy="553521"/>
            <a:chOff x="0" y="0"/>
            <a:chExt cx="611647" cy="553520"/>
          </a:xfrm>
        </p:grpSpPr>
        <p:sp>
          <p:nvSpPr>
            <p:cNvPr id="38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82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84" name="Line"/>
          <p:cNvSpPr/>
          <p:nvPr/>
        </p:nvSpPr>
        <p:spPr>
          <a:xfrm>
            <a:off x="6434561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85" name="Line"/>
          <p:cNvSpPr/>
          <p:nvPr/>
        </p:nvSpPr>
        <p:spPr>
          <a:xfrm>
            <a:off x="6784074" y="3113554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86" name="Line"/>
          <p:cNvSpPr/>
          <p:nvPr/>
        </p:nvSpPr>
        <p:spPr>
          <a:xfrm>
            <a:off x="8269504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87" name="Line"/>
          <p:cNvSpPr/>
          <p:nvPr/>
        </p:nvSpPr>
        <p:spPr>
          <a:xfrm>
            <a:off x="6784074" y="1770931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88" name="Line"/>
          <p:cNvSpPr/>
          <p:nvPr/>
        </p:nvSpPr>
        <p:spPr>
          <a:xfrm>
            <a:off x="4861752" y="1848364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89" name="topo[a]:1"/>
          <p:cNvSpPr txBox="1"/>
          <p:nvPr/>
        </p:nvSpPr>
        <p:spPr>
          <a:xfrm>
            <a:off x="694635" y="1581243"/>
            <a:ext cx="124129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topo[a]:1</a:t>
            </a:r>
          </a:p>
        </p:txBody>
      </p:sp>
      <p:sp>
        <p:nvSpPr>
          <p:cNvPr id="390" name="topo[e]:2"/>
          <p:cNvSpPr txBox="1"/>
          <p:nvPr/>
        </p:nvSpPr>
        <p:spPr>
          <a:xfrm>
            <a:off x="702479" y="4272564"/>
            <a:ext cx="1225611" cy="41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topo[e]:2</a:t>
            </a:r>
          </a:p>
        </p:txBody>
      </p:sp>
      <p:grpSp>
        <p:nvGrpSpPr>
          <p:cNvPr id="393" name="Group"/>
          <p:cNvGrpSpPr/>
          <p:nvPr/>
        </p:nvGrpSpPr>
        <p:grpSpPr>
          <a:xfrm>
            <a:off x="2415161" y="3870019"/>
            <a:ext cx="611649" cy="553522"/>
            <a:chOff x="0" y="0"/>
            <a:chExt cx="611647" cy="553520"/>
          </a:xfrm>
        </p:grpSpPr>
        <p:sp>
          <p:nvSpPr>
            <p:cNvPr id="39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92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4250105" y="3870019"/>
            <a:ext cx="611649" cy="553522"/>
            <a:chOff x="0" y="0"/>
            <a:chExt cx="611647" cy="553520"/>
          </a:xfrm>
        </p:grpSpPr>
        <p:sp>
          <p:nvSpPr>
            <p:cNvPr id="39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95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99" name="Group"/>
          <p:cNvGrpSpPr/>
          <p:nvPr/>
        </p:nvGrpSpPr>
        <p:grpSpPr>
          <a:xfrm>
            <a:off x="2415161" y="5293358"/>
            <a:ext cx="611649" cy="553521"/>
            <a:chOff x="0" y="0"/>
            <a:chExt cx="611647" cy="553520"/>
          </a:xfrm>
        </p:grpSpPr>
        <p:sp>
          <p:nvSpPr>
            <p:cNvPr id="39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98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402" name="Group"/>
          <p:cNvGrpSpPr/>
          <p:nvPr/>
        </p:nvGrpSpPr>
        <p:grpSpPr>
          <a:xfrm>
            <a:off x="4250105" y="5293358"/>
            <a:ext cx="611649" cy="553521"/>
            <a:chOff x="0" y="0"/>
            <a:chExt cx="611647" cy="553520"/>
          </a:xfrm>
        </p:grpSpPr>
        <p:sp>
          <p:nvSpPr>
            <p:cNvPr id="40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01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403" name="Line"/>
          <p:cNvSpPr/>
          <p:nvPr/>
        </p:nvSpPr>
        <p:spPr>
          <a:xfrm>
            <a:off x="3026809" y="4107243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04" name="Line"/>
          <p:cNvSpPr/>
          <p:nvPr/>
        </p:nvSpPr>
        <p:spPr>
          <a:xfrm>
            <a:off x="2677296" y="4423540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05" name="Line"/>
          <p:cNvSpPr/>
          <p:nvPr/>
        </p:nvSpPr>
        <p:spPr>
          <a:xfrm>
            <a:off x="3026809" y="5530581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06" name="Line"/>
          <p:cNvSpPr/>
          <p:nvPr/>
        </p:nvSpPr>
        <p:spPr>
          <a:xfrm>
            <a:off x="4512239" y="4423540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07" name="Line"/>
          <p:cNvSpPr/>
          <p:nvPr/>
        </p:nvSpPr>
        <p:spPr>
          <a:xfrm>
            <a:off x="2939431" y="4344466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410" name="Group"/>
          <p:cNvGrpSpPr/>
          <p:nvPr/>
        </p:nvGrpSpPr>
        <p:grpSpPr>
          <a:xfrm>
            <a:off x="6172426" y="3870019"/>
            <a:ext cx="611649" cy="553522"/>
            <a:chOff x="0" y="0"/>
            <a:chExt cx="611647" cy="553520"/>
          </a:xfrm>
        </p:grpSpPr>
        <p:sp>
          <p:nvSpPr>
            <p:cNvPr id="40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09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8007369" y="3870019"/>
            <a:ext cx="611649" cy="553522"/>
            <a:chOff x="0" y="0"/>
            <a:chExt cx="611647" cy="553520"/>
          </a:xfrm>
        </p:grpSpPr>
        <p:sp>
          <p:nvSpPr>
            <p:cNvPr id="41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12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6172426" y="5293358"/>
            <a:ext cx="611649" cy="553521"/>
            <a:chOff x="0" y="0"/>
            <a:chExt cx="611647" cy="553520"/>
          </a:xfrm>
        </p:grpSpPr>
        <p:sp>
          <p:nvSpPr>
            <p:cNvPr id="41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15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419" name="Group"/>
          <p:cNvGrpSpPr/>
          <p:nvPr/>
        </p:nvGrpSpPr>
        <p:grpSpPr>
          <a:xfrm>
            <a:off x="8007369" y="5293358"/>
            <a:ext cx="611649" cy="553521"/>
            <a:chOff x="0" y="0"/>
            <a:chExt cx="611647" cy="553520"/>
          </a:xfrm>
        </p:grpSpPr>
        <p:sp>
          <p:nvSpPr>
            <p:cNvPr id="41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18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420" name="Line"/>
          <p:cNvSpPr/>
          <p:nvPr/>
        </p:nvSpPr>
        <p:spPr>
          <a:xfrm>
            <a:off x="6434561" y="4423540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21" name="Line"/>
          <p:cNvSpPr/>
          <p:nvPr/>
        </p:nvSpPr>
        <p:spPr>
          <a:xfrm>
            <a:off x="6784074" y="5530581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22" name="Line"/>
          <p:cNvSpPr/>
          <p:nvPr/>
        </p:nvSpPr>
        <p:spPr>
          <a:xfrm>
            <a:off x="8269504" y="4423540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23" name="Line"/>
          <p:cNvSpPr/>
          <p:nvPr/>
        </p:nvSpPr>
        <p:spPr>
          <a:xfrm>
            <a:off x="6784074" y="4187958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24" name="Line"/>
          <p:cNvSpPr/>
          <p:nvPr/>
        </p:nvSpPr>
        <p:spPr>
          <a:xfrm>
            <a:off x="4861752" y="4265391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25" name="Rectangle"/>
          <p:cNvSpPr/>
          <p:nvPr/>
        </p:nvSpPr>
        <p:spPr>
          <a:xfrm>
            <a:off x="2121539" y="3649549"/>
            <a:ext cx="6866653" cy="23237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2"/>
      <p:bldP build="whole" bldLvl="1" animBg="1" rev="0" advAuto="0" spid="407" grpId="6"/>
      <p:bldP build="whole" bldLvl="1" animBg="1" rev="0" advAuto="0" spid="393" grpId="4"/>
      <p:bldP build="whole" bldLvl="1" animBg="1" rev="0" advAuto="0" spid="403" grpId="7"/>
      <p:bldP build="whole" bldLvl="1" animBg="1" rev="0" advAuto="0" spid="404" grpId="5"/>
      <p:bldP build="whole" bldLvl="1" animBg="1" rev="0" advAuto="0" spid="425" grpId="3"/>
      <p:bldP build="whole" bldLvl="1" animBg="1" rev="0" advAuto="0" spid="399" grpId="8"/>
      <p:bldP build="whole" bldLvl="1" animBg="1" rev="0" advAuto="0" spid="390" grpId="9"/>
      <p:bldP build="whole" bldLvl="1" animBg="1" rev="0" advAuto="0" spid="35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opo sort (D&amp;C)-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dag</a:t>
            </a:r>
          </a:p>
        </p:txBody>
      </p:sp>
      <p:sp>
        <p:nvSpPr>
          <p:cNvPr id="4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31" name="topo[b]:3"/>
          <p:cNvSpPr txBox="1"/>
          <p:nvPr/>
        </p:nvSpPr>
        <p:spPr>
          <a:xfrm>
            <a:off x="1488418" y="1519787"/>
            <a:ext cx="125698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topo[b]:3</a:t>
            </a:r>
          </a:p>
        </p:txBody>
      </p:sp>
      <p:sp>
        <p:nvSpPr>
          <p:cNvPr id="432" name="topo[c]:4"/>
          <p:cNvSpPr txBox="1"/>
          <p:nvPr/>
        </p:nvSpPr>
        <p:spPr>
          <a:xfrm>
            <a:off x="3565333" y="4003608"/>
            <a:ext cx="1225611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topo[c]:4</a:t>
            </a:r>
          </a:p>
        </p:txBody>
      </p:sp>
      <p:grpSp>
        <p:nvGrpSpPr>
          <p:cNvPr id="435" name="Group"/>
          <p:cNvGrpSpPr/>
          <p:nvPr/>
        </p:nvGrpSpPr>
        <p:grpSpPr>
          <a:xfrm>
            <a:off x="3046827" y="1452993"/>
            <a:ext cx="611648" cy="553521"/>
            <a:chOff x="0" y="0"/>
            <a:chExt cx="611647" cy="553520"/>
          </a:xfrm>
        </p:grpSpPr>
        <p:sp>
          <p:nvSpPr>
            <p:cNvPr id="43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34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438" name="Group"/>
          <p:cNvGrpSpPr/>
          <p:nvPr/>
        </p:nvGrpSpPr>
        <p:grpSpPr>
          <a:xfrm>
            <a:off x="3046827" y="2876331"/>
            <a:ext cx="611648" cy="553521"/>
            <a:chOff x="0" y="0"/>
            <a:chExt cx="611647" cy="553520"/>
          </a:xfrm>
        </p:grpSpPr>
        <p:sp>
          <p:nvSpPr>
            <p:cNvPr id="43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37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439" name="Line"/>
          <p:cNvSpPr/>
          <p:nvPr/>
        </p:nvSpPr>
        <p:spPr>
          <a:xfrm>
            <a:off x="3308961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442" name="Group"/>
          <p:cNvGrpSpPr/>
          <p:nvPr/>
        </p:nvGrpSpPr>
        <p:grpSpPr>
          <a:xfrm>
            <a:off x="4969148" y="1452993"/>
            <a:ext cx="611648" cy="553521"/>
            <a:chOff x="0" y="0"/>
            <a:chExt cx="611647" cy="553520"/>
          </a:xfrm>
        </p:grpSpPr>
        <p:sp>
          <p:nvSpPr>
            <p:cNvPr id="44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41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6804090" y="1452993"/>
            <a:ext cx="611649" cy="553521"/>
            <a:chOff x="0" y="0"/>
            <a:chExt cx="611647" cy="553520"/>
          </a:xfrm>
        </p:grpSpPr>
        <p:sp>
          <p:nvSpPr>
            <p:cNvPr id="44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44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4969148" y="2876331"/>
            <a:ext cx="611648" cy="553521"/>
            <a:chOff x="0" y="0"/>
            <a:chExt cx="611647" cy="553520"/>
          </a:xfrm>
        </p:grpSpPr>
        <p:sp>
          <p:nvSpPr>
            <p:cNvPr id="44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47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6804090" y="2876331"/>
            <a:ext cx="611649" cy="553521"/>
            <a:chOff x="0" y="0"/>
            <a:chExt cx="611647" cy="553520"/>
          </a:xfrm>
        </p:grpSpPr>
        <p:sp>
          <p:nvSpPr>
            <p:cNvPr id="44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50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452" name="Line"/>
          <p:cNvSpPr/>
          <p:nvPr/>
        </p:nvSpPr>
        <p:spPr>
          <a:xfrm>
            <a:off x="5231283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53" name="Line"/>
          <p:cNvSpPr/>
          <p:nvPr/>
        </p:nvSpPr>
        <p:spPr>
          <a:xfrm>
            <a:off x="5580796" y="3113554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54" name="Line"/>
          <p:cNvSpPr/>
          <p:nvPr/>
        </p:nvSpPr>
        <p:spPr>
          <a:xfrm>
            <a:off x="7066225" y="200651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55" name="Line"/>
          <p:cNvSpPr/>
          <p:nvPr/>
        </p:nvSpPr>
        <p:spPr>
          <a:xfrm>
            <a:off x="5580796" y="1770931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56" name="Line"/>
          <p:cNvSpPr/>
          <p:nvPr/>
        </p:nvSpPr>
        <p:spPr>
          <a:xfrm>
            <a:off x="3658474" y="1848364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459" name="Group"/>
          <p:cNvGrpSpPr/>
          <p:nvPr/>
        </p:nvGrpSpPr>
        <p:grpSpPr>
          <a:xfrm>
            <a:off x="3090516" y="3870019"/>
            <a:ext cx="611649" cy="553521"/>
            <a:chOff x="0" y="0"/>
            <a:chExt cx="611647" cy="553520"/>
          </a:xfrm>
        </p:grpSpPr>
        <p:sp>
          <p:nvSpPr>
            <p:cNvPr id="45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58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462" name="Group"/>
          <p:cNvGrpSpPr/>
          <p:nvPr/>
        </p:nvGrpSpPr>
        <p:grpSpPr>
          <a:xfrm>
            <a:off x="3090516" y="5293357"/>
            <a:ext cx="611649" cy="553521"/>
            <a:chOff x="0" y="0"/>
            <a:chExt cx="611647" cy="553520"/>
          </a:xfrm>
        </p:grpSpPr>
        <p:sp>
          <p:nvSpPr>
            <p:cNvPr id="46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61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463" name="Line"/>
          <p:cNvSpPr/>
          <p:nvPr/>
        </p:nvSpPr>
        <p:spPr>
          <a:xfrm>
            <a:off x="3352650" y="4423539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466" name="Group"/>
          <p:cNvGrpSpPr/>
          <p:nvPr/>
        </p:nvGrpSpPr>
        <p:grpSpPr>
          <a:xfrm>
            <a:off x="5012837" y="3870019"/>
            <a:ext cx="611649" cy="553521"/>
            <a:chOff x="0" y="0"/>
            <a:chExt cx="611647" cy="553520"/>
          </a:xfrm>
        </p:grpSpPr>
        <p:sp>
          <p:nvSpPr>
            <p:cNvPr id="46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65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469" name="Group"/>
          <p:cNvGrpSpPr/>
          <p:nvPr/>
        </p:nvGrpSpPr>
        <p:grpSpPr>
          <a:xfrm>
            <a:off x="6847780" y="3870019"/>
            <a:ext cx="611649" cy="553521"/>
            <a:chOff x="0" y="0"/>
            <a:chExt cx="611647" cy="553520"/>
          </a:xfrm>
        </p:grpSpPr>
        <p:sp>
          <p:nvSpPr>
            <p:cNvPr id="46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68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472" name="Group"/>
          <p:cNvGrpSpPr/>
          <p:nvPr/>
        </p:nvGrpSpPr>
        <p:grpSpPr>
          <a:xfrm>
            <a:off x="5012837" y="5293357"/>
            <a:ext cx="611649" cy="553521"/>
            <a:chOff x="0" y="0"/>
            <a:chExt cx="611647" cy="553520"/>
          </a:xfrm>
        </p:grpSpPr>
        <p:sp>
          <p:nvSpPr>
            <p:cNvPr id="47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71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6847780" y="5293357"/>
            <a:ext cx="611649" cy="553521"/>
            <a:chOff x="0" y="0"/>
            <a:chExt cx="611647" cy="553520"/>
          </a:xfrm>
        </p:grpSpPr>
        <p:sp>
          <p:nvSpPr>
            <p:cNvPr id="47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74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476" name="Line"/>
          <p:cNvSpPr/>
          <p:nvPr/>
        </p:nvSpPr>
        <p:spPr>
          <a:xfrm>
            <a:off x="5274972" y="4423539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77" name="Line"/>
          <p:cNvSpPr/>
          <p:nvPr/>
        </p:nvSpPr>
        <p:spPr>
          <a:xfrm>
            <a:off x="5624485" y="5530580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78" name="Line"/>
          <p:cNvSpPr/>
          <p:nvPr/>
        </p:nvSpPr>
        <p:spPr>
          <a:xfrm>
            <a:off x="7109915" y="4423539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79" name="Line"/>
          <p:cNvSpPr/>
          <p:nvPr/>
        </p:nvSpPr>
        <p:spPr>
          <a:xfrm>
            <a:off x="5624485" y="4187957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80" name="Line"/>
          <p:cNvSpPr/>
          <p:nvPr/>
        </p:nvSpPr>
        <p:spPr>
          <a:xfrm>
            <a:off x="3702163" y="4265390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481" name="Rectangle"/>
          <p:cNvSpPr/>
          <p:nvPr/>
        </p:nvSpPr>
        <p:spPr>
          <a:xfrm>
            <a:off x="1797957" y="3797750"/>
            <a:ext cx="6866653" cy="23237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6" grpId="7"/>
      <p:bldP build="whole" bldLvl="1" animBg="1" rev="0" advAuto="0" spid="463" grpId="5"/>
      <p:bldP build="whole" bldLvl="1" animBg="1" rev="0" advAuto="0" spid="431" grpId="2"/>
      <p:bldP build="whole" bldLvl="1" animBg="1" rev="0" advAuto="0" spid="435" grpId="1"/>
      <p:bldP build="whole" bldLvl="1" animBg="1" rev="0" advAuto="0" spid="481" grpId="3"/>
      <p:bldP build="whole" bldLvl="1" animBg="1" rev="0" advAuto="0" spid="480" grpId="6"/>
      <p:bldP build="whole" bldLvl="1" animBg="1" rev="0" advAuto="0" spid="459" grpId="4"/>
      <p:bldP build="whole" bldLvl="1" animBg="1" rev="0" advAuto="0" spid="432" grpId="8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opo sort (D&amp;C)-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dag</a:t>
            </a:r>
          </a:p>
        </p:txBody>
      </p:sp>
      <p:sp>
        <p:nvSpPr>
          <p:cNvPr id="4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87" name="topo[d]:5"/>
          <p:cNvSpPr txBox="1"/>
          <p:nvPr/>
        </p:nvSpPr>
        <p:spPr>
          <a:xfrm>
            <a:off x="4451506" y="1406318"/>
            <a:ext cx="125698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topo[d]:5</a:t>
            </a:r>
          </a:p>
        </p:txBody>
      </p:sp>
      <p:sp>
        <p:nvSpPr>
          <p:cNvPr id="488" name="topo[f]:6"/>
          <p:cNvSpPr txBox="1"/>
          <p:nvPr/>
        </p:nvSpPr>
        <p:spPr>
          <a:xfrm>
            <a:off x="755121" y="3600034"/>
            <a:ext cx="1194642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topo[f]:6</a:t>
            </a:r>
          </a:p>
        </p:txBody>
      </p:sp>
      <p:grpSp>
        <p:nvGrpSpPr>
          <p:cNvPr id="499" name="Group"/>
          <p:cNvGrpSpPr/>
          <p:nvPr/>
        </p:nvGrpSpPr>
        <p:grpSpPr>
          <a:xfrm>
            <a:off x="3758561" y="3570809"/>
            <a:ext cx="4368912" cy="553521"/>
            <a:chOff x="0" y="0"/>
            <a:chExt cx="4368911" cy="553520"/>
          </a:xfrm>
        </p:grpSpPr>
        <p:grpSp>
          <p:nvGrpSpPr>
            <p:cNvPr id="491" name="Group"/>
            <p:cNvGrpSpPr/>
            <p:nvPr/>
          </p:nvGrpSpPr>
          <p:grpSpPr>
            <a:xfrm>
              <a:off x="0" y="0"/>
              <a:ext cx="611648" cy="553521"/>
              <a:chOff x="0" y="0"/>
              <a:chExt cx="611647" cy="553520"/>
            </a:xfrm>
          </p:grpSpPr>
          <p:sp>
            <p:nvSpPr>
              <p:cNvPr id="48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490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grpSp>
          <p:nvGrpSpPr>
            <p:cNvPr id="494" name="Group"/>
            <p:cNvGrpSpPr/>
            <p:nvPr/>
          </p:nvGrpSpPr>
          <p:grpSpPr>
            <a:xfrm>
              <a:off x="1922320" y="0"/>
              <a:ext cx="611649" cy="553521"/>
              <a:chOff x="0" y="0"/>
              <a:chExt cx="611647" cy="553520"/>
            </a:xfrm>
          </p:grpSpPr>
          <p:sp>
            <p:nvSpPr>
              <p:cNvPr id="49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493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grpSp>
          <p:nvGrpSpPr>
            <p:cNvPr id="497" name="Group"/>
            <p:cNvGrpSpPr/>
            <p:nvPr/>
          </p:nvGrpSpPr>
          <p:grpSpPr>
            <a:xfrm>
              <a:off x="3757263" y="0"/>
              <a:ext cx="611649" cy="553521"/>
              <a:chOff x="0" y="0"/>
              <a:chExt cx="611647" cy="553520"/>
            </a:xfrm>
          </p:grpSpPr>
          <p:sp>
            <p:nvSpPr>
              <p:cNvPr id="49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496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498" name="Line"/>
            <p:cNvSpPr/>
            <p:nvPr/>
          </p:nvSpPr>
          <p:spPr>
            <a:xfrm>
              <a:off x="2533968" y="237222"/>
              <a:ext cx="1223297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502" name="Group"/>
          <p:cNvGrpSpPr/>
          <p:nvPr/>
        </p:nvGrpSpPr>
        <p:grpSpPr>
          <a:xfrm>
            <a:off x="4719721" y="4463681"/>
            <a:ext cx="611649" cy="553521"/>
            <a:chOff x="0" y="0"/>
            <a:chExt cx="611647" cy="553520"/>
          </a:xfrm>
        </p:grpSpPr>
        <p:sp>
          <p:nvSpPr>
            <p:cNvPr id="50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01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505" name="Group"/>
          <p:cNvGrpSpPr/>
          <p:nvPr/>
        </p:nvGrpSpPr>
        <p:grpSpPr>
          <a:xfrm>
            <a:off x="6554664" y="4463681"/>
            <a:ext cx="611648" cy="553521"/>
            <a:chOff x="0" y="0"/>
            <a:chExt cx="611647" cy="553520"/>
          </a:xfrm>
        </p:grpSpPr>
        <p:sp>
          <p:nvSpPr>
            <p:cNvPr id="50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04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506" name="Line"/>
          <p:cNvSpPr/>
          <p:nvPr/>
        </p:nvSpPr>
        <p:spPr>
          <a:xfrm>
            <a:off x="5331369" y="4700904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07" name="topo[g]:7"/>
          <p:cNvSpPr txBox="1"/>
          <p:nvPr/>
        </p:nvSpPr>
        <p:spPr>
          <a:xfrm>
            <a:off x="2794396" y="4616871"/>
            <a:ext cx="124129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topo[g]:7</a:t>
            </a:r>
          </a:p>
        </p:txBody>
      </p:sp>
      <p:grpSp>
        <p:nvGrpSpPr>
          <p:cNvPr id="510" name="Group"/>
          <p:cNvGrpSpPr/>
          <p:nvPr/>
        </p:nvGrpSpPr>
        <p:grpSpPr>
          <a:xfrm>
            <a:off x="6587920" y="5289758"/>
            <a:ext cx="611649" cy="553521"/>
            <a:chOff x="0" y="0"/>
            <a:chExt cx="611647" cy="553520"/>
          </a:xfrm>
        </p:grpSpPr>
        <p:sp>
          <p:nvSpPr>
            <p:cNvPr id="50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09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511" name="topo[h]:8"/>
          <p:cNvSpPr txBox="1"/>
          <p:nvPr/>
        </p:nvSpPr>
        <p:spPr>
          <a:xfrm>
            <a:off x="4268302" y="5356553"/>
            <a:ext cx="125698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topo[h]:8</a:t>
            </a:r>
          </a:p>
        </p:txBody>
      </p:sp>
      <p:sp>
        <p:nvSpPr>
          <p:cNvPr id="512" name="Topological sorting of vertices…"/>
          <p:cNvSpPr txBox="1"/>
          <p:nvPr/>
        </p:nvSpPr>
        <p:spPr>
          <a:xfrm>
            <a:off x="1140654" y="5803002"/>
            <a:ext cx="5373822" cy="90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Topological sorting of vertices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a:1, e:2, b:3, c:4, d:5, f:6, g:7, h:8</a:t>
            </a:r>
          </a:p>
        </p:txBody>
      </p:sp>
      <p:grpSp>
        <p:nvGrpSpPr>
          <p:cNvPr id="515" name="Group"/>
          <p:cNvGrpSpPr/>
          <p:nvPr/>
        </p:nvGrpSpPr>
        <p:grpSpPr>
          <a:xfrm>
            <a:off x="3030198" y="2707941"/>
            <a:ext cx="611649" cy="553521"/>
            <a:chOff x="0" y="0"/>
            <a:chExt cx="611647" cy="553520"/>
          </a:xfrm>
        </p:grpSpPr>
        <p:sp>
          <p:nvSpPr>
            <p:cNvPr id="51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14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518" name="Group"/>
          <p:cNvGrpSpPr/>
          <p:nvPr/>
        </p:nvGrpSpPr>
        <p:grpSpPr>
          <a:xfrm>
            <a:off x="4952519" y="1284603"/>
            <a:ext cx="611649" cy="553521"/>
            <a:chOff x="0" y="0"/>
            <a:chExt cx="611647" cy="553520"/>
          </a:xfrm>
        </p:grpSpPr>
        <p:sp>
          <p:nvSpPr>
            <p:cNvPr id="51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17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21" name="Group"/>
          <p:cNvGrpSpPr/>
          <p:nvPr/>
        </p:nvGrpSpPr>
        <p:grpSpPr>
          <a:xfrm>
            <a:off x="6787462" y="1284603"/>
            <a:ext cx="611649" cy="553521"/>
            <a:chOff x="0" y="0"/>
            <a:chExt cx="611647" cy="553520"/>
          </a:xfrm>
        </p:grpSpPr>
        <p:sp>
          <p:nvSpPr>
            <p:cNvPr id="51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20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4952519" y="2707941"/>
            <a:ext cx="611649" cy="553521"/>
            <a:chOff x="0" y="0"/>
            <a:chExt cx="611647" cy="553520"/>
          </a:xfrm>
        </p:grpSpPr>
        <p:sp>
          <p:nvSpPr>
            <p:cNvPr id="522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23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527" name="Group"/>
          <p:cNvGrpSpPr/>
          <p:nvPr/>
        </p:nvGrpSpPr>
        <p:grpSpPr>
          <a:xfrm>
            <a:off x="6787462" y="2707941"/>
            <a:ext cx="611649" cy="553521"/>
            <a:chOff x="0" y="0"/>
            <a:chExt cx="611647" cy="553520"/>
          </a:xfrm>
        </p:grpSpPr>
        <p:sp>
          <p:nvSpPr>
            <p:cNvPr id="52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26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528" name="Line"/>
          <p:cNvSpPr/>
          <p:nvPr/>
        </p:nvSpPr>
        <p:spPr>
          <a:xfrm>
            <a:off x="5214654" y="183812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29" name="Line"/>
          <p:cNvSpPr/>
          <p:nvPr/>
        </p:nvSpPr>
        <p:spPr>
          <a:xfrm>
            <a:off x="5564167" y="2945164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30" name="Line"/>
          <p:cNvSpPr/>
          <p:nvPr/>
        </p:nvSpPr>
        <p:spPr>
          <a:xfrm>
            <a:off x="7049597" y="1838123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31" name="Line"/>
          <p:cNvSpPr/>
          <p:nvPr/>
        </p:nvSpPr>
        <p:spPr>
          <a:xfrm>
            <a:off x="5564167" y="1602541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32" name="Rectangle"/>
          <p:cNvSpPr/>
          <p:nvPr/>
        </p:nvSpPr>
        <p:spPr>
          <a:xfrm>
            <a:off x="2509690" y="1135329"/>
            <a:ext cx="6866653" cy="22754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3" name="Rectangle"/>
          <p:cNvSpPr/>
          <p:nvPr/>
        </p:nvSpPr>
        <p:spPr>
          <a:xfrm>
            <a:off x="2260262" y="3494358"/>
            <a:ext cx="6866653" cy="6524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4" name="Rectangle"/>
          <p:cNvSpPr/>
          <p:nvPr/>
        </p:nvSpPr>
        <p:spPr>
          <a:xfrm>
            <a:off x="4430222" y="4364176"/>
            <a:ext cx="5238751" cy="6524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nodeType="with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1" grpId="14"/>
      <p:bldP build="whole" bldLvl="1" animBg="1" rev="0" advAuto="0" spid="533" grpId="7"/>
      <p:bldP build="whole" bldLvl="1" animBg="1" rev="0" advAuto="0" spid="518" grpId="2"/>
      <p:bldP build="whole" bldLvl="1" animBg="1" rev="0" advAuto="0" spid="534" grpId="9"/>
      <p:bldP build="whole" bldLvl="1" animBg="1" rev="0" advAuto="0" spid="507" grpId="11"/>
      <p:bldP build="whole" bldLvl="1" animBg="1" rev="0" advAuto="0" spid="510" grpId="12"/>
      <p:bldP build="whole" bldLvl="1" animBg="1" rev="0" advAuto="0" spid="521" grpId="5"/>
      <p:bldP build="whole" bldLvl="1" animBg="1" rev="0" advAuto="0" spid="487" grpId="6"/>
      <p:bldP build="whole" bldLvl="1" animBg="1" rev="0" advAuto="0" spid="488" grpId="8"/>
      <p:bldP build="whole" bldLvl="1" animBg="1" rev="0" advAuto="0" spid="510" grpId="13"/>
      <p:bldP build="whole" bldLvl="1" animBg="1" rev="0" advAuto="0" spid="531" grpId="4"/>
      <p:bldP build="whole" bldLvl="1" animBg="1" rev="0" advAuto="0" spid="528" grpId="3"/>
      <p:bldP build="whole" bldLvl="1" animBg="1" rev="0" advAuto="0" spid="532" grpId="1"/>
      <p:bldP build="whole" bldLvl="1" animBg="1" rev="0" advAuto="0" spid="502" grpId="10"/>
      <p:bldP build="p" bldLvl="5" animBg="1" rev="0" advAuto="0" spid="512" grpId="1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opo sort (D&amp;C)-cyclic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(D&amp;C)-cyclic graph</a:t>
            </a:r>
          </a:p>
        </p:txBody>
      </p:sp>
      <p:sp>
        <p:nvSpPr>
          <p:cNvPr id="5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3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40" name="topo[e]:2"/>
          <p:cNvSpPr txBox="1"/>
          <p:nvPr/>
        </p:nvSpPr>
        <p:spPr>
          <a:xfrm>
            <a:off x="669222" y="5484917"/>
            <a:ext cx="1225611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topo[e]:2</a:t>
            </a:r>
          </a:p>
        </p:txBody>
      </p:sp>
      <p:grpSp>
        <p:nvGrpSpPr>
          <p:cNvPr id="543" name="Group"/>
          <p:cNvGrpSpPr/>
          <p:nvPr/>
        </p:nvGrpSpPr>
        <p:grpSpPr>
          <a:xfrm>
            <a:off x="1978072" y="1514803"/>
            <a:ext cx="611649" cy="553522"/>
            <a:chOff x="0" y="0"/>
            <a:chExt cx="611647" cy="553520"/>
          </a:xfrm>
        </p:grpSpPr>
        <p:sp>
          <p:nvSpPr>
            <p:cNvPr id="54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42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3813015" y="1514803"/>
            <a:ext cx="611649" cy="553522"/>
            <a:chOff x="0" y="0"/>
            <a:chExt cx="611647" cy="553520"/>
          </a:xfrm>
        </p:grpSpPr>
        <p:sp>
          <p:nvSpPr>
            <p:cNvPr id="54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45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978072" y="2938142"/>
            <a:ext cx="611649" cy="553521"/>
            <a:chOff x="0" y="0"/>
            <a:chExt cx="611647" cy="553520"/>
          </a:xfrm>
        </p:grpSpPr>
        <p:sp>
          <p:nvSpPr>
            <p:cNvPr id="54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48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3813015" y="2938142"/>
            <a:ext cx="611649" cy="553521"/>
            <a:chOff x="0" y="0"/>
            <a:chExt cx="611647" cy="553520"/>
          </a:xfrm>
        </p:grpSpPr>
        <p:sp>
          <p:nvSpPr>
            <p:cNvPr id="55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51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553" name="Line"/>
          <p:cNvSpPr/>
          <p:nvPr/>
        </p:nvSpPr>
        <p:spPr>
          <a:xfrm>
            <a:off x="2589720" y="1752026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54" name="Line"/>
          <p:cNvSpPr/>
          <p:nvPr/>
        </p:nvSpPr>
        <p:spPr>
          <a:xfrm>
            <a:off x="2240207" y="2068324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55" name="Line"/>
          <p:cNvSpPr/>
          <p:nvPr/>
        </p:nvSpPr>
        <p:spPr>
          <a:xfrm>
            <a:off x="2589720" y="3175365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56" name="Line"/>
          <p:cNvSpPr/>
          <p:nvPr/>
        </p:nvSpPr>
        <p:spPr>
          <a:xfrm>
            <a:off x="4075150" y="2068324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57" name="Line"/>
          <p:cNvSpPr/>
          <p:nvPr/>
        </p:nvSpPr>
        <p:spPr>
          <a:xfrm>
            <a:off x="2502341" y="1989250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560" name="Group"/>
          <p:cNvGrpSpPr/>
          <p:nvPr/>
        </p:nvGrpSpPr>
        <p:grpSpPr>
          <a:xfrm>
            <a:off x="5735336" y="1514803"/>
            <a:ext cx="611649" cy="553522"/>
            <a:chOff x="0" y="0"/>
            <a:chExt cx="611647" cy="553520"/>
          </a:xfrm>
        </p:grpSpPr>
        <p:sp>
          <p:nvSpPr>
            <p:cNvPr id="55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59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63" name="Group"/>
          <p:cNvGrpSpPr/>
          <p:nvPr/>
        </p:nvGrpSpPr>
        <p:grpSpPr>
          <a:xfrm>
            <a:off x="7570279" y="1514803"/>
            <a:ext cx="611649" cy="553522"/>
            <a:chOff x="0" y="0"/>
            <a:chExt cx="611647" cy="553520"/>
          </a:xfrm>
        </p:grpSpPr>
        <p:sp>
          <p:nvSpPr>
            <p:cNvPr id="56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62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5735336" y="2938142"/>
            <a:ext cx="611649" cy="553521"/>
            <a:chOff x="0" y="0"/>
            <a:chExt cx="611647" cy="553520"/>
          </a:xfrm>
        </p:grpSpPr>
        <p:sp>
          <p:nvSpPr>
            <p:cNvPr id="56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65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569" name="Group"/>
          <p:cNvGrpSpPr/>
          <p:nvPr/>
        </p:nvGrpSpPr>
        <p:grpSpPr>
          <a:xfrm>
            <a:off x="7570279" y="2938142"/>
            <a:ext cx="611649" cy="553521"/>
            <a:chOff x="0" y="0"/>
            <a:chExt cx="611647" cy="553520"/>
          </a:xfrm>
        </p:grpSpPr>
        <p:sp>
          <p:nvSpPr>
            <p:cNvPr id="56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68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570" name="Line"/>
          <p:cNvSpPr/>
          <p:nvPr/>
        </p:nvSpPr>
        <p:spPr>
          <a:xfrm>
            <a:off x="5997471" y="2068324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71" name="Line"/>
          <p:cNvSpPr/>
          <p:nvPr/>
        </p:nvSpPr>
        <p:spPr>
          <a:xfrm>
            <a:off x="6346984" y="3175365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72" name="Line"/>
          <p:cNvSpPr/>
          <p:nvPr/>
        </p:nvSpPr>
        <p:spPr>
          <a:xfrm>
            <a:off x="7832414" y="2068324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73" name="Line"/>
          <p:cNvSpPr/>
          <p:nvPr/>
        </p:nvSpPr>
        <p:spPr>
          <a:xfrm>
            <a:off x="6346984" y="1832742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74" name="Line"/>
          <p:cNvSpPr/>
          <p:nvPr/>
        </p:nvSpPr>
        <p:spPr>
          <a:xfrm>
            <a:off x="4424663" y="1910175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75" name="Line"/>
          <p:cNvSpPr/>
          <p:nvPr/>
        </p:nvSpPr>
        <p:spPr>
          <a:xfrm>
            <a:off x="4061627" y="2237076"/>
            <a:ext cx="1" cy="517324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76" name="topo[a]:1"/>
          <p:cNvSpPr txBox="1"/>
          <p:nvPr/>
        </p:nvSpPr>
        <p:spPr>
          <a:xfrm>
            <a:off x="661378" y="1631128"/>
            <a:ext cx="1241299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topo[a]:1</a:t>
            </a:r>
          </a:p>
        </p:txBody>
      </p:sp>
      <p:grpSp>
        <p:nvGrpSpPr>
          <p:cNvPr id="579" name="Group"/>
          <p:cNvGrpSpPr/>
          <p:nvPr/>
        </p:nvGrpSpPr>
        <p:grpSpPr>
          <a:xfrm>
            <a:off x="1978072" y="4239344"/>
            <a:ext cx="611649" cy="553521"/>
            <a:chOff x="0" y="0"/>
            <a:chExt cx="611647" cy="553520"/>
          </a:xfrm>
        </p:grpSpPr>
        <p:sp>
          <p:nvSpPr>
            <p:cNvPr id="57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78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3813015" y="4239344"/>
            <a:ext cx="611649" cy="553521"/>
            <a:chOff x="0" y="0"/>
            <a:chExt cx="611647" cy="553520"/>
          </a:xfrm>
        </p:grpSpPr>
        <p:sp>
          <p:nvSpPr>
            <p:cNvPr id="58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81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1978072" y="5662682"/>
            <a:ext cx="611649" cy="553521"/>
            <a:chOff x="0" y="0"/>
            <a:chExt cx="611647" cy="553520"/>
          </a:xfrm>
        </p:grpSpPr>
        <p:sp>
          <p:nvSpPr>
            <p:cNvPr id="58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84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588" name="Group"/>
          <p:cNvGrpSpPr/>
          <p:nvPr/>
        </p:nvGrpSpPr>
        <p:grpSpPr>
          <a:xfrm>
            <a:off x="3813015" y="5662682"/>
            <a:ext cx="611649" cy="553521"/>
            <a:chOff x="0" y="0"/>
            <a:chExt cx="611647" cy="553520"/>
          </a:xfrm>
        </p:grpSpPr>
        <p:sp>
          <p:nvSpPr>
            <p:cNvPr id="58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87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589" name="Line"/>
          <p:cNvSpPr/>
          <p:nvPr/>
        </p:nvSpPr>
        <p:spPr>
          <a:xfrm>
            <a:off x="2589720" y="4476567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90" name="Line"/>
          <p:cNvSpPr/>
          <p:nvPr/>
        </p:nvSpPr>
        <p:spPr>
          <a:xfrm>
            <a:off x="2240207" y="479286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91" name="Line"/>
          <p:cNvSpPr/>
          <p:nvPr/>
        </p:nvSpPr>
        <p:spPr>
          <a:xfrm>
            <a:off x="2589720" y="5899905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92" name="Line"/>
          <p:cNvSpPr/>
          <p:nvPr/>
        </p:nvSpPr>
        <p:spPr>
          <a:xfrm>
            <a:off x="4075150" y="479286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593" name="Line"/>
          <p:cNvSpPr/>
          <p:nvPr/>
        </p:nvSpPr>
        <p:spPr>
          <a:xfrm>
            <a:off x="2502341" y="4713790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596" name="Group"/>
          <p:cNvGrpSpPr/>
          <p:nvPr/>
        </p:nvGrpSpPr>
        <p:grpSpPr>
          <a:xfrm>
            <a:off x="5735336" y="4239344"/>
            <a:ext cx="611649" cy="553521"/>
            <a:chOff x="0" y="0"/>
            <a:chExt cx="611647" cy="553520"/>
          </a:xfrm>
        </p:grpSpPr>
        <p:sp>
          <p:nvSpPr>
            <p:cNvPr id="59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95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99" name="Group"/>
          <p:cNvGrpSpPr/>
          <p:nvPr/>
        </p:nvGrpSpPr>
        <p:grpSpPr>
          <a:xfrm>
            <a:off x="7570279" y="4239344"/>
            <a:ext cx="611649" cy="553521"/>
            <a:chOff x="0" y="0"/>
            <a:chExt cx="611647" cy="553520"/>
          </a:xfrm>
        </p:grpSpPr>
        <p:sp>
          <p:nvSpPr>
            <p:cNvPr id="59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598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602" name="Group"/>
          <p:cNvGrpSpPr/>
          <p:nvPr/>
        </p:nvGrpSpPr>
        <p:grpSpPr>
          <a:xfrm>
            <a:off x="5735336" y="5662682"/>
            <a:ext cx="611649" cy="553521"/>
            <a:chOff x="0" y="0"/>
            <a:chExt cx="611647" cy="553520"/>
          </a:xfrm>
        </p:grpSpPr>
        <p:sp>
          <p:nvSpPr>
            <p:cNvPr id="60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01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7570279" y="5662682"/>
            <a:ext cx="611649" cy="553521"/>
            <a:chOff x="0" y="0"/>
            <a:chExt cx="611647" cy="553520"/>
          </a:xfrm>
        </p:grpSpPr>
        <p:sp>
          <p:nvSpPr>
            <p:cNvPr id="60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04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606" name="Line"/>
          <p:cNvSpPr/>
          <p:nvPr/>
        </p:nvSpPr>
        <p:spPr>
          <a:xfrm>
            <a:off x="5997471" y="479286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07" name="Line"/>
          <p:cNvSpPr/>
          <p:nvPr/>
        </p:nvSpPr>
        <p:spPr>
          <a:xfrm>
            <a:off x="6346984" y="5899905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08" name="Line"/>
          <p:cNvSpPr/>
          <p:nvPr/>
        </p:nvSpPr>
        <p:spPr>
          <a:xfrm>
            <a:off x="7832414" y="479286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09" name="Line"/>
          <p:cNvSpPr/>
          <p:nvPr/>
        </p:nvSpPr>
        <p:spPr>
          <a:xfrm>
            <a:off x="6346984" y="4557283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10" name="Line"/>
          <p:cNvSpPr/>
          <p:nvPr/>
        </p:nvSpPr>
        <p:spPr>
          <a:xfrm>
            <a:off x="4424663" y="4634715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11" name="Line"/>
          <p:cNvSpPr/>
          <p:nvPr/>
        </p:nvSpPr>
        <p:spPr>
          <a:xfrm>
            <a:off x="4061627" y="4961617"/>
            <a:ext cx="1" cy="517323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12" name="Rectangle"/>
          <p:cNvSpPr/>
          <p:nvPr/>
        </p:nvSpPr>
        <p:spPr>
          <a:xfrm>
            <a:off x="1978072" y="3949639"/>
            <a:ext cx="6866653" cy="23237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9" grpId="4"/>
      <p:bldP build="whole" bldLvl="1" animBg="1" rev="0" advAuto="0" spid="589" grpId="7"/>
      <p:bldP build="whole" bldLvl="1" animBg="1" rev="0" advAuto="0" spid="576" grpId="2"/>
      <p:bldP build="whole" bldLvl="1" animBg="1" rev="0" advAuto="0" spid="612" grpId="3"/>
      <p:bldP build="whole" bldLvl="1" animBg="1" rev="0" advAuto="0" spid="593" grpId="6"/>
      <p:bldP build="whole" bldLvl="1" animBg="1" rev="0" advAuto="0" spid="543" grpId="1"/>
      <p:bldP build="whole" bldLvl="1" animBg="1" rev="0" advAuto="0" spid="590" grpId="5"/>
      <p:bldP build="whole" bldLvl="1" animBg="1" rev="0" advAuto="0" spid="585" grpId="8"/>
      <p:bldP build="whole" bldLvl="1" animBg="1" rev="0" advAuto="0" spid="540" grpId="9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opo sort (D&amp;C)-cyclic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(D&amp;C)-cyclic graph</a:t>
            </a:r>
          </a:p>
        </p:txBody>
      </p:sp>
      <p:sp>
        <p:nvSpPr>
          <p:cNvPr id="6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18" name="topo[f]:4"/>
          <p:cNvSpPr txBox="1"/>
          <p:nvPr/>
        </p:nvSpPr>
        <p:spPr>
          <a:xfrm>
            <a:off x="2244544" y="5405946"/>
            <a:ext cx="1194642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topo[f]:4</a:t>
            </a:r>
          </a:p>
        </p:txBody>
      </p:sp>
      <p:sp>
        <p:nvSpPr>
          <p:cNvPr id="619" name="topo[b]:3"/>
          <p:cNvSpPr txBox="1"/>
          <p:nvPr/>
        </p:nvSpPr>
        <p:spPr>
          <a:xfrm>
            <a:off x="633666" y="1348444"/>
            <a:ext cx="1256988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70000"/>
              </a:lnSpc>
              <a:defRPr b="1" sz="2200"/>
            </a:lvl1pPr>
          </a:lstStyle>
          <a:p>
            <a:pPr/>
            <a:r>
              <a:t>topo[b]:3</a:t>
            </a:r>
          </a:p>
        </p:txBody>
      </p:sp>
      <p:grpSp>
        <p:nvGrpSpPr>
          <p:cNvPr id="622" name="Group"/>
          <p:cNvGrpSpPr/>
          <p:nvPr/>
        </p:nvGrpSpPr>
        <p:grpSpPr>
          <a:xfrm>
            <a:off x="3813015" y="1377684"/>
            <a:ext cx="611649" cy="553521"/>
            <a:chOff x="0" y="0"/>
            <a:chExt cx="611647" cy="553520"/>
          </a:xfrm>
        </p:grpSpPr>
        <p:sp>
          <p:nvSpPr>
            <p:cNvPr id="62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21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25" name="Group"/>
          <p:cNvGrpSpPr/>
          <p:nvPr/>
        </p:nvGrpSpPr>
        <p:grpSpPr>
          <a:xfrm>
            <a:off x="3813015" y="2801022"/>
            <a:ext cx="611649" cy="553521"/>
            <a:chOff x="0" y="0"/>
            <a:chExt cx="611647" cy="553520"/>
          </a:xfrm>
        </p:grpSpPr>
        <p:sp>
          <p:nvSpPr>
            <p:cNvPr id="62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24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626" name="Line"/>
          <p:cNvSpPr/>
          <p:nvPr/>
        </p:nvSpPr>
        <p:spPr>
          <a:xfrm>
            <a:off x="4075150" y="193120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629" name="Group"/>
          <p:cNvGrpSpPr/>
          <p:nvPr/>
        </p:nvGrpSpPr>
        <p:grpSpPr>
          <a:xfrm>
            <a:off x="5735336" y="1377684"/>
            <a:ext cx="611649" cy="553521"/>
            <a:chOff x="0" y="0"/>
            <a:chExt cx="611647" cy="553520"/>
          </a:xfrm>
        </p:grpSpPr>
        <p:sp>
          <p:nvSpPr>
            <p:cNvPr id="62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28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7570279" y="1377684"/>
            <a:ext cx="611649" cy="553521"/>
            <a:chOff x="0" y="0"/>
            <a:chExt cx="611647" cy="553520"/>
          </a:xfrm>
        </p:grpSpPr>
        <p:sp>
          <p:nvSpPr>
            <p:cNvPr id="63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31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635" name="Group"/>
          <p:cNvGrpSpPr/>
          <p:nvPr/>
        </p:nvGrpSpPr>
        <p:grpSpPr>
          <a:xfrm>
            <a:off x="5735336" y="2801022"/>
            <a:ext cx="611649" cy="553521"/>
            <a:chOff x="0" y="0"/>
            <a:chExt cx="611647" cy="553520"/>
          </a:xfrm>
        </p:grpSpPr>
        <p:sp>
          <p:nvSpPr>
            <p:cNvPr id="63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34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638" name="Group"/>
          <p:cNvGrpSpPr/>
          <p:nvPr/>
        </p:nvGrpSpPr>
        <p:grpSpPr>
          <a:xfrm>
            <a:off x="7570279" y="2801022"/>
            <a:ext cx="611649" cy="553521"/>
            <a:chOff x="0" y="0"/>
            <a:chExt cx="611647" cy="553520"/>
          </a:xfrm>
        </p:grpSpPr>
        <p:sp>
          <p:nvSpPr>
            <p:cNvPr id="63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37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639" name="Line"/>
          <p:cNvSpPr/>
          <p:nvPr/>
        </p:nvSpPr>
        <p:spPr>
          <a:xfrm>
            <a:off x="5997471" y="193120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40" name="Line"/>
          <p:cNvSpPr/>
          <p:nvPr/>
        </p:nvSpPr>
        <p:spPr>
          <a:xfrm>
            <a:off x="6346984" y="3038245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41" name="Line"/>
          <p:cNvSpPr/>
          <p:nvPr/>
        </p:nvSpPr>
        <p:spPr>
          <a:xfrm>
            <a:off x="7832414" y="193120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42" name="Line"/>
          <p:cNvSpPr/>
          <p:nvPr/>
        </p:nvSpPr>
        <p:spPr>
          <a:xfrm>
            <a:off x="6346984" y="1695622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43" name="Line"/>
          <p:cNvSpPr/>
          <p:nvPr/>
        </p:nvSpPr>
        <p:spPr>
          <a:xfrm>
            <a:off x="4424663" y="1773055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646" name="Group"/>
          <p:cNvGrpSpPr/>
          <p:nvPr/>
        </p:nvGrpSpPr>
        <p:grpSpPr>
          <a:xfrm>
            <a:off x="3813015" y="4447924"/>
            <a:ext cx="611649" cy="553521"/>
            <a:chOff x="0" y="0"/>
            <a:chExt cx="611647" cy="553520"/>
          </a:xfrm>
        </p:grpSpPr>
        <p:sp>
          <p:nvSpPr>
            <p:cNvPr id="64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45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49" name="Group"/>
          <p:cNvGrpSpPr/>
          <p:nvPr/>
        </p:nvGrpSpPr>
        <p:grpSpPr>
          <a:xfrm>
            <a:off x="3813015" y="5871262"/>
            <a:ext cx="611649" cy="553522"/>
            <a:chOff x="0" y="0"/>
            <a:chExt cx="611647" cy="553520"/>
          </a:xfrm>
        </p:grpSpPr>
        <p:sp>
          <p:nvSpPr>
            <p:cNvPr id="64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48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650" name="Line"/>
          <p:cNvSpPr/>
          <p:nvPr/>
        </p:nvSpPr>
        <p:spPr>
          <a:xfrm>
            <a:off x="4075150" y="500144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653" name="Group"/>
          <p:cNvGrpSpPr/>
          <p:nvPr/>
        </p:nvGrpSpPr>
        <p:grpSpPr>
          <a:xfrm>
            <a:off x="5735336" y="4447924"/>
            <a:ext cx="611649" cy="553521"/>
            <a:chOff x="0" y="0"/>
            <a:chExt cx="611647" cy="553520"/>
          </a:xfrm>
        </p:grpSpPr>
        <p:sp>
          <p:nvSpPr>
            <p:cNvPr id="65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52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656" name="Group"/>
          <p:cNvGrpSpPr/>
          <p:nvPr/>
        </p:nvGrpSpPr>
        <p:grpSpPr>
          <a:xfrm>
            <a:off x="7570279" y="4447924"/>
            <a:ext cx="611649" cy="553521"/>
            <a:chOff x="0" y="0"/>
            <a:chExt cx="611647" cy="553520"/>
          </a:xfrm>
        </p:grpSpPr>
        <p:sp>
          <p:nvSpPr>
            <p:cNvPr id="65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55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5735336" y="5871262"/>
            <a:ext cx="611649" cy="553522"/>
            <a:chOff x="0" y="0"/>
            <a:chExt cx="611647" cy="553520"/>
          </a:xfrm>
        </p:grpSpPr>
        <p:sp>
          <p:nvSpPr>
            <p:cNvPr id="65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58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662" name="Group"/>
          <p:cNvGrpSpPr/>
          <p:nvPr/>
        </p:nvGrpSpPr>
        <p:grpSpPr>
          <a:xfrm>
            <a:off x="7570279" y="5871262"/>
            <a:ext cx="611649" cy="553522"/>
            <a:chOff x="0" y="0"/>
            <a:chExt cx="611647" cy="553520"/>
          </a:xfrm>
        </p:grpSpPr>
        <p:sp>
          <p:nvSpPr>
            <p:cNvPr id="66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61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663" name="Line"/>
          <p:cNvSpPr/>
          <p:nvPr/>
        </p:nvSpPr>
        <p:spPr>
          <a:xfrm>
            <a:off x="5997471" y="500144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64" name="Line"/>
          <p:cNvSpPr/>
          <p:nvPr/>
        </p:nvSpPr>
        <p:spPr>
          <a:xfrm>
            <a:off x="6346984" y="6108485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65" name="Line"/>
          <p:cNvSpPr/>
          <p:nvPr/>
        </p:nvSpPr>
        <p:spPr>
          <a:xfrm>
            <a:off x="7832414" y="5001444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66" name="Line"/>
          <p:cNvSpPr/>
          <p:nvPr/>
        </p:nvSpPr>
        <p:spPr>
          <a:xfrm>
            <a:off x="6346984" y="4765863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67" name="Line"/>
          <p:cNvSpPr/>
          <p:nvPr/>
        </p:nvSpPr>
        <p:spPr>
          <a:xfrm>
            <a:off x="4424663" y="4843296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68" name="Rectangle"/>
          <p:cNvSpPr/>
          <p:nvPr/>
        </p:nvSpPr>
        <p:spPr>
          <a:xfrm>
            <a:off x="3570449" y="3922973"/>
            <a:ext cx="5352899" cy="26232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71" name="Group"/>
          <p:cNvGrpSpPr/>
          <p:nvPr/>
        </p:nvGrpSpPr>
        <p:grpSpPr>
          <a:xfrm>
            <a:off x="1924393" y="2825343"/>
            <a:ext cx="611649" cy="553521"/>
            <a:chOff x="0" y="0"/>
            <a:chExt cx="611647" cy="553520"/>
          </a:xfrm>
        </p:grpSpPr>
        <p:sp>
          <p:nvSpPr>
            <p:cNvPr id="669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70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672" name="Line"/>
          <p:cNvSpPr/>
          <p:nvPr/>
        </p:nvSpPr>
        <p:spPr>
          <a:xfrm>
            <a:off x="2536041" y="3062566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673" name="Rectangle"/>
          <p:cNvSpPr/>
          <p:nvPr/>
        </p:nvSpPr>
        <p:spPr>
          <a:xfrm>
            <a:off x="1829587" y="1157213"/>
            <a:ext cx="6866653" cy="23237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1" grpId="2"/>
      <p:bldP build="whole" bldLvl="1" animBg="1" rev="0" advAuto="0" spid="619" grpId="5"/>
      <p:bldP build="whole" bldLvl="1" animBg="1" rev="0" advAuto="0" spid="646" grpId="7"/>
      <p:bldP build="whole" bldLvl="1" animBg="1" rev="0" advAuto="0" spid="673" grpId="1"/>
      <p:bldP build="whole" bldLvl="1" animBg="1" rev="0" advAuto="0" spid="650" grpId="8"/>
      <p:bldP build="whole" bldLvl="1" animBg="1" rev="0" advAuto="0" spid="649" grpId="10"/>
      <p:bldP build="whole" bldLvl="1" animBg="1" rev="0" advAuto="0" spid="667" grpId="9"/>
      <p:bldP build="whole" bldLvl="1" animBg="1" rev="0" advAuto="0" spid="618" grpId="11"/>
      <p:bldP build="whole" bldLvl="1" animBg="1" rev="0" advAuto="0" spid="668" grpId="6"/>
      <p:bldP build="whole" bldLvl="1" animBg="1" rev="0" advAuto="0" spid="622" grpId="4"/>
      <p:bldP build="whole" bldLvl="1" animBg="1" rev="0" advAuto="0" spid="672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opo sort (D&amp;C)-cyclic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(D&amp;C)-cyclic graph</a:t>
            </a:r>
          </a:p>
        </p:txBody>
      </p:sp>
      <p:sp>
        <p:nvSpPr>
          <p:cNvPr id="6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79" name="No source can be found…"/>
          <p:cNvSpPr txBox="1"/>
          <p:nvPr/>
        </p:nvSpPr>
        <p:spPr>
          <a:xfrm>
            <a:off x="452060" y="1215121"/>
            <a:ext cx="3314016" cy="135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b="1" sz="2200">
                <a:solidFill>
                  <a:schemeClr val="accent5"/>
                </a:solidFill>
              </a:defRPr>
            </a:pPr>
            <a:r>
              <a:t>No source can be found </a:t>
            </a:r>
          </a:p>
          <a:p>
            <a:pPr>
              <a:lnSpc>
                <a:spcPct val="70000"/>
              </a:lnSpc>
              <a:defRPr b="1" sz="2200">
                <a:solidFill>
                  <a:schemeClr val="accent5"/>
                </a:solidFill>
              </a:defRPr>
            </a:pPr>
            <a:r>
              <a:t>i.e. there is no vertex with</a:t>
            </a:r>
          </a:p>
          <a:p>
            <a:pPr>
              <a:lnSpc>
                <a:spcPct val="70000"/>
              </a:lnSpc>
              <a:defRPr b="1" sz="2200">
                <a:solidFill>
                  <a:schemeClr val="accent5"/>
                </a:solidFill>
              </a:defRPr>
            </a:pPr>
            <a:r>
              <a:t>no incoming edges.</a:t>
            </a:r>
          </a:p>
          <a:p>
            <a:pPr>
              <a:lnSpc>
                <a:spcPct val="70000"/>
              </a:lnSpc>
              <a:defRPr b="1" sz="2200">
                <a:solidFill>
                  <a:schemeClr val="accent5"/>
                </a:solidFill>
              </a:defRPr>
            </a:pPr>
          </a:p>
          <a:p>
            <a:pPr>
              <a:lnSpc>
                <a:spcPct val="70000"/>
              </a:lnSpc>
              <a:defRPr b="1" sz="2200">
                <a:solidFill>
                  <a:schemeClr val="accent5"/>
                </a:solidFill>
              </a:defRPr>
            </a:pPr>
            <a:r>
              <a:t>Thus, given graph is cyclic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5519166" y="1172114"/>
            <a:ext cx="2446591" cy="1976860"/>
            <a:chOff x="0" y="0"/>
            <a:chExt cx="2446590" cy="1976858"/>
          </a:xfrm>
        </p:grpSpPr>
        <p:grpSp>
          <p:nvGrpSpPr>
            <p:cNvPr id="682" name="Group"/>
            <p:cNvGrpSpPr/>
            <p:nvPr/>
          </p:nvGrpSpPr>
          <p:grpSpPr>
            <a:xfrm>
              <a:off x="0" y="0"/>
              <a:ext cx="611648" cy="553521"/>
              <a:chOff x="0" y="0"/>
              <a:chExt cx="611647" cy="553520"/>
            </a:xfrm>
          </p:grpSpPr>
          <p:sp>
            <p:nvSpPr>
              <p:cNvPr id="680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81" name="c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685" name="Group"/>
            <p:cNvGrpSpPr/>
            <p:nvPr/>
          </p:nvGrpSpPr>
          <p:grpSpPr>
            <a:xfrm>
              <a:off x="1834942" y="0"/>
              <a:ext cx="611649" cy="553521"/>
              <a:chOff x="0" y="0"/>
              <a:chExt cx="611647" cy="553520"/>
            </a:xfrm>
          </p:grpSpPr>
          <p:sp>
            <p:nvSpPr>
              <p:cNvPr id="683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84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688" name="Group"/>
            <p:cNvGrpSpPr/>
            <p:nvPr/>
          </p:nvGrpSpPr>
          <p:grpSpPr>
            <a:xfrm>
              <a:off x="0" y="1423338"/>
              <a:ext cx="611648" cy="553521"/>
              <a:chOff x="0" y="0"/>
              <a:chExt cx="611647" cy="553520"/>
            </a:xfrm>
          </p:grpSpPr>
          <p:sp>
            <p:nvSpPr>
              <p:cNvPr id="686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87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grpSp>
          <p:nvGrpSpPr>
            <p:cNvPr id="691" name="Group"/>
            <p:cNvGrpSpPr/>
            <p:nvPr/>
          </p:nvGrpSpPr>
          <p:grpSpPr>
            <a:xfrm>
              <a:off x="1834942" y="1423338"/>
              <a:ext cx="611649" cy="553521"/>
              <a:chOff x="0" y="0"/>
              <a:chExt cx="611647" cy="553520"/>
            </a:xfrm>
          </p:grpSpPr>
          <p:sp>
            <p:nvSpPr>
              <p:cNvPr id="68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90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692" name="Line"/>
            <p:cNvSpPr/>
            <p:nvPr/>
          </p:nvSpPr>
          <p:spPr>
            <a:xfrm flipH="1">
              <a:off x="262134" y="553520"/>
              <a:ext cx="1" cy="869819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611647" y="1660561"/>
              <a:ext cx="1223297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2097077" y="553520"/>
              <a:ext cx="1" cy="869819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611647" y="317938"/>
              <a:ext cx="1223297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699" name="Group"/>
          <p:cNvGrpSpPr/>
          <p:nvPr/>
        </p:nvGrpSpPr>
        <p:grpSpPr>
          <a:xfrm>
            <a:off x="3829644" y="2578824"/>
            <a:ext cx="611648" cy="553521"/>
            <a:chOff x="0" y="0"/>
            <a:chExt cx="611647" cy="553520"/>
          </a:xfrm>
        </p:grpSpPr>
        <p:sp>
          <p:nvSpPr>
            <p:cNvPr id="69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98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700" name="Rectangle"/>
          <p:cNvSpPr/>
          <p:nvPr/>
        </p:nvSpPr>
        <p:spPr>
          <a:xfrm>
            <a:off x="3683557" y="1112761"/>
            <a:ext cx="5352900" cy="2623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0" grpId="1"/>
      <p:bldP build="p" bldLvl="5" animBg="1" rev="0" advAuto="0" spid="679" grpId="4"/>
      <p:bldP build="whole" bldLvl="1" animBg="1" rev="0" advAuto="0" spid="699" grpId="2"/>
      <p:bldP build="whole" bldLvl="1" animBg="1" rev="0" advAuto="0" spid="69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1: Sec 5.1-5.3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</a:t>
            </a:r>
            <a:r>
              <a:rPr>
                <a:latin typeface="Arial"/>
                <a:ea typeface="Arial"/>
                <a:cs typeface="Arial"/>
                <a:sym typeface="Arial"/>
              </a:rPr>
              <a:t>5.1</a:t>
            </a:r>
            <a:r>
              <a:t>-5.3 -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Introduction to Algorithms - A creative approach</a:t>
            </a:r>
          </a:p>
          <a:p>
            <a:pPr lvl="2"/>
            <a:r>
              <a:t>Udi Manber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opo sort (D&amp;C)-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(D&amp;C)-Algo</a:t>
            </a:r>
          </a:p>
        </p:txBody>
      </p:sp>
      <p:sp>
        <p:nvSpPr>
          <p:cNvPr id="703" name="Algo: toposortdc(v,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0"/>
              </a:spcBef>
              <a:defRPr sz="2800"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toposortdc(v,G)</a:t>
            </a:r>
          </a:p>
          <a:p>
            <a:pPr lvl="1">
              <a:spcBef>
                <a:spcPts val="0"/>
              </a:spcBef>
              <a:defRPr sz="2800"/>
            </a:pPr>
            <a:r>
              <a:t>i/p: v is with in degree 0; o/p: topo order of  v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topo[v]=order++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nodes in G == 1</a:t>
            </a: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each edge v→w in G</a:t>
            </a: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remove v→w from G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Remove v from G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Find a vertex </a:t>
            </a:r>
            <a:r>
              <a:t>w∈G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in degree</a:t>
            </a:r>
            <a:r>
              <a:t>[w]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</a:t>
            </a:r>
            <a:r>
              <a:t>0</a:t>
            </a: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if no such vertex </a:t>
            </a:r>
            <a:r>
              <a:t>w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graph is cyclic</a:t>
            </a: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toposortdc(w,G)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/* main */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order=1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v∈G</a:t>
            </a:r>
            <a:r>
              <a:t> such that indegree of v is 0</a:t>
            </a: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toposortdc(v,G)</a:t>
            </a:r>
          </a:p>
        </p:txBody>
      </p:sp>
      <p:sp>
        <p:nvSpPr>
          <p:cNvPr id="7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0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opo sort (D&amp;C)-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(D&amp;C)-Implementation</a:t>
            </a:r>
          </a:p>
        </p:txBody>
      </p:sp>
      <p:sp>
        <p:nvSpPr>
          <p:cNvPr id="7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12" name="Adjacency List"/>
          <p:cNvSpPr txBox="1"/>
          <p:nvPr/>
        </p:nvSpPr>
        <p:spPr>
          <a:xfrm>
            <a:off x="328638" y="2954645"/>
            <a:ext cx="22248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Adjacency List</a:t>
            </a:r>
          </a:p>
        </p:txBody>
      </p:sp>
      <p:sp>
        <p:nvSpPr>
          <p:cNvPr id="713" name="a"/>
          <p:cNvSpPr/>
          <p:nvPr/>
        </p:nvSpPr>
        <p:spPr>
          <a:xfrm>
            <a:off x="919762" y="3535012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</a:t>
            </a:r>
          </a:p>
        </p:txBody>
      </p:sp>
      <p:grpSp>
        <p:nvGrpSpPr>
          <p:cNvPr id="718" name="Group"/>
          <p:cNvGrpSpPr/>
          <p:nvPr/>
        </p:nvGrpSpPr>
        <p:grpSpPr>
          <a:xfrm>
            <a:off x="1373850" y="3533239"/>
            <a:ext cx="1041042" cy="553522"/>
            <a:chOff x="0" y="0"/>
            <a:chExt cx="1041041" cy="553520"/>
          </a:xfrm>
        </p:grpSpPr>
        <p:sp>
          <p:nvSpPr>
            <p:cNvPr id="714" name="Line"/>
            <p:cNvSpPr/>
            <p:nvPr/>
          </p:nvSpPr>
          <p:spPr>
            <a:xfrm>
              <a:off x="0" y="281663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17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71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16" name="b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723" name="Group"/>
          <p:cNvGrpSpPr/>
          <p:nvPr/>
        </p:nvGrpSpPr>
        <p:grpSpPr>
          <a:xfrm>
            <a:off x="2432045" y="3533239"/>
            <a:ext cx="1088919" cy="553522"/>
            <a:chOff x="0" y="0"/>
            <a:chExt cx="1088918" cy="553520"/>
          </a:xfrm>
        </p:grpSpPr>
        <p:sp>
          <p:nvSpPr>
            <p:cNvPr id="719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22" name="Group"/>
            <p:cNvGrpSpPr/>
            <p:nvPr/>
          </p:nvGrpSpPr>
          <p:grpSpPr>
            <a:xfrm>
              <a:off x="477270" y="0"/>
              <a:ext cx="611649" cy="553521"/>
              <a:chOff x="0" y="0"/>
              <a:chExt cx="611647" cy="553520"/>
            </a:xfrm>
          </p:grpSpPr>
          <p:sp>
            <p:nvSpPr>
              <p:cNvPr id="720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21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</p:grpSp>
      <p:grpSp>
        <p:nvGrpSpPr>
          <p:cNvPr id="728" name="Group"/>
          <p:cNvGrpSpPr/>
          <p:nvPr/>
        </p:nvGrpSpPr>
        <p:grpSpPr>
          <a:xfrm>
            <a:off x="3482371" y="3533239"/>
            <a:ext cx="1078367" cy="553522"/>
            <a:chOff x="0" y="0"/>
            <a:chExt cx="1078366" cy="553520"/>
          </a:xfrm>
        </p:grpSpPr>
        <p:sp>
          <p:nvSpPr>
            <p:cNvPr id="724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27" name="Group"/>
            <p:cNvGrpSpPr/>
            <p:nvPr/>
          </p:nvGrpSpPr>
          <p:grpSpPr>
            <a:xfrm>
              <a:off x="466718" y="0"/>
              <a:ext cx="611649" cy="553521"/>
              <a:chOff x="0" y="0"/>
              <a:chExt cx="611647" cy="553520"/>
            </a:xfrm>
          </p:grpSpPr>
          <p:sp>
            <p:nvSpPr>
              <p:cNvPr id="72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26" name="e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</p:grpSp>
      <p:grpSp>
        <p:nvGrpSpPr>
          <p:cNvPr id="731" name="Group"/>
          <p:cNvGrpSpPr/>
          <p:nvPr/>
        </p:nvGrpSpPr>
        <p:grpSpPr>
          <a:xfrm>
            <a:off x="4596311" y="3556000"/>
            <a:ext cx="460119" cy="508001"/>
            <a:chOff x="0" y="0"/>
            <a:chExt cx="460117" cy="508000"/>
          </a:xfrm>
        </p:grpSpPr>
        <p:sp>
          <p:nvSpPr>
            <p:cNvPr id="729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32" name="b"/>
          <p:cNvSpPr/>
          <p:nvPr/>
        </p:nvSpPr>
        <p:spPr>
          <a:xfrm>
            <a:off x="919762" y="418776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2432045" y="4183003"/>
            <a:ext cx="1088919" cy="553522"/>
            <a:chOff x="0" y="0"/>
            <a:chExt cx="1088918" cy="553520"/>
          </a:xfrm>
        </p:grpSpPr>
        <p:grpSp>
          <p:nvGrpSpPr>
            <p:cNvPr id="735" name="Group"/>
            <p:cNvGrpSpPr/>
            <p:nvPr/>
          </p:nvGrpSpPr>
          <p:grpSpPr>
            <a:xfrm>
              <a:off x="477270" y="0"/>
              <a:ext cx="611649" cy="553521"/>
              <a:chOff x="0" y="0"/>
              <a:chExt cx="611647" cy="553520"/>
            </a:xfrm>
          </p:grpSpPr>
          <p:sp>
            <p:nvSpPr>
              <p:cNvPr id="733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34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736" name="Line"/>
            <p:cNvSpPr/>
            <p:nvPr/>
          </p:nvSpPr>
          <p:spPr>
            <a:xfrm>
              <a:off x="0" y="279749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742" name="Group"/>
          <p:cNvGrpSpPr/>
          <p:nvPr/>
        </p:nvGrpSpPr>
        <p:grpSpPr>
          <a:xfrm>
            <a:off x="1373850" y="4207168"/>
            <a:ext cx="1041042" cy="553522"/>
            <a:chOff x="0" y="0"/>
            <a:chExt cx="1041041" cy="553520"/>
          </a:xfrm>
        </p:grpSpPr>
        <p:sp>
          <p:nvSpPr>
            <p:cNvPr id="738" name="Line"/>
            <p:cNvSpPr/>
            <p:nvPr/>
          </p:nvSpPr>
          <p:spPr>
            <a:xfrm>
              <a:off x="0" y="255584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41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73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40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</p:grpSp>
      <p:sp>
        <p:nvSpPr>
          <p:cNvPr id="743" name="c"/>
          <p:cNvSpPr/>
          <p:nvPr/>
        </p:nvSpPr>
        <p:spPr>
          <a:xfrm>
            <a:off x="919762" y="4843509"/>
            <a:ext cx="450594" cy="549974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3480755" y="4864496"/>
            <a:ext cx="460119" cy="508001"/>
            <a:chOff x="0" y="0"/>
            <a:chExt cx="460117" cy="508000"/>
          </a:xfrm>
        </p:grpSpPr>
        <p:sp>
          <p:nvSpPr>
            <p:cNvPr id="744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1" name="Group"/>
          <p:cNvGrpSpPr/>
          <p:nvPr/>
        </p:nvGrpSpPr>
        <p:grpSpPr>
          <a:xfrm>
            <a:off x="1373850" y="4833843"/>
            <a:ext cx="1041042" cy="553521"/>
            <a:chOff x="0" y="0"/>
            <a:chExt cx="1041041" cy="553520"/>
          </a:xfrm>
        </p:grpSpPr>
        <p:sp>
          <p:nvSpPr>
            <p:cNvPr id="747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50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748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49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754" name="Group"/>
          <p:cNvGrpSpPr/>
          <p:nvPr/>
        </p:nvGrpSpPr>
        <p:grpSpPr>
          <a:xfrm>
            <a:off x="3538116" y="4210248"/>
            <a:ext cx="460119" cy="508001"/>
            <a:chOff x="0" y="0"/>
            <a:chExt cx="460117" cy="508000"/>
          </a:xfrm>
        </p:grpSpPr>
        <p:sp>
          <p:nvSpPr>
            <p:cNvPr id="752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55" name="d"/>
          <p:cNvSpPr/>
          <p:nvPr/>
        </p:nvSpPr>
        <p:spPr>
          <a:xfrm>
            <a:off x="919762" y="5542810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</a:t>
            </a:r>
          </a:p>
        </p:txBody>
      </p:sp>
      <p:grpSp>
        <p:nvGrpSpPr>
          <p:cNvPr id="760" name="Group"/>
          <p:cNvGrpSpPr/>
          <p:nvPr/>
        </p:nvGrpSpPr>
        <p:grpSpPr>
          <a:xfrm>
            <a:off x="1373850" y="5538048"/>
            <a:ext cx="1041042" cy="553521"/>
            <a:chOff x="0" y="0"/>
            <a:chExt cx="1041041" cy="553520"/>
          </a:xfrm>
        </p:grpSpPr>
        <p:sp>
          <p:nvSpPr>
            <p:cNvPr id="756" name="Line"/>
            <p:cNvSpPr/>
            <p:nvPr/>
          </p:nvSpPr>
          <p:spPr>
            <a:xfrm>
              <a:off x="0" y="279749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59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757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58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</p:grpSp>
      <p:grpSp>
        <p:nvGrpSpPr>
          <p:cNvPr id="763" name="Group"/>
          <p:cNvGrpSpPr/>
          <p:nvPr/>
        </p:nvGrpSpPr>
        <p:grpSpPr>
          <a:xfrm>
            <a:off x="2432045" y="5583568"/>
            <a:ext cx="460118" cy="508001"/>
            <a:chOff x="0" y="0"/>
            <a:chExt cx="460117" cy="508000"/>
          </a:xfrm>
        </p:grpSpPr>
        <p:sp>
          <p:nvSpPr>
            <p:cNvPr id="761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64" name="e"/>
          <p:cNvSpPr/>
          <p:nvPr/>
        </p:nvSpPr>
        <p:spPr>
          <a:xfrm>
            <a:off x="5591155" y="3535012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</a:t>
            </a:r>
          </a:p>
        </p:txBody>
      </p:sp>
      <p:grpSp>
        <p:nvGrpSpPr>
          <p:cNvPr id="769" name="Group"/>
          <p:cNvGrpSpPr/>
          <p:nvPr/>
        </p:nvGrpSpPr>
        <p:grpSpPr>
          <a:xfrm>
            <a:off x="6049741" y="3533239"/>
            <a:ext cx="1138383" cy="553522"/>
            <a:chOff x="0" y="0"/>
            <a:chExt cx="1138381" cy="553520"/>
          </a:xfrm>
        </p:grpSpPr>
        <p:sp>
          <p:nvSpPr>
            <p:cNvPr id="765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768" name="Group"/>
            <p:cNvGrpSpPr/>
            <p:nvPr/>
          </p:nvGrpSpPr>
          <p:grpSpPr>
            <a:xfrm>
              <a:off x="526733" y="0"/>
              <a:ext cx="611649" cy="553521"/>
              <a:chOff x="0" y="0"/>
              <a:chExt cx="611647" cy="553520"/>
            </a:xfrm>
          </p:grpSpPr>
          <p:sp>
            <p:nvSpPr>
              <p:cNvPr id="766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67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</p:grpSp>
      <p:grpSp>
        <p:nvGrpSpPr>
          <p:cNvPr id="772" name="Group"/>
          <p:cNvGrpSpPr/>
          <p:nvPr/>
        </p:nvGrpSpPr>
        <p:grpSpPr>
          <a:xfrm>
            <a:off x="6049741" y="4198382"/>
            <a:ext cx="460119" cy="508001"/>
            <a:chOff x="0" y="0"/>
            <a:chExt cx="460117" cy="508000"/>
          </a:xfrm>
        </p:grpSpPr>
        <p:sp>
          <p:nvSpPr>
            <p:cNvPr id="770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73" name="f"/>
          <p:cNvSpPr/>
          <p:nvPr/>
        </p:nvSpPr>
        <p:spPr>
          <a:xfrm>
            <a:off x="5591155" y="418776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776" name="Group"/>
          <p:cNvGrpSpPr/>
          <p:nvPr/>
        </p:nvGrpSpPr>
        <p:grpSpPr>
          <a:xfrm>
            <a:off x="7237848" y="3556000"/>
            <a:ext cx="460118" cy="508001"/>
            <a:chOff x="0" y="0"/>
            <a:chExt cx="460117" cy="508000"/>
          </a:xfrm>
        </p:grpSpPr>
        <p:sp>
          <p:nvSpPr>
            <p:cNvPr id="774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77" name="g"/>
          <p:cNvSpPr/>
          <p:nvPr/>
        </p:nvSpPr>
        <p:spPr>
          <a:xfrm>
            <a:off x="5591155" y="483561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</a:t>
            </a:r>
          </a:p>
        </p:txBody>
      </p:sp>
      <p:grpSp>
        <p:nvGrpSpPr>
          <p:cNvPr id="780" name="Group"/>
          <p:cNvGrpSpPr/>
          <p:nvPr/>
        </p:nvGrpSpPr>
        <p:grpSpPr>
          <a:xfrm>
            <a:off x="1724442" y="1029927"/>
            <a:ext cx="611649" cy="553521"/>
            <a:chOff x="0" y="0"/>
            <a:chExt cx="611647" cy="553520"/>
          </a:xfrm>
        </p:grpSpPr>
        <p:sp>
          <p:nvSpPr>
            <p:cNvPr id="77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79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83" name="Group"/>
          <p:cNvGrpSpPr/>
          <p:nvPr/>
        </p:nvGrpSpPr>
        <p:grpSpPr>
          <a:xfrm>
            <a:off x="3559386" y="1029927"/>
            <a:ext cx="611648" cy="553521"/>
            <a:chOff x="0" y="0"/>
            <a:chExt cx="611647" cy="553520"/>
          </a:xfrm>
        </p:grpSpPr>
        <p:sp>
          <p:nvSpPr>
            <p:cNvPr id="78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82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86" name="Group"/>
          <p:cNvGrpSpPr/>
          <p:nvPr/>
        </p:nvGrpSpPr>
        <p:grpSpPr>
          <a:xfrm>
            <a:off x="1724442" y="2453265"/>
            <a:ext cx="611649" cy="553522"/>
            <a:chOff x="0" y="0"/>
            <a:chExt cx="611647" cy="553520"/>
          </a:xfrm>
        </p:grpSpPr>
        <p:sp>
          <p:nvSpPr>
            <p:cNvPr id="78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85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789" name="Group"/>
          <p:cNvGrpSpPr/>
          <p:nvPr/>
        </p:nvGrpSpPr>
        <p:grpSpPr>
          <a:xfrm>
            <a:off x="3559386" y="2453265"/>
            <a:ext cx="611648" cy="553522"/>
            <a:chOff x="0" y="0"/>
            <a:chExt cx="611647" cy="553520"/>
          </a:xfrm>
        </p:grpSpPr>
        <p:sp>
          <p:nvSpPr>
            <p:cNvPr id="78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88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790" name="Line"/>
          <p:cNvSpPr/>
          <p:nvPr/>
        </p:nvSpPr>
        <p:spPr>
          <a:xfrm>
            <a:off x="2336090" y="1267150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91" name="Line"/>
          <p:cNvSpPr/>
          <p:nvPr/>
        </p:nvSpPr>
        <p:spPr>
          <a:xfrm>
            <a:off x="1986577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92" name="Line"/>
          <p:cNvSpPr/>
          <p:nvPr/>
        </p:nvSpPr>
        <p:spPr>
          <a:xfrm>
            <a:off x="2336090" y="2690488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93" name="Line"/>
          <p:cNvSpPr/>
          <p:nvPr/>
        </p:nvSpPr>
        <p:spPr>
          <a:xfrm>
            <a:off x="3821520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94" name="Line"/>
          <p:cNvSpPr/>
          <p:nvPr/>
        </p:nvSpPr>
        <p:spPr>
          <a:xfrm>
            <a:off x="2248711" y="1504373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797" name="Group"/>
          <p:cNvGrpSpPr/>
          <p:nvPr/>
        </p:nvGrpSpPr>
        <p:grpSpPr>
          <a:xfrm>
            <a:off x="5481707" y="1029927"/>
            <a:ext cx="611649" cy="553521"/>
            <a:chOff x="0" y="0"/>
            <a:chExt cx="611647" cy="553520"/>
          </a:xfrm>
        </p:grpSpPr>
        <p:sp>
          <p:nvSpPr>
            <p:cNvPr id="795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96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800" name="Group"/>
          <p:cNvGrpSpPr/>
          <p:nvPr/>
        </p:nvGrpSpPr>
        <p:grpSpPr>
          <a:xfrm>
            <a:off x="7316650" y="1029927"/>
            <a:ext cx="611649" cy="553521"/>
            <a:chOff x="0" y="0"/>
            <a:chExt cx="611647" cy="553520"/>
          </a:xfrm>
        </p:grpSpPr>
        <p:sp>
          <p:nvSpPr>
            <p:cNvPr id="798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99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803" name="Group"/>
          <p:cNvGrpSpPr/>
          <p:nvPr/>
        </p:nvGrpSpPr>
        <p:grpSpPr>
          <a:xfrm>
            <a:off x="5481707" y="2453265"/>
            <a:ext cx="611649" cy="553522"/>
            <a:chOff x="0" y="0"/>
            <a:chExt cx="611647" cy="553520"/>
          </a:xfrm>
        </p:grpSpPr>
        <p:sp>
          <p:nvSpPr>
            <p:cNvPr id="80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802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7316650" y="2453265"/>
            <a:ext cx="611649" cy="553522"/>
            <a:chOff x="0" y="0"/>
            <a:chExt cx="611647" cy="553520"/>
          </a:xfrm>
        </p:grpSpPr>
        <p:sp>
          <p:nvSpPr>
            <p:cNvPr id="80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805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807" name="Line"/>
          <p:cNvSpPr/>
          <p:nvPr/>
        </p:nvSpPr>
        <p:spPr>
          <a:xfrm>
            <a:off x="5743842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08" name="Line"/>
          <p:cNvSpPr/>
          <p:nvPr/>
        </p:nvSpPr>
        <p:spPr>
          <a:xfrm>
            <a:off x="6093355" y="2690488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09" name="Line"/>
          <p:cNvSpPr/>
          <p:nvPr/>
        </p:nvSpPr>
        <p:spPr>
          <a:xfrm>
            <a:off x="7578785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10" name="Line"/>
          <p:cNvSpPr/>
          <p:nvPr/>
        </p:nvSpPr>
        <p:spPr>
          <a:xfrm>
            <a:off x="6093355" y="1347866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11" name="Line"/>
          <p:cNvSpPr/>
          <p:nvPr/>
        </p:nvSpPr>
        <p:spPr>
          <a:xfrm>
            <a:off x="4171033" y="1425299"/>
            <a:ext cx="1398053" cy="110704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816" name="Group"/>
          <p:cNvGrpSpPr/>
          <p:nvPr/>
        </p:nvGrpSpPr>
        <p:grpSpPr>
          <a:xfrm>
            <a:off x="2427217" y="4845691"/>
            <a:ext cx="1041043" cy="553521"/>
            <a:chOff x="0" y="0"/>
            <a:chExt cx="1041041" cy="553520"/>
          </a:xfrm>
        </p:grpSpPr>
        <p:sp>
          <p:nvSpPr>
            <p:cNvPr id="812" name="Line"/>
            <p:cNvSpPr/>
            <p:nvPr/>
          </p:nvSpPr>
          <p:spPr>
            <a:xfrm>
              <a:off x="0" y="255584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15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813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14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</p:grpSp>
      <p:grpSp>
        <p:nvGrpSpPr>
          <p:cNvPr id="821" name="Group"/>
          <p:cNvGrpSpPr/>
          <p:nvPr/>
        </p:nvGrpSpPr>
        <p:grpSpPr>
          <a:xfrm>
            <a:off x="6049741" y="4833843"/>
            <a:ext cx="1094373" cy="553521"/>
            <a:chOff x="0" y="0"/>
            <a:chExt cx="1094371" cy="553520"/>
          </a:xfrm>
        </p:grpSpPr>
        <p:sp>
          <p:nvSpPr>
            <p:cNvPr id="817" name="Line"/>
            <p:cNvSpPr/>
            <p:nvPr/>
          </p:nvSpPr>
          <p:spPr>
            <a:xfrm>
              <a:off x="0" y="284652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20" name="Group"/>
            <p:cNvGrpSpPr/>
            <p:nvPr/>
          </p:nvGrpSpPr>
          <p:grpSpPr>
            <a:xfrm>
              <a:off x="482724" y="0"/>
              <a:ext cx="611648" cy="553521"/>
              <a:chOff x="0" y="0"/>
              <a:chExt cx="611647" cy="553520"/>
            </a:xfrm>
          </p:grpSpPr>
          <p:sp>
            <p:nvSpPr>
              <p:cNvPr id="818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19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7166719" y="4864496"/>
            <a:ext cx="460118" cy="508001"/>
            <a:chOff x="0" y="0"/>
            <a:chExt cx="460117" cy="508000"/>
          </a:xfrm>
        </p:grpSpPr>
        <p:sp>
          <p:nvSpPr>
            <p:cNvPr id="822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25" name="h"/>
          <p:cNvSpPr/>
          <p:nvPr/>
        </p:nvSpPr>
        <p:spPr>
          <a:xfrm>
            <a:off x="5591155" y="5531579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</a:t>
            </a:r>
          </a:p>
        </p:txBody>
      </p:sp>
      <p:grpSp>
        <p:nvGrpSpPr>
          <p:cNvPr id="828" name="Group"/>
          <p:cNvGrpSpPr/>
          <p:nvPr/>
        </p:nvGrpSpPr>
        <p:grpSpPr>
          <a:xfrm>
            <a:off x="6049741" y="5526817"/>
            <a:ext cx="460119" cy="508001"/>
            <a:chOff x="0" y="0"/>
            <a:chExt cx="460117" cy="508000"/>
          </a:xfrm>
        </p:grpSpPr>
        <p:sp>
          <p:nvSpPr>
            <p:cNvPr id="826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29" name="Queue with indegree 0"/>
          <p:cNvSpPr txBox="1"/>
          <p:nvPr/>
        </p:nvSpPr>
        <p:spPr>
          <a:xfrm>
            <a:off x="368282" y="6242253"/>
            <a:ext cx="34815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Queue with indegree 0</a:t>
            </a:r>
          </a:p>
        </p:txBody>
      </p:sp>
      <p:sp>
        <p:nvSpPr>
          <p:cNvPr id="830" name="Q0"/>
          <p:cNvSpPr/>
          <p:nvPr/>
        </p:nvSpPr>
        <p:spPr>
          <a:xfrm>
            <a:off x="4029617" y="6221266"/>
            <a:ext cx="696080" cy="549975"/>
          </a:xfrm>
          <a:prstGeom prst="roundRect">
            <a:avLst>
              <a:gd name="adj" fmla="val 15000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Q0</a:t>
            </a:r>
          </a:p>
        </p:txBody>
      </p:sp>
      <p:grpSp>
        <p:nvGrpSpPr>
          <p:cNvPr id="835" name="Group"/>
          <p:cNvGrpSpPr/>
          <p:nvPr/>
        </p:nvGrpSpPr>
        <p:grpSpPr>
          <a:xfrm>
            <a:off x="4748387" y="6178558"/>
            <a:ext cx="1037919" cy="553521"/>
            <a:chOff x="0" y="0"/>
            <a:chExt cx="1037918" cy="553520"/>
          </a:xfrm>
        </p:grpSpPr>
        <p:sp>
          <p:nvSpPr>
            <p:cNvPr id="831" name="Line"/>
            <p:cNvSpPr/>
            <p:nvPr/>
          </p:nvSpPr>
          <p:spPr>
            <a:xfrm>
              <a:off x="0" y="317695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34" name="Group"/>
            <p:cNvGrpSpPr/>
            <p:nvPr/>
          </p:nvGrpSpPr>
          <p:grpSpPr>
            <a:xfrm>
              <a:off x="426270" y="0"/>
              <a:ext cx="611649" cy="553521"/>
              <a:chOff x="0" y="0"/>
              <a:chExt cx="611647" cy="553520"/>
            </a:xfrm>
          </p:grpSpPr>
          <p:sp>
            <p:nvSpPr>
              <p:cNvPr id="83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33" name="a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</p:grpSp>
      <p:grpSp>
        <p:nvGrpSpPr>
          <p:cNvPr id="840" name="Group"/>
          <p:cNvGrpSpPr/>
          <p:nvPr/>
        </p:nvGrpSpPr>
        <p:grpSpPr>
          <a:xfrm>
            <a:off x="5810915" y="6168190"/>
            <a:ext cx="1031238" cy="553521"/>
            <a:chOff x="0" y="0"/>
            <a:chExt cx="1031237" cy="553520"/>
          </a:xfrm>
        </p:grpSpPr>
        <p:grpSp>
          <p:nvGrpSpPr>
            <p:cNvPr id="838" name="Group"/>
            <p:cNvGrpSpPr/>
            <p:nvPr/>
          </p:nvGrpSpPr>
          <p:grpSpPr>
            <a:xfrm>
              <a:off x="419589" y="0"/>
              <a:ext cx="611649" cy="553521"/>
              <a:chOff x="0" y="0"/>
              <a:chExt cx="611647" cy="553520"/>
            </a:xfrm>
          </p:grpSpPr>
          <p:sp>
            <p:nvSpPr>
              <p:cNvPr id="836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37" name="c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839" name="Line"/>
            <p:cNvSpPr/>
            <p:nvPr/>
          </p:nvSpPr>
          <p:spPr>
            <a:xfrm>
              <a:off x="0" y="328062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843" name="Group"/>
          <p:cNvGrpSpPr/>
          <p:nvPr/>
        </p:nvGrpSpPr>
        <p:grpSpPr>
          <a:xfrm>
            <a:off x="6873854" y="6242253"/>
            <a:ext cx="460118" cy="508001"/>
            <a:chOff x="0" y="0"/>
            <a:chExt cx="460117" cy="508000"/>
          </a:xfrm>
        </p:grpSpPr>
        <p:sp>
          <p:nvSpPr>
            <p:cNvPr id="841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44" name="Indegrees"/>
          <p:cNvSpPr txBox="1"/>
          <p:nvPr/>
        </p:nvSpPr>
        <p:spPr>
          <a:xfrm>
            <a:off x="7775182" y="2959627"/>
            <a:ext cx="15361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Indegrees</a:t>
            </a:r>
          </a:p>
        </p:txBody>
      </p:sp>
      <p:sp>
        <p:nvSpPr>
          <p:cNvPr id="845" name="a:0"/>
          <p:cNvSpPr txBox="1"/>
          <p:nvPr/>
        </p:nvSpPr>
        <p:spPr>
          <a:xfrm>
            <a:off x="7818772" y="3401787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a:0</a:t>
            </a:r>
          </a:p>
        </p:txBody>
      </p:sp>
      <p:sp>
        <p:nvSpPr>
          <p:cNvPr id="846" name="b:0"/>
          <p:cNvSpPr txBox="1"/>
          <p:nvPr/>
        </p:nvSpPr>
        <p:spPr>
          <a:xfrm>
            <a:off x="7818772" y="375286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b:0</a:t>
            </a:r>
          </a:p>
        </p:txBody>
      </p:sp>
      <p:sp>
        <p:nvSpPr>
          <p:cNvPr id="847" name="c:0"/>
          <p:cNvSpPr txBox="1"/>
          <p:nvPr/>
        </p:nvSpPr>
        <p:spPr>
          <a:xfrm>
            <a:off x="7818772" y="407681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c:0</a:t>
            </a:r>
          </a:p>
        </p:txBody>
      </p:sp>
      <p:sp>
        <p:nvSpPr>
          <p:cNvPr id="848" name="d:0"/>
          <p:cNvSpPr txBox="1"/>
          <p:nvPr/>
        </p:nvSpPr>
        <p:spPr>
          <a:xfrm>
            <a:off x="7818772" y="4533403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d:0</a:t>
            </a:r>
          </a:p>
        </p:txBody>
      </p:sp>
      <p:sp>
        <p:nvSpPr>
          <p:cNvPr id="849" name="e:0"/>
          <p:cNvSpPr txBox="1"/>
          <p:nvPr/>
        </p:nvSpPr>
        <p:spPr>
          <a:xfrm>
            <a:off x="7818772" y="49802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e:0</a:t>
            </a:r>
          </a:p>
        </p:txBody>
      </p:sp>
      <p:sp>
        <p:nvSpPr>
          <p:cNvPr id="850" name="f:0"/>
          <p:cNvSpPr txBox="1"/>
          <p:nvPr/>
        </p:nvSpPr>
        <p:spPr>
          <a:xfrm>
            <a:off x="7818772" y="537053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f:0</a:t>
            </a:r>
          </a:p>
        </p:txBody>
      </p:sp>
      <p:sp>
        <p:nvSpPr>
          <p:cNvPr id="851" name="g:0"/>
          <p:cNvSpPr txBox="1"/>
          <p:nvPr/>
        </p:nvSpPr>
        <p:spPr>
          <a:xfrm>
            <a:off x="7818772" y="576080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g:0</a:t>
            </a:r>
          </a:p>
        </p:txBody>
      </p:sp>
      <p:sp>
        <p:nvSpPr>
          <p:cNvPr id="852" name="h:0"/>
          <p:cNvSpPr txBox="1"/>
          <p:nvPr/>
        </p:nvSpPr>
        <p:spPr>
          <a:xfrm>
            <a:off x="7864151" y="6207667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h:0</a:t>
            </a:r>
          </a:p>
        </p:txBody>
      </p:sp>
      <p:sp>
        <p:nvSpPr>
          <p:cNvPr id="853" name="b:1"/>
          <p:cNvSpPr txBox="1"/>
          <p:nvPr/>
        </p:nvSpPr>
        <p:spPr>
          <a:xfrm>
            <a:off x="8024263" y="375286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b:1</a:t>
            </a:r>
          </a:p>
        </p:txBody>
      </p:sp>
      <p:sp>
        <p:nvSpPr>
          <p:cNvPr id="854" name="f:1"/>
          <p:cNvSpPr txBox="1"/>
          <p:nvPr/>
        </p:nvSpPr>
        <p:spPr>
          <a:xfrm>
            <a:off x="7998863" y="537544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f:1</a:t>
            </a:r>
          </a:p>
        </p:txBody>
      </p:sp>
      <p:sp>
        <p:nvSpPr>
          <p:cNvPr id="855" name="e:1"/>
          <p:cNvSpPr txBox="1"/>
          <p:nvPr/>
        </p:nvSpPr>
        <p:spPr>
          <a:xfrm>
            <a:off x="7998863" y="49802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e:1</a:t>
            </a:r>
          </a:p>
        </p:txBody>
      </p:sp>
      <p:sp>
        <p:nvSpPr>
          <p:cNvPr id="856" name="g:1"/>
          <p:cNvSpPr txBox="1"/>
          <p:nvPr/>
        </p:nvSpPr>
        <p:spPr>
          <a:xfrm>
            <a:off x="7998863" y="575929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g:1</a:t>
            </a:r>
          </a:p>
        </p:txBody>
      </p:sp>
      <p:sp>
        <p:nvSpPr>
          <p:cNvPr id="857" name="f:2"/>
          <p:cNvSpPr txBox="1"/>
          <p:nvPr/>
        </p:nvSpPr>
        <p:spPr>
          <a:xfrm>
            <a:off x="8524571" y="53645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f:2</a:t>
            </a:r>
          </a:p>
        </p:txBody>
      </p:sp>
      <p:sp>
        <p:nvSpPr>
          <p:cNvPr id="858" name="d:1"/>
          <p:cNvSpPr txBox="1"/>
          <p:nvPr/>
        </p:nvSpPr>
        <p:spPr>
          <a:xfrm>
            <a:off x="7998863" y="451564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d:1</a:t>
            </a:r>
          </a:p>
        </p:txBody>
      </p:sp>
      <p:sp>
        <p:nvSpPr>
          <p:cNvPr id="859" name="g:2"/>
          <p:cNvSpPr txBox="1"/>
          <p:nvPr/>
        </p:nvSpPr>
        <p:spPr>
          <a:xfrm>
            <a:off x="8524571" y="576080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g:2</a:t>
            </a:r>
          </a:p>
        </p:txBody>
      </p:sp>
      <p:sp>
        <p:nvSpPr>
          <p:cNvPr id="860" name="h:1"/>
          <p:cNvSpPr txBox="1"/>
          <p:nvPr/>
        </p:nvSpPr>
        <p:spPr>
          <a:xfrm>
            <a:off x="8024263" y="6207667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h:1</a:t>
            </a:r>
          </a:p>
        </p:txBody>
      </p:sp>
      <p:sp>
        <p:nvSpPr>
          <p:cNvPr id="861" name="f:3"/>
          <p:cNvSpPr txBox="1"/>
          <p:nvPr/>
        </p:nvSpPr>
        <p:spPr>
          <a:xfrm>
            <a:off x="9166014" y="5357893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f:3</a:t>
            </a:r>
          </a:p>
        </p:txBody>
      </p:sp>
      <p:sp>
        <p:nvSpPr>
          <p:cNvPr id="862" name="h:2"/>
          <p:cNvSpPr txBox="1"/>
          <p:nvPr/>
        </p:nvSpPr>
        <p:spPr>
          <a:xfrm>
            <a:off x="8789499" y="618106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xit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xit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xit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mph" nodeType="clickEffect" presetSubtype="0" presetID="35" grpId="4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xit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4" grpId="8"/>
      <p:bldP build="whole" bldLvl="1" animBg="1" rev="0" advAuto="0" spid="746" grpId="31"/>
      <p:bldP build="whole" bldLvl="1" animBg="1" rev="0" advAuto="0" spid="808" grpId="43"/>
      <p:bldP build="whole" bldLvl="1" animBg="1" rev="0" advAuto="0" spid="821" grpId="44"/>
      <p:bldP build="whole" bldLvl="1" animBg="1" rev="0" advAuto="0" spid="769" grpId="38"/>
      <p:bldP build="whole" bldLvl="1" animBg="1" rev="0" advAuto="0" spid="860" grpId="35"/>
      <p:bldP build="whole" bldLvl="1" animBg="1" rev="0" advAuto="0" spid="854" grpId="20"/>
      <p:bldP build="whole" bldLvl="1" animBg="1" rev="0" advAuto="0" spid="754" grpId="22"/>
      <p:bldP build="whole" bldLvl="1" animBg="1" rev="0" advAuto="0" spid="811" grpId="14"/>
      <p:bldP build="whole" bldLvl="1" animBg="1" rev="0" advAuto="0" spid="737" grpId="19"/>
      <p:bldP build="whole" bldLvl="1" animBg="1" rev="0" advAuto="0" spid="848" grpId="25"/>
      <p:bldP build="whole" bldLvl="1" animBg="1" rev="0" advAuto="0" spid="728" grpId="10"/>
      <p:bldP build="whole" bldLvl="1" animBg="1" rev="0" advAuto="0" spid="860" grpId="45"/>
      <p:bldP build="whole" bldLvl="1" animBg="1" rev="0" advAuto="0" spid="816" grpId="28"/>
      <p:bldP build="whole" bldLvl="1" animBg="1" rev="0" advAuto="0" spid="718" grpId="2"/>
      <p:bldP build="whole" bldLvl="1" animBg="1" rev="0" advAuto="0" spid="857" grpId="21"/>
      <p:bldP build="whole" bldLvl="1" animBg="1" rev="0" advAuto="0" spid="829" grpId="49"/>
      <p:bldP build="whole" bldLvl="1" animBg="1" rev="0" advAuto="0" spid="846" grpId="3"/>
      <p:bldP build="whole" bldLvl="1" animBg="1" rev="0" advAuto="0" spid="857" grpId="39"/>
      <p:bldP build="whole" bldLvl="1" animBg="1" rev="0" advAuto="0" spid="792" grpId="37"/>
      <p:bldP build="whole" bldLvl="1" animBg="1" rev="0" advAuto="0" spid="828" grpId="48"/>
      <p:bldP build="whole" bldLvl="1" animBg="1" rev="0" advAuto="0" spid="835" grpId="51"/>
      <p:bldP build="whole" bldLvl="1" animBg="1" rev="0" advAuto="0" spid="809" grpId="32"/>
      <p:bldP build="whole" bldLvl="1" animBg="1" rev="0" advAuto="0" spid="793" grpId="18"/>
      <p:bldP build="whole" bldLvl="1" animBg="1" rev="0" advAuto="0" spid="850" grpId="7"/>
      <p:bldP build="whole" bldLvl="1" animBg="1" rev="0" advAuto="0" spid="742" grpId="15"/>
      <p:bldP build="whole" bldLvl="1" animBg="1" rev="0" advAuto="0" spid="760" grpId="33"/>
      <p:bldP build="whole" bldLvl="1" animBg="1" rev="0" advAuto="0" spid="790" grpId="1"/>
      <p:bldP build="whole" bldLvl="1" animBg="1" rev="0" advAuto="0" spid="858" grpId="26"/>
      <p:bldP build="whole" bldLvl="1" animBg="1" rev="0" advAuto="0" spid="862" grpId="46"/>
      <p:bldP build="whole" bldLvl="1" animBg="1" rev="0" advAuto="0" spid="849" grpId="11"/>
      <p:bldP build="whole" bldLvl="1" animBg="1" rev="0" advAuto="0" spid="856" grpId="17"/>
      <p:bldP build="whole" bldLvl="1" animBg="1" rev="0" advAuto="0" spid="731" grpId="13"/>
      <p:bldP build="whole" bldLvl="1" animBg="1" rev="0" advAuto="0" spid="855" grpId="12"/>
      <p:bldP build="whole" bldLvl="1" animBg="1" rev="0" advAuto="0" spid="772" grpId="42"/>
      <p:bldP build="whole" bldLvl="1" animBg="1" rev="0" advAuto="0" spid="861" grpId="40"/>
      <p:bldP build="whole" bldLvl="1" animBg="1" rev="0" advAuto="0" spid="856" grpId="29"/>
      <p:bldP build="whole" bldLvl="1" animBg="1" rev="0" advAuto="0" spid="851" grpId="16"/>
      <p:bldP build="whole" bldLvl="1" animBg="1" rev="0" advAuto="0" spid="763" grpId="36"/>
      <p:bldP build="whole" bldLvl="1" animBg="1" rev="0" advAuto="0" spid="843" grpId="53"/>
      <p:bldP build="whole" bldLvl="1" animBg="1" rev="0" advAuto="0" spid="830" grpId="50"/>
      <p:bldP build="whole" bldLvl="1" animBg="1" rev="0" advAuto="0" spid="776" grpId="41"/>
      <p:bldP build="whole" bldLvl="1" animBg="1" rev="0" advAuto="0" spid="852" grpId="34"/>
      <p:bldP build="whole" bldLvl="1" animBg="1" rev="0" advAuto="0" spid="810" grpId="23"/>
      <p:bldP build="whole" bldLvl="1" animBg="1" rev="0" advAuto="0" spid="853" grpId="4"/>
      <p:bldP build="whole" bldLvl="1" animBg="1" rev="0" advAuto="0" spid="751" grpId="24"/>
      <p:bldP build="whole" bldLvl="1" animBg="1" rev="0" advAuto="0" spid="824" grpId="47"/>
      <p:bldP build="whole" bldLvl="1" animBg="1" rev="0" advAuto="0" spid="807" grpId="27"/>
      <p:bldP build="whole" bldLvl="1" animBg="1" rev="0" advAuto="0" spid="840" grpId="52"/>
      <p:bldP build="whole" bldLvl="1" animBg="1" rev="0" advAuto="0" spid="794" grpId="5"/>
      <p:bldP build="whole" bldLvl="1" animBg="1" rev="0" advAuto="0" spid="791" grpId="9"/>
      <p:bldP build="whole" bldLvl="1" animBg="1" rev="0" advAuto="0" spid="859" grpId="30"/>
      <p:bldP build="whole" bldLvl="1" animBg="1" rev="0" advAuto="0" spid="723" grpId="6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Topo sort (D&amp;C)-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(D&amp;C)-Implementation</a:t>
            </a:r>
          </a:p>
        </p:txBody>
      </p:sp>
      <p:sp>
        <p:nvSpPr>
          <p:cNvPr id="8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68" name="Adjacency List"/>
          <p:cNvSpPr txBox="1"/>
          <p:nvPr/>
        </p:nvSpPr>
        <p:spPr>
          <a:xfrm>
            <a:off x="328638" y="2954645"/>
            <a:ext cx="22248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Adjacency List</a:t>
            </a:r>
          </a:p>
        </p:txBody>
      </p:sp>
      <p:sp>
        <p:nvSpPr>
          <p:cNvPr id="869" name="a"/>
          <p:cNvSpPr/>
          <p:nvPr/>
        </p:nvSpPr>
        <p:spPr>
          <a:xfrm>
            <a:off x="919762" y="3535012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</a:t>
            </a:r>
          </a:p>
        </p:txBody>
      </p:sp>
      <p:grpSp>
        <p:nvGrpSpPr>
          <p:cNvPr id="874" name="Group"/>
          <p:cNvGrpSpPr/>
          <p:nvPr/>
        </p:nvGrpSpPr>
        <p:grpSpPr>
          <a:xfrm>
            <a:off x="1373850" y="3533239"/>
            <a:ext cx="1041042" cy="553522"/>
            <a:chOff x="0" y="0"/>
            <a:chExt cx="1041041" cy="553520"/>
          </a:xfrm>
        </p:grpSpPr>
        <p:sp>
          <p:nvSpPr>
            <p:cNvPr id="870" name="Line"/>
            <p:cNvSpPr/>
            <p:nvPr/>
          </p:nvSpPr>
          <p:spPr>
            <a:xfrm>
              <a:off x="0" y="281663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73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871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72" name="b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879" name="Group"/>
          <p:cNvGrpSpPr/>
          <p:nvPr/>
        </p:nvGrpSpPr>
        <p:grpSpPr>
          <a:xfrm>
            <a:off x="2432045" y="3533239"/>
            <a:ext cx="1088919" cy="553522"/>
            <a:chOff x="0" y="0"/>
            <a:chExt cx="1088918" cy="553520"/>
          </a:xfrm>
        </p:grpSpPr>
        <p:sp>
          <p:nvSpPr>
            <p:cNvPr id="875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78" name="Group"/>
            <p:cNvGrpSpPr/>
            <p:nvPr/>
          </p:nvGrpSpPr>
          <p:grpSpPr>
            <a:xfrm>
              <a:off x="477270" y="0"/>
              <a:ext cx="611649" cy="553521"/>
              <a:chOff x="0" y="0"/>
              <a:chExt cx="611647" cy="553520"/>
            </a:xfrm>
          </p:grpSpPr>
          <p:sp>
            <p:nvSpPr>
              <p:cNvPr id="876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77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</p:grpSp>
      <p:grpSp>
        <p:nvGrpSpPr>
          <p:cNvPr id="884" name="Group"/>
          <p:cNvGrpSpPr/>
          <p:nvPr/>
        </p:nvGrpSpPr>
        <p:grpSpPr>
          <a:xfrm>
            <a:off x="3482371" y="3533239"/>
            <a:ext cx="1078367" cy="553522"/>
            <a:chOff x="0" y="0"/>
            <a:chExt cx="1078366" cy="553520"/>
          </a:xfrm>
        </p:grpSpPr>
        <p:sp>
          <p:nvSpPr>
            <p:cNvPr id="880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83" name="Group"/>
            <p:cNvGrpSpPr/>
            <p:nvPr/>
          </p:nvGrpSpPr>
          <p:grpSpPr>
            <a:xfrm>
              <a:off x="466718" y="0"/>
              <a:ext cx="611649" cy="553521"/>
              <a:chOff x="0" y="0"/>
              <a:chExt cx="611647" cy="553520"/>
            </a:xfrm>
          </p:grpSpPr>
          <p:sp>
            <p:nvSpPr>
              <p:cNvPr id="881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82" name="e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</p:grpSp>
      <p:grpSp>
        <p:nvGrpSpPr>
          <p:cNvPr id="887" name="Group"/>
          <p:cNvGrpSpPr/>
          <p:nvPr/>
        </p:nvGrpSpPr>
        <p:grpSpPr>
          <a:xfrm>
            <a:off x="4596311" y="3556000"/>
            <a:ext cx="460119" cy="508001"/>
            <a:chOff x="0" y="0"/>
            <a:chExt cx="460117" cy="508000"/>
          </a:xfrm>
        </p:grpSpPr>
        <p:sp>
          <p:nvSpPr>
            <p:cNvPr id="885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88" name="b"/>
          <p:cNvSpPr/>
          <p:nvPr/>
        </p:nvSpPr>
        <p:spPr>
          <a:xfrm>
            <a:off x="919762" y="418776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893" name="Group"/>
          <p:cNvGrpSpPr/>
          <p:nvPr/>
        </p:nvGrpSpPr>
        <p:grpSpPr>
          <a:xfrm>
            <a:off x="2432045" y="4183003"/>
            <a:ext cx="1088919" cy="553522"/>
            <a:chOff x="0" y="0"/>
            <a:chExt cx="1088918" cy="553520"/>
          </a:xfrm>
        </p:grpSpPr>
        <p:grpSp>
          <p:nvGrpSpPr>
            <p:cNvPr id="891" name="Group"/>
            <p:cNvGrpSpPr/>
            <p:nvPr/>
          </p:nvGrpSpPr>
          <p:grpSpPr>
            <a:xfrm>
              <a:off x="477270" y="0"/>
              <a:ext cx="611649" cy="553521"/>
              <a:chOff x="0" y="0"/>
              <a:chExt cx="611647" cy="553520"/>
            </a:xfrm>
          </p:grpSpPr>
          <p:sp>
            <p:nvSpPr>
              <p:cNvPr id="88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90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892" name="Line"/>
            <p:cNvSpPr/>
            <p:nvPr/>
          </p:nvSpPr>
          <p:spPr>
            <a:xfrm>
              <a:off x="0" y="279749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898" name="Group"/>
          <p:cNvGrpSpPr/>
          <p:nvPr/>
        </p:nvGrpSpPr>
        <p:grpSpPr>
          <a:xfrm>
            <a:off x="1373850" y="4207168"/>
            <a:ext cx="1041042" cy="553522"/>
            <a:chOff x="0" y="0"/>
            <a:chExt cx="1041041" cy="553520"/>
          </a:xfrm>
        </p:grpSpPr>
        <p:sp>
          <p:nvSpPr>
            <p:cNvPr id="894" name="Line"/>
            <p:cNvSpPr/>
            <p:nvPr/>
          </p:nvSpPr>
          <p:spPr>
            <a:xfrm>
              <a:off x="0" y="255584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897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895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96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</p:grpSp>
      <p:sp>
        <p:nvSpPr>
          <p:cNvPr id="899" name="c"/>
          <p:cNvSpPr/>
          <p:nvPr/>
        </p:nvSpPr>
        <p:spPr>
          <a:xfrm>
            <a:off x="919762" y="4843509"/>
            <a:ext cx="450594" cy="549974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902" name="Group"/>
          <p:cNvGrpSpPr/>
          <p:nvPr/>
        </p:nvGrpSpPr>
        <p:grpSpPr>
          <a:xfrm>
            <a:off x="3480755" y="4864496"/>
            <a:ext cx="460119" cy="508001"/>
            <a:chOff x="0" y="0"/>
            <a:chExt cx="460117" cy="508000"/>
          </a:xfrm>
        </p:grpSpPr>
        <p:sp>
          <p:nvSpPr>
            <p:cNvPr id="900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7" name="Group"/>
          <p:cNvGrpSpPr/>
          <p:nvPr/>
        </p:nvGrpSpPr>
        <p:grpSpPr>
          <a:xfrm>
            <a:off x="1373850" y="4833843"/>
            <a:ext cx="1041042" cy="553521"/>
            <a:chOff x="0" y="0"/>
            <a:chExt cx="1041041" cy="553520"/>
          </a:xfrm>
        </p:grpSpPr>
        <p:sp>
          <p:nvSpPr>
            <p:cNvPr id="903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06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904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05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910" name="Group"/>
          <p:cNvGrpSpPr/>
          <p:nvPr/>
        </p:nvGrpSpPr>
        <p:grpSpPr>
          <a:xfrm>
            <a:off x="3538116" y="4210248"/>
            <a:ext cx="460119" cy="508001"/>
            <a:chOff x="0" y="0"/>
            <a:chExt cx="460117" cy="508000"/>
          </a:xfrm>
        </p:grpSpPr>
        <p:sp>
          <p:nvSpPr>
            <p:cNvPr id="908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11" name="d"/>
          <p:cNvSpPr/>
          <p:nvPr/>
        </p:nvSpPr>
        <p:spPr>
          <a:xfrm>
            <a:off x="919762" y="5542810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</a:t>
            </a:r>
          </a:p>
        </p:txBody>
      </p:sp>
      <p:grpSp>
        <p:nvGrpSpPr>
          <p:cNvPr id="916" name="Group"/>
          <p:cNvGrpSpPr/>
          <p:nvPr/>
        </p:nvGrpSpPr>
        <p:grpSpPr>
          <a:xfrm>
            <a:off x="1373850" y="5538048"/>
            <a:ext cx="1041042" cy="553521"/>
            <a:chOff x="0" y="0"/>
            <a:chExt cx="1041041" cy="553520"/>
          </a:xfrm>
        </p:grpSpPr>
        <p:sp>
          <p:nvSpPr>
            <p:cNvPr id="912" name="Line"/>
            <p:cNvSpPr/>
            <p:nvPr/>
          </p:nvSpPr>
          <p:spPr>
            <a:xfrm>
              <a:off x="0" y="279749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15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913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14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</p:grpSp>
      <p:grpSp>
        <p:nvGrpSpPr>
          <p:cNvPr id="919" name="Group"/>
          <p:cNvGrpSpPr/>
          <p:nvPr/>
        </p:nvGrpSpPr>
        <p:grpSpPr>
          <a:xfrm>
            <a:off x="2432045" y="5583568"/>
            <a:ext cx="460118" cy="508001"/>
            <a:chOff x="0" y="0"/>
            <a:chExt cx="460117" cy="508000"/>
          </a:xfrm>
        </p:grpSpPr>
        <p:sp>
          <p:nvSpPr>
            <p:cNvPr id="917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20" name="e"/>
          <p:cNvSpPr/>
          <p:nvPr/>
        </p:nvSpPr>
        <p:spPr>
          <a:xfrm>
            <a:off x="5591155" y="3535012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</a:t>
            </a:r>
          </a:p>
        </p:txBody>
      </p:sp>
      <p:grpSp>
        <p:nvGrpSpPr>
          <p:cNvPr id="925" name="Group"/>
          <p:cNvGrpSpPr/>
          <p:nvPr/>
        </p:nvGrpSpPr>
        <p:grpSpPr>
          <a:xfrm>
            <a:off x="6049741" y="3533239"/>
            <a:ext cx="1138383" cy="553522"/>
            <a:chOff x="0" y="0"/>
            <a:chExt cx="1138381" cy="553520"/>
          </a:xfrm>
        </p:grpSpPr>
        <p:sp>
          <p:nvSpPr>
            <p:cNvPr id="921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24" name="Group"/>
            <p:cNvGrpSpPr/>
            <p:nvPr/>
          </p:nvGrpSpPr>
          <p:grpSpPr>
            <a:xfrm>
              <a:off x="526733" y="0"/>
              <a:ext cx="611649" cy="553521"/>
              <a:chOff x="0" y="0"/>
              <a:chExt cx="611647" cy="553520"/>
            </a:xfrm>
          </p:grpSpPr>
          <p:sp>
            <p:nvSpPr>
              <p:cNvPr id="92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23" name="f"/>
              <p:cNvSpPr txBox="1"/>
              <p:nvPr/>
            </p:nvSpPr>
            <p:spPr>
              <a:xfrm>
                <a:off x="89566" y="51621"/>
                <a:ext cx="232960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</p:grpSp>
      <p:grpSp>
        <p:nvGrpSpPr>
          <p:cNvPr id="928" name="Group"/>
          <p:cNvGrpSpPr/>
          <p:nvPr/>
        </p:nvGrpSpPr>
        <p:grpSpPr>
          <a:xfrm>
            <a:off x="6049741" y="4198382"/>
            <a:ext cx="460119" cy="508001"/>
            <a:chOff x="0" y="0"/>
            <a:chExt cx="460117" cy="508000"/>
          </a:xfrm>
        </p:grpSpPr>
        <p:sp>
          <p:nvSpPr>
            <p:cNvPr id="926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29" name="f"/>
          <p:cNvSpPr/>
          <p:nvPr/>
        </p:nvSpPr>
        <p:spPr>
          <a:xfrm>
            <a:off x="5591155" y="418776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932" name="Group"/>
          <p:cNvGrpSpPr/>
          <p:nvPr/>
        </p:nvGrpSpPr>
        <p:grpSpPr>
          <a:xfrm>
            <a:off x="7237848" y="3556000"/>
            <a:ext cx="460118" cy="508001"/>
            <a:chOff x="0" y="0"/>
            <a:chExt cx="460117" cy="508000"/>
          </a:xfrm>
        </p:grpSpPr>
        <p:sp>
          <p:nvSpPr>
            <p:cNvPr id="930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33" name="g"/>
          <p:cNvSpPr/>
          <p:nvPr/>
        </p:nvSpPr>
        <p:spPr>
          <a:xfrm>
            <a:off x="5591155" y="4835616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</a:t>
            </a:r>
          </a:p>
        </p:txBody>
      </p:sp>
      <p:grpSp>
        <p:nvGrpSpPr>
          <p:cNvPr id="936" name="Group"/>
          <p:cNvGrpSpPr/>
          <p:nvPr/>
        </p:nvGrpSpPr>
        <p:grpSpPr>
          <a:xfrm>
            <a:off x="1724442" y="1029927"/>
            <a:ext cx="611649" cy="553521"/>
            <a:chOff x="0" y="0"/>
            <a:chExt cx="611647" cy="553520"/>
          </a:xfrm>
        </p:grpSpPr>
        <p:sp>
          <p:nvSpPr>
            <p:cNvPr id="93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35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939" name="Group"/>
          <p:cNvGrpSpPr/>
          <p:nvPr/>
        </p:nvGrpSpPr>
        <p:grpSpPr>
          <a:xfrm>
            <a:off x="3559386" y="1029927"/>
            <a:ext cx="611648" cy="553521"/>
            <a:chOff x="0" y="0"/>
            <a:chExt cx="611647" cy="553520"/>
          </a:xfrm>
        </p:grpSpPr>
        <p:sp>
          <p:nvSpPr>
            <p:cNvPr id="93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38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1724442" y="2453265"/>
            <a:ext cx="611649" cy="553522"/>
            <a:chOff x="0" y="0"/>
            <a:chExt cx="611647" cy="553520"/>
          </a:xfrm>
        </p:grpSpPr>
        <p:sp>
          <p:nvSpPr>
            <p:cNvPr id="94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41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945" name="Group"/>
          <p:cNvGrpSpPr/>
          <p:nvPr/>
        </p:nvGrpSpPr>
        <p:grpSpPr>
          <a:xfrm>
            <a:off x="3559386" y="2453265"/>
            <a:ext cx="611648" cy="553522"/>
            <a:chOff x="0" y="0"/>
            <a:chExt cx="611647" cy="553520"/>
          </a:xfrm>
        </p:grpSpPr>
        <p:sp>
          <p:nvSpPr>
            <p:cNvPr id="94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44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946" name="Line"/>
          <p:cNvSpPr/>
          <p:nvPr/>
        </p:nvSpPr>
        <p:spPr>
          <a:xfrm>
            <a:off x="2336090" y="1267150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47" name="Line"/>
          <p:cNvSpPr/>
          <p:nvPr/>
        </p:nvSpPr>
        <p:spPr>
          <a:xfrm>
            <a:off x="1986577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48" name="Line"/>
          <p:cNvSpPr/>
          <p:nvPr/>
        </p:nvSpPr>
        <p:spPr>
          <a:xfrm>
            <a:off x="2336090" y="2690488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49" name="Line"/>
          <p:cNvSpPr/>
          <p:nvPr/>
        </p:nvSpPr>
        <p:spPr>
          <a:xfrm>
            <a:off x="3821520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50" name="Line"/>
          <p:cNvSpPr/>
          <p:nvPr/>
        </p:nvSpPr>
        <p:spPr>
          <a:xfrm>
            <a:off x="2248711" y="1504373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953" name="Group"/>
          <p:cNvGrpSpPr/>
          <p:nvPr/>
        </p:nvGrpSpPr>
        <p:grpSpPr>
          <a:xfrm>
            <a:off x="5481707" y="1029927"/>
            <a:ext cx="611649" cy="553521"/>
            <a:chOff x="0" y="0"/>
            <a:chExt cx="611647" cy="553520"/>
          </a:xfrm>
        </p:grpSpPr>
        <p:sp>
          <p:nvSpPr>
            <p:cNvPr id="951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52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956" name="Group"/>
          <p:cNvGrpSpPr/>
          <p:nvPr/>
        </p:nvGrpSpPr>
        <p:grpSpPr>
          <a:xfrm>
            <a:off x="7316650" y="1029927"/>
            <a:ext cx="611649" cy="553521"/>
            <a:chOff x="0" y="0"/>
            <a:chExt cx="611647" cy="553520"/>
          </a:xfrm>
        </p:grpSpPr>
        <p:sp>
          <p:nvSpPr>
            <p:cNvPr id="95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55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959" name="Group"/>
          <p:cNvGrpSpPr/>
          <p:nvPr/>
        </p:nvGrpSpPr>
        <p:grpSpPr>
          <a:xfrm>
            <a:off x="5481707" y="2453265"/>
            <a:ext cx="611649" cy="553522"/>
            <a:chOff x="0" y="0"/>
            <a:chExt cx="611647" cy="553520"/>
          </a:xfrm>
        </p:grpSpPr>
        <p:sp>
          <p:nvSpPr>
            <p:cNvPr id="95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58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962" name="Group"/>
          <p:cNvGrpSpPr/>
          <p:nvPr/>
        </p:nvGrpSpPr>
        <p:grpSpPr>
          <a:xfrm>
            <a:off x="7316650" y="2453265"/>
            <a:ext cx="611649" cy="553522"/>
            <a:chOff x="0" y="0"/>
            <a:chExt cx="611647" cy="553520"/>
          </a:xfrm>
        </p:grpSpPr>
        <p:sp>
          <p:nvSpPr>
            <p:cNvPr id="96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961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963" name="Line"/>
          <p:cNvSpPr/>
          <p:nvPr/>
        </p:nvSpPr>
        <p:spPr>
          <a:xfrm>
            <a:off x="5743842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64" name="Line"/>
          <p:cNvSpPr/>
          <p:nvPr/>
        </p:nvSpPr>
        <p:spPr>
          <a:xfrm>
            <a:off x="6093355" y="2690488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65" name="Line"/>
          <p:cNvSpPr/>
          <p:nvPr/>
        </p:nvSpPr>
        <p:spPr>
          <a:xfrm>
            <a:off x="7578785" y="1583447"/>
            <a:ext cx="1" cy="8698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66" name="Line"/>
          <p:cNvSpPr/>
          <p:nvPr/>
        </p:nvSpPr>
        <p:spPr>
          <a:xfrm>
            <a:off x="6093355" y="1347866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967" name="Line"/>
          <p:cNvSpPr/>
          <p:nvPr/>
        </p:nvSpPr>
        <p:spPr>
          <a:xfrm>
            <a:off x="4171033" y="1425299"/>
            <a:ext cx="1398053" cy="110704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972" name="Group"/>
          <p:cNvGrpSpPr/>
          <p:nvPr/>
        </p:nvGrpSpPr>
        <p:grpSpPr>
          <a:xfrm>
            <a:off x="2427217" y="4845691"/>
            <a:ext cx="1041043" cy="553521"/>
            <a:chOff x="0" y="0"/>
            <a:chExt cx="1041041" cy="553520"/>
          </a:xfrm>
        </p:grpSpPr>
        <p:sp>
          <p:nvSpPr>
            <p:cNvPr id="968" name="Line"/>
            <p:cNvSpPr/>
            <p:nvPr/>
          </p:nvSpPr>
          <p:spPr>
            <a:xfrm>
              <a:off x="0" y="255584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71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969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70" name="g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</p:grpSp>
      <p:grpSp>
        <p:nvGrpSpPr>
          <p:cNvPr id="977" name="Group"/>
          <p:cNvGrpSpPr/>
          <p:nvPr/>
        </p:nvGrpSpPr>
        <p:grpSpPr>
          <a:xfrm>
            <a:off x="6049741" y="4833843"/>
            <a:ext cx="1094373" cy="553521"/>
            <a:chOff x="0" y="0"/>
            <a:chExt cx="1094371" cy="553520"/>
          </a:xfrm>
        </p:grpSpPr>
        <p:sp>
          <p:nvSpPr>
            <p:cNvPr id="973" name="Line"/>
            <p:cNvSpPr/>
            <p:nvPr/>
          </p:nvSpPr>
          <p:spPr>
            <a:xfrm>
              <a:off x="0" y="284652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76" name="Group"/>
            <p:cNvGrpSpPr/>
            <p:nvPr/>
          </p:nvGrpSpPr>
          <p:grpSpPr>
            <a:xfrm>
              <a:off x="482724" y="0"/>
              <a:ext cx="611648" cy="553521"/>
              <a:chOff x="0" y="0"/>
              <a:chExt cx="611647" cy="553520"/>
            </a:xfrm>
          </p:grpSpPr>
          <p:sp>
            <p:nvSpPr>
              <p:cNvPr id="974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75" name="h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</p:grpSp>
      <p:grpSp>
        <p:nvGrpSpPr>
          <p:cNvPr id="980" name="Group"/>
          <p:cNvGrpSpPr/>
          <p:nvPr/>
        </p:nvGrpSpPr>
        <p:grpSpPr>
          <a:xfrm>
            <a:off x="7166719" y="4864496"/>
            <a:ext cx="460118" cy="508001"/>
            <a:chOff x="0" y="0"/>
            <a:chExt cx="460117" cy="508000"/>
          </a:xfrm>
        </p:grpSpPr>
        <p:sp>
          <p:nvSpPr>
            <p:cNvPr id="978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81" name="h"/>
          <p:cNvSpPr/>
          <p:nvPr/>
        </p:nvSpPr>
        <p:spPr>
          <a:xfrm>
            <a:off x="5591155" y="5531579"/>
            <a:ext cx="450594" cy="549975"/>
          </a:xfrm>
          <a:prstGeom prst="roundRect">
            <a:avLst>
              <a:gd name="adj" fmla="val 18308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</a:t>
            </a:r>
          </a:p>
        </p:txBody>
      </p:sp>
      <p:grpSp>
        <p:nvGrpSpPr>
          <p:cNvPr id="984" name="Group"/>
          <p:cNvGrpSpPr/>
          <p:nvPr/>
        </p:nvGrpSpPr>
        <p:grpSpPr>
          <a:xfrm>
            <a:off x="6049741" y="5526817"/>
            <a:ext cx="460119" cy="508001"/>
            <a:chOff x="0" y="0"/>
            <a:chExt cx="460117" cy="508000"/>
          </a:xfrm>
        </p:grpSpPr>
        <p:sp>
          <p:nvSpPr>
            <p:cNvPr id="982" name="Line"/>
            <p:cNvSpPr/>
            <p:nvPr/>
          </p:nvSpPr>
          <p:spPr>
            <a:xfrm>
              <a:off x="0" y="25400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 flipV="1">
              <a:off x="418419" y="0"/>
              <a:ext cx="1" cy="508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85" name="Queue with indegree 0"/>
          <p:cNvSpPr txBox="1"/>
          <p:nvPr/>
        </p:nvSpPr>
        <p:spPr>
          <a:xfrm>
            <a:off x="368282" y="6242253"/>
            <a:ext cx="34815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Queue with indegree 0</a:t>
            </a:r>
          </a:p>
        </p:txBody>
      </p:sp>
      <p:sp>
        <p:nvSpPr>
          <p:cNvPr id="986" name="Q0"/>
          <p:cNvSpPr/>
          <p:nvPr/>
        </p:nvSpPr>
        <p:spPr>
          <a:xfrm>
            <a:off x="4029617" y="6221266"/>
            <a:ext cx="696080" cy="549975"/>
          </a:xfrm>
          <a:prstGeom prst="roundRect">
            <a:avLst>
              <a:gd name="adj" fmla="val 15000"/>
            </a:avLst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Q0</a:t>
            </a:r>
          </a:p>
        </p:txBody>
      </p:sp>
      <p:grpSp>
        <p:nvGrpSpPr>
          <p:cNvPr id="991" name="Group"/>
          <p:cNvGrpSpPr/>
          <p:nvPr/>
        </p:nvGrpSpPr>
        <p:grpSpPr>
          <a:xfrm>
            <a:off x="4748387" y="6178558"/>
            <a:ext cx="1037919" cy="553521"/>
            <a:chOff x="0" y="0"/>
            <a:chExt cx="1037918" cy="553520"/>
          </a:xfrm>
        </p:grpSpPr>
        <p:sp>
          <p:nvSpPr>
            <p:cNvPr id="987" name="Line"/>
            <p:cNvSpPr/>
            <p:nvPr/>
          </p:nvSpPr>
          <p:spPr>
            <a:xfrm>
              <a:off x="0" y="317695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90" name="Group"/>
            <p:cNvGrpSpPr/>
            <p:nvPr/>
          </p:nvGrpSpPr>
          <p:grpSpPr>
            <a:xfrm>
              <a:off x="426270" y="0"/>
              <a:ext cx="611649" cy="553521"/>
              <a:chOff x="0" y="0"/>
              <a:chExt cx="611647" cy="553520"/>
            </a:xfrm>
          </p:grpSpPr>
          <p:sp>
            <p:nvSpPr>
              <p:cNvPr id="988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89" name="a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</p:grpSp>
      <p:grpSp>
        <p:nvGrpSpPr>
          <p:cNvPr id="996" name="Group"/>
          <p:cNvGrpSpPr/>
          <p:nvPr/>
        </p:nvGrpSpPr>
        <p:grpSpPr>
          <a:xfrm>
            <a:off x="5839947" y="6164286"/>
            <a:ext cx="1031238" cy="553522"/>
            <a:chOff x="0" y="0"/>
            <a:chExt cx="1031237" cy="553520"/>
          </a:xfrm>
        </p:grpSpPr>
        <p:grpSp>
          <p:nvGrpSpPr>
            <p:cNvPr id="994" name="Group"/>
            <p:cNvGrpSpPr/>
            <p:nvPr/>
          </p:nvGrpSpPr>
          <p:grpSpPr>
            <a:xfrm>
              <a:off x="419589" y="0"/>
              <a:ext cx="611649" cy="553521"/>
              <a:chOff x="0" y="0"/>
              <a:chExt cx="611647" cy="553520"/>
            </a:xfrm>
          </p:grpSpPr>
          <p:sp>
            <p:nvSpPr>
              <p:cNvPr id="99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93" name="c"/>
              <p:cNvSpPr txBox="1"/>
              <p:nvPr/>
            </p:nvSpPr>
            <p:spPr>
              <a:xfrm>
                <a:off x="89566" y="51621"/>
                <a:ext cx="265704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95" name="Line"/>
            <p:cNvSpPr/>
            <p:nvPr/>
          </p:nvSpPr>
          <p:spPr>
            <a:xfrm>
              <a:off x="0" y="328062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997" name="Indegrees"/>
          <p:cNvSpPr txBox="1"/>
          <p:nvPr/>
        </p:nvSpPr>
        <p:spPr>
          <a:xfrm>
            <a:off x="7775182" y="2959627"/>
            <a:ext cx="15361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Indegrees</a:t>
            </a:r>
          </a:p>
        </p:txBody>
      </p:sp>
      <p:sp>
        <p:nvSpPr>
          <p:cNvPr id="998" name="a:0"/>
          <p:cNvSpPr txBox="1"/>
          <p:nvPr/>
        </p:nvSpPr>
        <p:spPr>
          <a:xfrm>
            <a:off x="7818772" y="3401787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a:0</a:t>
            </a:r>
          </a:p>
        </p:txBody>
      </p:sp>
      <p:sp>
        <p:nvSpPr>
          <p:cNvPr id="999" name="b:0"/>
          <p:cNvSpPr txBox="1"/>
          <p:nvPr/>
        </p:nvSpPr>
        <p:spPr>
          <a:xfrm>
            <a:off x="7818772" y="375286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b:0</a:t>
            </a:r>
          </a:p>
        </p:txBody>
      </p:sp>
      <p:sp>
        <p:nvSpPr>
          <p:cNvPr id="1000" name="c:0"/>
          <p:cNvSpPr txBox="1"/>
          <p:nvPr/>
        </p:nvSpPr>
        <p:spPr>
          <a:xfrm>
            <a:off x="7818772" y="407681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c:0</a:t>
            </a:r>
          </a:p>
        </p:txBody>
      </p:sp>
      <p:sp>
        <p:nvSpPr>
          <p:cNvPr id="1001" name="d:0"/>
          <p:cNvSpPr txBox="1"/>
          <p:nvPr/>
        </p:nvSpPr>
        <p:spPr>
          <a:xfrm>
            <a:off x="7818772" y="4533403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d:0</a:t>
            </a:r>
          </a:p>
        </p:txBody>
      </p:sp>
      <p:sp>
        <p:nvSpPr>
          <p:cNvPr id="1002" name="e:0"/>
          <p:cNvSpPr txBox="1"/>
          <p:nvPr/>
        </p:nvSpPr>
        <p:spPr>
          <a:xfrm>
            <a:off x="7818772" y="49802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e:0</a:t>
            </a:r>
          </a:p>
        </p:txBody>
      </p:sp>
      <p:sp>
        <p:nvSpPr>
          <p:cNvPr id="1003" name="f:0"/>
          <p:cNvSpPr txBox="1"/>
          <p:nvPr/>
        </p:nvSpPr>
        <p:spPr>
          <a:xfrm>
            <a:off x="7818772" y="537053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f:0</a:t>
            </a:r>
          </a:p>
        </p:txBody>
      </p:sp>
      <p:sp>
        <p:nvSpPr>
          <p:cNvPr id="1004" name="g:0"/>
          <p:cNvSpPr txBox="1"/>
          <p:nvPr/>
        </p:nvSpPr>
        <p:spPr>
          <a:xfrm>
            <a:off x="7818772" y="576080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g:0</a:t>
            </a:r>
          </a:p>
        </p:txBody>
      </p:sp>
      <p:sp>
        <p:nvSpPr>
          <p:cNvPr id="1005" name="h:0"/>
          <p:cNvSpPr txBox="1"/>
          <p:nvPr/>
        </p:nvSpPr>
        <p:spPr>
          <a:xfrm>
            <a:off x="7864151" y="6207667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h:0</a:t>
            </a:r>
          </a:p>
        </p:txBody>
      </p:sp>
      <p:sp>
        <p:nvSpPr>
          <p:cNvPr id="1006" name="b:1"/>
          <p:cNvSpPr txBox="1"/>
          <p:nvPr/>
        </p:nvSpPr>
        <p:spPr>
          <a:xfrm>
            <a:off x="8024263" y="375286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b:1</a:t>
            </a:r>
          </a:p>
        </p:txBody>
      </p:sp>
      <p:sp>
        <p:nvSpPr>
          <p:cNvPr id="1007" name="f:1"/>
          <p:cNvSpPr txBox="1"/>
          <p:nvPr/>
        </p:nvSpPr>
        <p:spPr>
          <a:xfrm>
            <a:off x="7998863" y="537544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f:1</a:t>
            </a:r>
          </a:p>
        </p:txBody>
      </p:sp>
      <p:sp>
        <p:nvSpPr>
          <p:cNvPr id="1008" name="e:1"/>
          <p:cNvSpPr txBox="1"/>
          <p:nvPr/>
        </p:nvSpPr>
        <p:spPr>
          <a:xfrm>
            <a:off x="7998863" y="49802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e:1</a:t>
            </a:r>
          </a:p>
        </p:txBody>
      </p:sp>
      <p:sp>
        <p:nvSpPr>
          <p:cNvPr id="1009" name="g:1"/>
          <p:cNvSpPr txBox="1"/>
          <p:nvPr/>
        </p:nvSpPr>
        <p:spPr>
          <a:xfrm>
            <a:off x="7998863" y="575929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g:1</a:t>
            </a:r>
          </a:p>
        </p:txBody>
      </p:sp>
      <p:sp>
        <p:nvSpPr>
          <p:cNvPr id="1010" name="f:2"/>
          <p:cNvSpPr txBox="1"/>
          <p:nvPr/>
        </p:nvSpPr>
        <p:spPr>
          <a:xfrm>
            <a:off x="8524571" y="5364566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f:2</a:t>
            </a:r>
          </a:p>
        </p:txBody>
      </p:sp>
      <p:sp>
        <p:nvSpPr>
          <p:cNvPr id="1011" name="d:1"/>
          <p:cNvSpPr txBox="1"/>
          <p:nvPr/>
        </p:nvSpPr>
        <p:spPr>
          <a:xfrm>
            <a:off x="7998863" y="451564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d:1</a:t>
            </a:r>
          </a:p>
        </p:txBody>
      </p:sp>
      <p:sp>
        <p:nvSpPr>
          <p:cNvPr id="1012" name="g:2"/>
          <p:cNvSpPr txBox="1"/>
          <p:nvPr/>
        </p:nvSpPr>
        <p:spPr>
          <a:xfrm>
            <a:off x="8524571" y="5760804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g:2</a:t>
            </a:r>
          </a:p>
        </p:txBody>
      </p:sp>
      <p:sp>
        <p:nvSpPr>
          <p:cNvPr id="1013" name="h:1"/>
          <p:cNvSpPr txBox="1"/>
          <p:nvPr/>
        </p:nvSpPr>
        <p:spPr>
          <a:xfrm>
            <a:off x="8531759" y="6193397"/>
            <a:ext cx="7951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h:1</a:t>
            </a:r>
          </a:p>
        </p:txBody>
      </p:sp>
      <p:sp>
        <p:nvSpPr>
          <p:cNvPr id="1014" name="f:3"/>
          <p:cNvSpPr txBox="1"/>
          <p:nvPr/>
        </p:nvSpPr>
        <p:spPr>
          <a:xfrm>
            <a:off x="9166014" y="5357893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f:3</a:t>
            </a:r>
          </a:p>
        </p:txBody>
      </p:sp>
      <p:sp>
        <p:nvSpPr>
          <p:cNvPr id="1015" name="h:2"/>
          <p:cNvSpPr txBox="1"/>
          <p:nvPr/>
        </p:nvSpPr>
        <p:spPr>
          <a:xfrm>
            <a:off x="8145715" y="6198275"/>
            <a:ext cx="7951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h:2</a:t>
            </a:r>
          </a:p>
        </p:txBody>
      </p:sp>
      <p:grpSp>
        <p:nvGrpSpPr>
          <p:cNvPr id="1020" name="Group"/>
          <p:cNvGrpSpPr/>
          <p:nvPr/>
        </p:nvGrpSpPr>
        <p:grpSpPr>
          <a:xfrm>
            <a:off x="5826136" y="6181065"/>
            <a:ext cx="1041042" cy="553521"/>
            <a:chOff x="0" y="0"/>
            <a:chExt cx="1041041" cy="553520"/>
          </a:xfrm>
        </p:grpSpPr>
        <p:sp>
          <p:nvSpPr>
            <p:cNvPr id="1016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1019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1017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18" name="b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1025" name="Group"/>
          <p:cNvGrpSpPr/>
          <p:nvPr/>
        </p:nvGrpSpPr>
        <p:grpSpPr>
          <a:xfrm>
            <a:off x="6876257" y="6181065"/>
            <a:ext cx="1041042" cy="553521"/>
            <a:chOff x="0" y="0"/>
            <a:chExt cx="1041041" cy="553520"/>
          </a:xfrm>
        </p:grpSpPr>
        <p:sp>
          <p:nvSpPr>
            <p:cNvPr id="1021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1024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1022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23" name="e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</p:grpSp>
      <p:grpSp>
        <p:nvGrpSpPr>
          <p:cNvPr id="1030" name="Group"/>
          <p:cNvGrpSpPr/>
          <p:nvPr/>
        </p:nvGrpSpPr>
        <p:grpSpPr>
          <a:xfrm>
            <a:off x="6905284" y="6156910"/>
            <a:ext cx="1041043" cy="553521"/>
            <a:chOff x="0" y="0"/>
            <a:chExt cx="1041041" cy="553520"/>
          </a:xfrm>
        </p:grpSpPr>
        <p:sp>
          <p:nvSpPr>
            <p:cNvPr id="1026" name="Line"/>
            <p:cNvSpPr/>
            <p:nvPr/>
          </p:nvSpPr>
          <p:spPr>
            <a:xfrm>
              <a:off x="0" y="276760"/>
              <a:ext cx="46011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1029" name="Group"/>
            <p:cNvGrpSpPr/>
            <p:nvPr/>
          </p:nvGrpSpPr>
          <p:grpSpPr>
            <a:xfrm>
              <a:off x="429393" y="0"/>
              <a:ext cx="611649" cy="553521"/>
              <a:chOff x="0" y="0"/>
              <a:chExt cx="611647" cy="553520"/>
            </a:xfrm>
          </p:grpSpPr>
          <p:sp>
            <p:nvSpPr>
              <p:cNvPr id="1027" name="Oval"/>
              <p:cNvSpPr/>
              <p:nvPr/>
            </p:nvSpPr>
            <p:spPr>
              <a:xfrm>
                <a:off x="0" y="0"/>
                <a:ext cx="611648" cy="553521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28" name="d"/>
              <p:cNvSpPr txBox="1"/>
              <p:nvPr/>
            </p:nvSpPr>
            <p:spPr>
              <a:xfrm>
                <a:off x="89566" y="51621"/>
                <a:ext cx="282293" cy="4502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0250 0.003128" origin="layout" pathEditMode="relative">
                                      <p:cBhvr>
                                        <p:cTn id="54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xit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path" nodeType="click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6472 0.002719" origin="layout" pathEditMode="relative">
                                      <p:cBhvr>
                                        <p:cTn id="98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5621 0.002651" origin="layout" pathEditMode="relative">
                                      <p:cBhvr>
                                        <p:cTn id="102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xit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xit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xit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xit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xit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xit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xit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xit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xit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xit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xit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xit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xit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xit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xit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4" grpId="30"/>
      <p:bldP build="whole" bldLvl="1" animBg="1" rev="0" advAuto="0" spid="964" grpId="44"/>
      <p:bldP build="whole" bldLvl="1" animBg="1" rev="0" advAuto="0" spid="972" grpId="20"/>
      <p:bldP build="whole" bldLvl="1" animBg="1" rev="0" advAuto="0" spid="949" grpId="32"/>
      <p:bldP build="whole" bldLvl="1" animBg="1" rev="0" advAuto="0" spid="950" grpId="6"/>
      <p:bldP build="whole" bldLvl="1" animBg="1" rev="0" advAuto="0" spid="1009" grpId="23"/>
      <p:bldP build="whole" bldLvl="1" animBg="1" rev="0" advAuto="0" spid="946" grpId="2"/>
      <p:bldP build="whole" bldLvl="1" animBg="1" rev="0" advAuto="0" spid="916" grpId="39"/>
      <p:bldP build="whole" bldLvl="1" animBg="1" rev="0" advAuto="0" spid="925" grpId="35"/>
      <p:bldP build="whole" bldLvl="1" animBg="1" rev="0" advAuto="0" spid="1009" grpId="29"/>
      <p:bldP build="whole" bldLvl="1" animBg="1" rev="0" advAuto="0" spid="963" grpId="21"/>
      <p:bldP build="whole" bldLvl="1" animBg="1" rev="0" advAuto="0" spid="999" grpId="4"/>
      <p:bldP build="whole" bldLvl="1" animBg="1" rev="0" advAuto="0" spid="907" grpId="16"/>
      <p:bldP build="whole" bldLvl="1" animBg="1" rev="0" advAuto="0" spid="947" grpId="10"/>
      <p:bldP build="whole" bldLvl="1" animBg="1" rev="0" advAuto="0" spid="966" grpId="17"/>
      <p:bldP build="whole" bldLvl="1" animBg="1" rev="0" advAuto="0" spid="1020" grpId="14"/>
      <p:bldP build="whole" bldLvl="1" animBg="1" rev="0" advAuto="0" spid="874" grpId="1"/>
      <p:bldP build="whole" bldLvl="1" animBg="1" rev="0" advAuto="0" spid="1002" grpId="12"/>
      <p:bldP build="whole" bldLvl="1" animBg="1" rev="0" advAuto="0" spid="967" grpId="28"/>
      <p:bldP build="whole" bldLvl="1" animBg="1" rev="0" advAuto="0" spid="1003" grpId="38"/>
      <p:bldP build="whole" bldLvl="1" animBg="1" rev="0" advAuto="0" spid="965" grpId="40"/>
      <p:bldP build="whole" bldLvl="1" animBg="1" rev="0" advAuto="0" spid="1007" grpId="34"/>
      <p:bldP build="whole" bldLvl="1" animBg="1" rev="0" advAuto="0" spid="1010" grpId="8"/>
      <p:bldP build="whole" bldLvl="1" animBg="1" rev="0" advAuto="0" spid="879" grpId="5"/>
      <p:bldP build="whole" bldLvl="1" animBg="1" rev="0" advAuto="0" spid="1007" grpId="37"/>
      <p:bldP build="whole" bldLvl="1" animBg="1" rev="0" advAuto="0" spid="1015" grpId="41"/>
      <p:bldP build="whole" bldLvl="1" animBg="1" rev="0" advAuto="0" spid="893" grpId="31"/>
      <p:bldP build="whole" bldLvl="1" animBg="1" rev="0" advAuto="0" spid="948" grpId="36"/>
      <p:bldP build="whole" bldLvl="1" animBg="1" rev="0" advAuto="0" spid="1001" grpId="19"/>
      <p:bldP build="whole" bldLvl="1" animBg="1" rev="0" advAuto="0" spid="1006" grpId="3"/>
      <p:bldP build="whole" bldLvl="1" animBg="1" rev="0" advAuto="0" spid="1014" grpId="7"/>
      <p:bldP build="whole" bldLvl="1" animBg="1" rev="0" advAuto="0" spid="898" grpId="27"/>
      <p:bldP build="whole" bldLvl="1" animBg="1" rev="0" advAuto="0" spid="1013" grpId="42"/>
      <p:bldP build="whole" bldLvl="1" animBg="1" rev="0" advAuto="0" spid="977" grpId="43"/>
      <p:bldP build="whole" bldLvl="1" animBg="1" rev="0" advAuto="0" spid="1012" grpId="22"/>
      <p:bldP build="whole" bldLvl="1" animBg="1" rev="0" advAuto="0" spid="1011" grpId="18"/>
      <p:bldP build="whole" bldLvl="1" animBg="1" rev="0" advAuto="0" spid="1025" grpId="15"/>
      <p:bldP build="whole" bldLvl="1" animBg="1" rev="0" advAuto="0" spid="1013" grpId="45"/>
      <p:bldP build="whole" bldLvl="1" animBg="1" rev="0" advAuto="0" spid="1008" grpId="11"/>
      <p:bldP build="whole" bldLvl="1" animBg="1" rev="0" advAuto="0" spid="1010" grpId="33"/>
      <p:bldP build="whole" bldLvl="1" animBg="1" rev="0" advAuto="0" spid="884" grpId="9"/>
      <p:bldP build="whole" bldLvl="1" animBg="1" rev="0" advAuto="0" spid="1005" grpId="46"/>
      <p:bldP build="whole" bldLvl="1" animBg="1" rev="0" advAuto="0" spid="1030" grpId="26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opo sort (D&amp;C)-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 sort (D&amp;C)-Complexity</a:t>
            </a:r>
          </a:p>
        </p:txBody>
      </p:sp>
      <p:sp>
        <p:nvSpPr>
          <p:cNvPr id="1033" name="Scanning a list of edges to bui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Scanning a list of edges to build</a:t>
            </a:r>
          </a:p>
          <a:p>
            <a:pPr lvl="1"/>
            <a:r>
              <a:t>Adjacency list: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O(|E|)</a:t>
            </a:r>
          </a:p>
          <a:p>
            <a:pPr lvl="1"/>
            <a:r>
              <a:t>Indegree list: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Queue of zero Indegree: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</a:p>
          <a:p>
            <a:pPr/>
            <a:r>
              <a:t>With each iteration of removing front of Q</a:t>
            </a:r>
          </a:p>
          <a:p>
            <a:pPr lvl="1"/>
            <a:r>
              <a:t>Indegree list is changed</a:t>
            </a:r>
          </a:p>
          <a:p>
            <a:pPr lvl="1"/>
            <a:r>
              <a:t>node is added to end of Queue of zero indegree</a:t>
            </a:r>
          </a:p>
          <a:p>
            <a:pPr/>
            <a:r>
              <a:t>All the work done in all iterations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O(|E|)</a:t>
            </a:r>
            <a:r>
              <a:t> for changing indegree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  <a:r>
              <a:t> for updating Queue of zero indegree</a:t>
            </a:r>
          </a:p>
          <a:p>
            <a:pPr/>
            <a:r>
              <a:t>Total 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O(|V|+|E|)</a:t>
            </a:r>
          </a:p>
        </p:txBody>
      </p:sp>
      <p:sp>
        <p:nvSpPr>
          <p:cNvPr id="10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039" name="Topological or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order</a:t>
            </a:r>
          </a:p>
          <a:p>
            <a:pPr/>
            <a:r>
              <a:t>Directed acyclic graph</a:t>
            </a:r>
          </a:p>
          <a:p>
            <a:pPr/>
            <a:r>
              <a:t>Directed cyclic graph</a:t>
            </a:r>
          </a:p>
          <a:p>
            <a:pPr/>
            <a:r>
              <a:t>Topo sort using DFS</a:t>
            </a:r>
          </a:p>
          <a:p>
            <a:pPr lvl="1"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O(|V|+|E|)</a:t>
            </a:r>
          </a:p>
          <a:p>
            <a:pPr/>
            <a:r>
              <a:t>Topo sort using node removal</a:t>
            </a:r>
          </a:p>
          <a:p>
            <a:pPr lvl="1"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O(|V|+|E|)</a:t>
            </a:r>
          </a:p>
        </p:txBody>
      </p:sp>
      <p:sp>
        <p:nvSpPr>
          <p:cNvPr id="10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opological Sor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Sort Example</a:t>
            </a:r>
          </a:p>
        </p:txBody>
      </p:sp>
      <p:sp>
        <p:nvSpPr>
          <p:cNvPr id="54" name="Show the dependency graph in the order of wearing man’s cloths…"/>
          <p:cNvSpPr txBox="1"/>
          <p:nvPr>
            <p:ph type="body" idx="1"/>
          </p:nvPr>
        </p:nvSpPr>
        <p:spPr>
          <a:xfrm>
            <a:off x="666288" y="938113"/>
            <a:ext cx="5808706" cy="591950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3000"/>
            </a:pPr>
            <a:r>
              <a:t>Show the dependency graph in the order of wearing man’s cloths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Blazer (Coat)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Brief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Hat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Shirt (tucked-in)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Sweater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Tie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Trouser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Socks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Shoes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Vest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8" name="Socks"/>
          <p:cNvSpPr txBox="1"/>
          <p:nvPr/>
        </p:nvSpPr>
        <p:spPr>
          <a:xfrm>
            <a:off x="6324684" y="2589126"/>
            <a:ext cx="1144896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Socks</a:t>
            </a:r>
          </a:p>
        </p:txBody>
      </p:sp>
      <p:sp>
        <p:nvSpPr>
          <p:cNvPr id="59" name="Shoes"/>
          <p:cNvSpPr txBox="1"/>
          <p:nvPr/>
        </p:nvSpPr>
        <p:spPr>
          <a:xfrm>
            <a:off x="7178443" y="4455818"/>
            <a:ext cx="1174413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Shoes</a:t>
            </a:r>
          </a:p>
        </p:txBody>
      </p:sp>
      <p:sp>
        <p:nvSpPr>
          <p:cNvPr id="60" name="Line"/>
          <p:cNvSpPr/>
          <p:nvPr/>
        </p:nvSpPr>
        <p:spPr>
          <a:xfrm>
            <a:off x="6797396" y="3153837"/>
            <a:ext cx="968254" cy="132273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" name="Shirt"/>
          <p:cNvSpPr txBox="1"/>
          <p:nvPr/>
        </p:nvSpPr>
        <p:spPr>
          <a:xfrm>
            <a:off x="8694956" y="2589126"/>
            <a:ext cx="1022311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Shirt</a:t>
            </a:r>
          </a:p>
        </p:txBody>
      </p:sp>
      <p:sp>
        <p:nvSpPr>
          <p:cNvPr id="62" name="Line"/>
          <p:cNvSpPr/>
          <p:nvPr/>
        </p:nvSpPr>
        <p:spPr>
          <a:xfrm flipH="1">
            <a:off x="7905349" y="3154951"/>
            <a:ext cx="1045238" cy="132161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" name="X"/>
          <p:cNvSpPr txBox="1"/>
          <p:nvPr/>
        </p:nvSpPr>
        <p:spPr>
          <a:xfrm>
            <a:off x="8082267" y="3498849"/>
            <a:ext cx="5266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" grpId="6"/>
      <p:bldP build="whole" bldLvl="1" animBg="1" rev="0" advAuto="0" spid="58" grpId="3"/>
      <p:bldP build="whole" bldLvl="1" animBg="1" rev="0" advAuto="0" spid="59" grpId="4"/>
      <p:bldP build="p" bldLvl="5" animBg="1" rev="0" advAuto="0" spid="54" grpId="1"/>
      <p:bldP build="whole" bldLvl="1" animBg="1" rev="0" advAuto="0" spid="63" grpId="7"/>
      <p:bldP build="whole" bldLvl="1" animBg="1" rev="0" advAuto="0" spid="61" grpId="2"/>
      <p:bldP build="whole" bldLvl="1" animBg="1" rev="0" advAuto="0" spid="60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opological Sor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Sort Example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9" name="Brief"/>
          <p:cNvSpPr txBox="1"/>
          <p:nvPr/>
        </p:nvSpPr>
        <p:spPr>
          <a:xfrm>
            <a:off x="3355021" y="1308734"/>
            <a:ext cx="1000607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Brief</a:t>
            </a:r>
          </a:p>
        </p:txBody>
      </p:sp>
      <p:sp>
        <p:nvSpPr>
          <p:cNvPr id="70" name="Shoes"/>
          <p:cNvSpPr txBox="1"/>
          <p:nvPr/>
        </p:nvSpPr>
        <p:spPr>
          <a:xfrm>
            <a:off x="998349" y="5707914"/>
            <a:ext cx="1174414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Shoes</a:t>
            </a:r>
          </a:p>
        </p:txBody>
      </p:sp>
      <p:sp>
        <p:nvSpPr>
          <p:cNvPr id="71" name="Vest"/>
          <p:cNvSpPr txBox="1"/>
          <p:nvPr/>
        </p:nvSpPr>
        <p:spPr>
          <a:xfrm>
            <a:off x="5832509" y="1308734"/>
            <a:ext cx="905457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Vest</a:t>
            </a:r>
          </a:p>
        </p:txBody>
      </p:sp>
      <p:sp>
        <p:nvSpPr>
          <p:cNvPr id="72" name="Shirt"/>
          <p:cNvSpPr txBox="1"/>
          <p:nvPr/>
        </p:nvSpPr>
        <p:spPr>
          <a:xfrm>
            <a:off x="5774082" y="2603931"/>
            <a:ext cx="1022311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Shirt</a:t>
            </a:r>
          </a:p>
        </p:txBody>
      </p:sp>
      <p:sp>
        <p:nvSpPr>
          <p:cNvPr id="73" name="Trouser"/>
          <p:cNvSpPr txBox="1"/>
          <p:nvPr/>
        </p:nvSpPr>
        <p:spPr>
          <a:xfrm>
            <a:off x="3565471" y="3753405"/>
            <a:ext cx="1480875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Trouser</a:t>
            </a:r>
          </a:p>
        </p:txBody>
      </p:sp>
      <p:sp>
        <p:nvSpPr>
          <p:cNvPr id="74" name="Tie"/>
          <p:cNvSpPr txBox="1"/>
          <p:nvPr/>
        </p:nvSpPr>
        <p:spPr>
          <a:xfrm>
            <a:off x="5922180" y="4107734"/>
            <a:ext cx="741374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Tie</a:t>
            </a:r>
          </a:p>
        </p:txBody>
      </p:sp>
      <p:sp>
        <p:nvSpPr>
          <p:cNvPr id="75" name="Blazer"/>
          <p:cNvSpPr txBox="1"/>
          <p:nvPr/>
        </p:nvSpPr>
        <p:spPr>
          <a:xfrm>
            <a:off x="3366745" y="6066037"/>
            <a:ext cx="1260188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Blazer</a:t>
            </a:r>
          </a:p>
        </p:txBody>
      </p:sp>
      <p:sp>
        <p:nvSpPr>
          <p:cNvPr id="76" name="Hat"/>
          <p:cNvSpPr txBox="1"/>
          <p:nvPr/>
        </p:nvSpPr>
        <p:spPr>
          <a:xfrm>
            <a:off x="7663754" y="6137037"/>
            <a:ext cx="822287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Hat</a:t>
            </a:r>
          </a:p>
        </p:txBody>
      </p:sp>
      <p:sp>
        <p:nvSpPr>
          <p:cNvPr id="77" name="Line"/>
          <p:cNvSpPr/>
          <p:nvPr/>
        </p:nvSpPr>
        <p:spPr>
          <a:xfrm>
            <a:off x="1632627" y="2249381"/>
            <a:ext cx="1939972" cy="150122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Line"/>
          <p:cNvSpPr/>
          <p:nvPr/>
        </p:nvSpPr>
        <p:spPr>
          <a:xfrm>
            <a:off x="3755114" y="1853290"/>
            <a:ext cx="161837" cy="190454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9" name="Socks"/>
          <p:cNvSpPr txBox="1"/>
          <p:nvPr/>
        </p:nvSpPr>
        <p:spPr>
          <a:xfrm>
            <a:off x="1013108" y="1723367"/>
            <a:ext cx="1144896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Socks</a:t>
            </a:r>
          </a:p>
        </p:txBody>
      </p:sp>
      <p:sp>
        <p:nvSpPr>
          <p:cNvPr id="80" name="Line"/>
          <p:cNvSpPr/>
          <p:nvPr/>
        </p:nvSpPr>
        <p:spPr>
          <a:xfrm flipH="1">
            <a:off x="4293523" y="3202361"/>
            <a:ext cx="1594855" cy="54187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Line"/>
          <p:cNvSpPr/>
          <p:nvPr/>
        </p:nvSpPr>
        <p:spPr>
          <a:xfrm flipH="1">
            <a:off x="1373808" y="2262421"/>
            <a:ext cx="1" cy="345186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2" name="Line"/>
          <p:cNvSpPr/>
          <p:nvPr/>
        </p:nvSpPr>
        <p:spPr>
          <a:xfrm>
            <a:off x="5976185" y="1860584"/>
            <a:ext cx="104327" cy="80515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Line"/>
          <p:cNvSpPr/>
          <p:nvPr/>
        </p:nvSpPr>
        <p:spPr>
          <a:xfrm flipH="1">
            <a:off x="1738981" y="4316649"/>
            <a:ext cx="2002961" cy="13976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Line"/>
          <p:cNvSpPr/>
          <p:nvPr/>
        </p:nvSpPr>
        <p:spPr>
          <a:xfrm>
            <a:off x="6292867" y="3137744"/>
            <a:ext cx="1" cy="95250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5" name="Line"/>
          <p:cNvSpPr/>
          <p:nvPr/>
        </p:nvSpPr>
        <p:spPr>
          <a:xfrm>
            <a:off x="6543875" y="3170496"/>
            <a:ext cx="1502061" cy="295688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6" name="Sweater"/>
          <p:cNvSpPr txBox="1"/>
          <p:nvPr/>
        </p:nvSpPr>
        <p:spPr>
          <a:xfrm>
            <a:off x="4726283" y="5176152"/>
            <a:ext cx="1563178" cy="546101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Sweater</a:t>
            </a:r>
          </a:p>
        </p:txBody>
      </p:sp>
      <p:sp>
        <p:nvSpPr>
          <p:cNvPr id="87" name="Line"/>
          <p:cNvSpPr/>
          <p:nvPr/>
        </p:nvSpPr>
        <p:spPr>
          <a:xfrm flipH="1">
            <a:off x="5416927" y="4648479"/>
            <a:ext cx="851097" cy="51726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8" name="Line"/>
          <p:cNvSpPr/>
          <p:nvPr/>
        </p:nvSpPr>
        <p:spPr>
          <a:xfrm flipH="1">
            <a:off x="4093118" y="5706332"/>
            <a:ext cx="1054165" cy="3893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9" name="Line"/>
          <p:cNvSpPr/>
          <p:nvPr/>
        </p:nvSpPr>
        <p:spPr>
          <a:xfrm>
            <a:off x="6039721" y="5724521"/>
            <a:ext cx="1810305" cy="36323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0" name="1"/>
          <p:cNvSpPr txBox="1"/>
          <p:nvPr/>
        </p:nvSpPr>
        <p:spPr>
          <a:xfrm>
            <a:off x="4450780" y="1145802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1" name="10"/>
          <p:cNvSpPr txBox="1"/>
          <p:nvPr/>
        </p:nvSpPr>
        <p:spPr>
          <a:xfrm>
            <a:off x="8215189" y="5593738"/>
            <a:ext cx="4978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92" name="9"/>
          <p:cNvSpPr txBox="1"/>
          <p:nvPr/>
        </p:nvSpPr>
        <p:spPr>
          <a:xfrm>
            <a:off x="3824119" y="5593738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3" name="8"/>
          <p:cNvSpPr txBox="1"/>
          <p:nvPr/>
        </p:nvSpPr>
        <p:spPr>
          <a:xfrm>
            <a:off x="4967146" y="4664146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4" name="7"/>
          <p:cNvSpPr txBox="1"/>
          <p:nvPr/>
        </p:nvSpPr>
        <p:spPr>
          <a:xfrm>
            <a:off x="6283830" y="3575174"/>
            <a:ext cx="345441" cy="469652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5" name="6"/>
          <p:cNvSpPr txBox="1"/>
          <p:nvPr/>
        </p:nvSpPr>
        <p:spPr>
          <a:xfrm>
            <a:off x="1532770" y="5214376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6" name="5"/>
          <p:cNvSpPr txBox="1"/>
          <p:nvPr/>
        </p:nvSpPr>
        <p:spPr>
          <a:xfrm>
            <a:off x="3961336" y="3242169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7" name="4"/>
          <p:cNvSpPr txBox="1"/>
          <p:nvPr/>
        </p:nvSpPr>
        <p:spPr>
          <a:xfrm>
            <a:off x="6456053" y="2169925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8" name="3"/>
          <p:cNvSpPr txBox="1"/>
          <p:nvPr/>
        </p:nvSpPr>
        <p:spPr>
          <a:xfrm>
            <a:off x="1532770" y="1205513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9" name="2"/>
          <p:cNvSpPr txBox="1"/>
          <p:nvPr/>
        </p:nvSpPr>
        <p:spPr>
          <a:xfrm>
            <a:off x="6903122" y="1145802"/>
            <a:ext cx="345441" cy="469653"/>
          </a:xfrm>
          <a:prstGeom prst="rect">
            <a:avLst/>
          </a:prstGeom>
          <a:ln w="381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4" dur="1500" fill="hold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xit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3" dur="2000" fill="hold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2" dur="2000" fill="hold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xit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7" dur="2000" fill="hold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6" dur="2000" fill="hold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xit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1" dur="2000" fill="hold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xit" nodeType="click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6" dur="2000" fill="hold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xit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5" dur="2000" fill="hold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xit" nodeType="click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8" dur="2000" fill="hold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xit" nodeType="click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7" dur="2000" fill="hold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xit" nodeType="click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32" dur="2000" fill="hold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" grpId="23"/>
      <p:bldP build="whole" bldLvl="1" animBg="1" rev="0" advAuto="0" spid="93" grpId="28"/>
      <p:bldP build="whole" bldLvl="1" animBg="1" rev="0" advAuto="0" spid="88" grpId="29"/>
      <p:bldP build="whole" bldLvl="1" animBg="1" rev="0" advAuto="0" spid="91" grpId="32"/>
      <p:bldP build="whole" bldLvl="1" animBg="1" rev="0" advAuto="0" spid="89" grpId="30"/>
      <p:bldP build="whole" bldLvl="1" animBg="1" rev="0" advAuto="0" spid="83" grpId="24"/>
      <p:bldP build="whole" bldLvl="1" animBg="1" rev="0" advAuto="0" spid="80" grpId="4"/>
      <p:bldP build="whole" bldLvl="1" animBg="1" rev="0" advAuto="0" spid="81" grpId="9"/>
      <p:bldP build="whole" bldLvl="1" animBg="1" rev="0" advAuto="0" spid="97" grpId="19"/>
      <p:bldP build="whole" bldLvl="1" animBg="1" rev="0" advAuto="0" spid="82" grpId="2"/>
      <p:bldP build="whole" bldLvl="1" animBg="1" rev="0" advAuto="0" spid="90" grpId="12"/>
      <p:bldP build="whole" bldLvl="1" animBg="1" rev="0" advAuto="0" spid="95" grpId="25"/>
      <p:bldP build="whole" bldLvl="1" animBg="1" rev="0" advAuto="0" spid="87" grpId="27"/>
      <p:bldP build="whole" bldLvl="1" animBg="1" rev="0" advAuto="0" spid="98" grpId="16"/>
      <p:bldP build="whole" bldLvl="1" animBg="1" rev="0" advAuto="0" spid="78" grpId="1"/>
      <p:bldP build="whole" bldLvl="1" animBg="1" rev="0" advAuto="0" spid="85" grpId="6"/>
      <p:bldP build="whole" bldLvl="1" animBg="1" rev="0" advAuto="0" spid="84" grpId="5"/>
      <p:bldP build="whole" bldLvl="1" animBg="1" rev="0" advAuto="0" spid="81" grpId="18"/>
      <p:bldP build="whole" bldLvl="1" animBg="1" rev="0" advAuto="0" spid="88" grpId="10"/>
      <p:bldP build="whole" bldLvl="1" animBg="1" rev="0" advAuto="0" spid="92" grpId="31"/>
      <p:bldP build="whole" bldLvl="1" animBg="1" rev="0" advAuto="0" spid="82" grpId="15"/>
      <p:bldP build="whole" bldLvl="1" animBg="1" rev="0" advAuto="0" spid="77" grpId="3"/>
      <p:bldP build="whole" bldLvl="1" animBg="1" rev="0" advAuto="0" spid="80" grpId="20"/>
      <p:bldP build="whole" bldLvl="1" animBg="1" rev="0" advAuto="0" spid="89" grpId="11"/>
      <p:bldP build="whole" bldLvl="1" animBg="1" rev="0" advAuto="0" spid="78" grpId="13"/>
      <p:bldP build="whole" bldLvl="1" animBg="1" rev="0" advAuto="0" spid="83" grpId="8"/>
      <p:bldP build="whole" bldLvl="1" animBg="1" rev="0" advAuto="0" spid="87" grpId="7"/>
      <p:bldP build="whole" bldLvl="1" animBg="1" rev="0" advAuto="0" spid="99" grpId="14"/>
      <p:bldP build="whole" bldLvl="1" animBg="1" rev="0" advAuto="0" spid="84" grpId="21"/>
      <p:bldP build="whole" bldLvl="1" animBg="1" rev="0" advAuto="0" spid="85" grpId="22"/>
      <p:bldP build="whole" bldLvl="1" animBg="1" rev="0" advAuto="0" spid="94" grpId="26"/>
      <p:bldP build="whole" bldLvl="1" animBg="1" rev="0" advAuto="0" spid="77" grpId="1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opological Sor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Sort Example</a:t>
            </a:r>
          </a:p>
        </p:txBody>
      </p:sp>
      <p:sp>
        <p:nvSpPr>
          <p:cNvPr id="102" name="Show the dependency graph in the order of wearing man’s cloths.…"/>
          <p:cNvSpPr txBox="1"/>
          <p:nvPr>
            <p:ph type="body" idx="1"/>
          </p:nvPr>
        </p:nvSpPr>
        <p:spPr>
          <a:xfrm>
            <a:off x="250576" y="1028600"/>
            <a:ext cx="9360056" cy="59195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3000"/>
            </a:pPr>
            <a:r>
              <a:t>Show the dependency graph in the order of wearing man’s cloths.</a:t>
            </a:r>
          </a:p>
          <a:p>
            <a:pPr lvl="1" marL="738187" indent="-342900">
              <a:spcBef>
                <a:spcPts val="400"/>
              </a:spcBef>
              <a:buChar char="•"/>
              <a:defRPr>
                <a:solidFill>
                  <a:schemeClr val="accent4"/>
                </a:solidFill>
              </a:defRPr>
            </a:pPr>
            <a:r>
              <a:t>Belt (new). Define dependency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Blazer (Coat)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Brief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Hat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Shirt (tucked-in)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Sweater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Tie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Trouser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Socks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Shoes</a:t>
            </a:r>
          </a:p>
          <a:p>
            <a:pPr lvl="1" marL="738187" indent="-342900">
              <a:spcBef>
                <a:spcPts val="400"/>
              </a:spcBef>
              <a:buChar char="•"/>
            </a:pPr>
            <a:r>
              <a:t>Vest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Directed Acyclic Graph (da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 (</a:t>
            </a:r>
            <a:r>
              <a:rPr i="1"/>
              <a:t>dag</a:t>
            </a:r>
            <a:r>
              <a:t>)</a:t>
            </a:r>
          </a:p>
        </p:txBody>
      </p:sp>
      <p:sp>
        <p:nvSpPr>
          <p:cNvPr id="108" name="dag: A directed graph with no (direct) cyc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/>
              <a:t>dag</a:t>
            </a:r>
            <a:r>
              <a:t>: A directed graph with no (direct) cycles</a:t>
            </a:r>
          </a:p>
          <a:p>
            <a:pPr/>
            <a:r>
              <a:t>Useful in cases where pre-requisite constraints exists that define some dependency</a:t>
            </a:r>
          </a:p>
          <a:p>
            <a:pPr/>
            <a:r>
              <a:t>Topological sorting:</a:t>
            </a:r>
          </a:p>
          <a:p>
            <a:pPr lvl="1"/>
            <a:r>
              <a:t>Ordering of vertices such that for every (directed) edge, the starting vertex of the edge is listed before the ending vertex.</a:t>
            </a:r>
          </a:p>
          <a:p>
            <a:pPr lvl="2"/>
            <a:r>
              <a:t>pre-requisite courses for higher order courses</a:t>
            </a:r>
          </a:p>
          <a:p>
            <a:pPr lvl="2"/>
            <a:r>
              <a:t>version control</a:t>
            </a:r>
          </a:p>
          <a:p>
            <a:pPr lvl="1"/>
            <a:r>
              <a:t>Being a </a:t>
            </a:r>
            <a:r>
              <a:rPr i="1"/>
              <a:t>dag</a:t>
            </a:r>
            <a:r>
              <a:t> is a necessary condition for topological sorting to be possible.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Examples: dag and non-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Examples: </a:t>
            </a:r>
            <a:r>
              <a:rPr i="1"/>
              <a:t>dag</a:t>
            </a:r>
            <a:r>
              <a:t> and non-</a:t>
            </a:r>
            <a:r>
              <a:rPr i="1"/>
              <a:t>dag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34" name="Group"/>
          <p:cNvGrpSpPr/>
          <p:nvPr/>
        </p:nvGrpSpPr>
        <p:grpSpPr>
          <a:xfrm>
            <a:off x="1575668" y="1582116"/>
            <a:ext cx="2133601" cy="1905001"/>
            <a:chOff x="0" y="0"/>
            <a:chExt cx="2133600" cy="1905000"/>
          </a:xfrm>
        </p:grpSpPr>
        <p:grpSp>
          <p:nvGrpSpPr>
            <p:cNvPr id="119" name="Group"/>
            <p:cNvGrpSpPr/>
            <p:nvPr/>
          </p:nvGrpSpPr>
          <p:grpSpPr>
            <a:xfrm>
              <a:off x="0" y="0"/>
              <a:ext cx="533400" cy="533400"/>
              <a:chOff x="0" y="0"/>
              <a:chExt cx="533400" cy="533400"/>
            </a:xfrm>
          </p:grpSpPr>
          <p:sp>
            <p:nvSpPr>
              <p:cNvPr id="117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8" name="a"/>
              <p:cNvSpPr txBox="1"/>
              <p:nvPr/>
            </p:nvSpPr>
            <p:spPr>
              <a:xfrm>
                <a:off x="78108" y="25333"/>
                <a:ext cx="281941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122" name="Group"/>
            <p:cNvGrpSpPr/>
            <p:nvPr/>
          </p:nvGrpSpPr>
          <p:grpSpPr>
            <a:xfrm>
              <a:off x="1600200" y="0"/>
              <a:ext cx="533400" cy="533400"/>
              <a:chOff x="0" y="0"/>
              <a:chExt cx="533400" cy="533400"/>
            </a:xfrm>
          </p:grpSpPr>
          <p:sp>
            <p:nvSpPr>
              <p:cNvPr id="120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1" name="b"/>
              <p:cNvSpPr txBox="1"/>
              <p:nvPr/>
            </p:nvSpPr>
            <p:spPr>
              <a:xfrm>
                <a:off x="78108" y="25333"/>
                <a:ext cx="301909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25" name="Group"/>
            <p:cNvGrpSpPr/>
            <p:nvPr/>
          </p:nvGrpSpPr>
          <p:grpSpPr>
            <a:xfrm>
              <a:off x="0" y="1371600"/>
              <a:ext cx="533400" cy="533401"/>
              <a:chOff x="0" y="0"/>
              <a:chExt cx="533400" cy="533400"/>
            </a:xfrm>
          </p:grpSpPr>
          <p:sp>
            <p:nvSpPr>
              <p:cNvPr id="123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4" name="c"/>
              <p:cNvSpPr txBox="1"/>
              <p:nvPr/>
            </p:nvSpPr>
            <p:spPr>
              <a:xfrm>
                <a:off x="78108" y="25333"/>
                <a:ext cx="261973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28" name="Group"/>
            <p:cNvGrpSpPr/>
            <p:nvPr/>
          </p:nvGrpSpPr>
          <p:grpSpPr>
            <a:xfrm>
              <a:off x="1600200" y="1371600"/>
              <a:ext cx="533400" cy="533401"/>
              <a:chOff x="0" y="0"/>
              <a:chExt cx="533400" cy="533400"/>
            </a:xfrm>
          </p:grpSpPr>
          <p:sp>
            <p:nvSpPr>
              <p:cNvPr id="126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7" name="d"/>
              <p:cNvSpPr txBox="1"/>
              <p:nvPr/>
            </p:nvSpPr>
            <p:spPr>
              <a:xfrm>
                <a:off x="78108" y="25333"/>
                <a:ext cx="301909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29" name="Line"/>
            <p:cNvSpPr/>
            <p:nvPr/>
          </p:nvSpPr>
          <p:spPr>
            <a:xfrm>
              <a:off x="533400" y="228600"/>
              <a:ext cx="1066800" cy="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 flipH="1">
              <a:off x="228599" y="533400"/>
              <a:ext cx="2" cy="83820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533400" y="1600200"/>
              <a:ext cx="1066800" cy="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1828800" y="533400"/>
              <a:ext cx="0" cy="83820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57199" y="457200"/>
              <a:ext cx="1143002" cy="990600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135" name="a dag"/>
          <p:cNvSpPr txBox="1"/>
          <p:nvPr/>
        </p:nvSpPr>
        <p:spPr>
          <a:xfrm>
            <a:off x="601703" y="2189317"/>
            <a:ext cx="9906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spcBef>
                <a:spcPts val="1000"/>
              </a:spcBef>
              <a:defRPr b="1" sz="2800">
                <a:uFillTx/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 dag</a:t>
            </a:r>
          </a:p>
        </p:txBody>
      </p:sp>
      <p:sp>
        <p:nvSpPr>
          <p:cNvPr id="136" name="Not a dag"/>
          <p:cNvSpPr txBox="1"/>
          <p:nvPr/>
        </p:nvSpPr>
        <p:spPr>
          <a:xfrm>
            <a:off x="7391400" y="2189317"/>
            <a:ext cx="1759203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spcBef>
                <a:spcPts val="1000"/>
              </a:spcBef>
              <a:defRPr b="1" sz="2800">
                <a:uFillTx/>
              </a:defRPr>
            </a:lvl1pPr>
          </a:lstStyle>
          <a:p>
            <a:pPr/>
            <a:r>
              <a:t>Not a dag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5181600" y="1569349"/>
            <a:ext cx="2133600" cy="1915369"/>
            <a:chOff x="0" y="0"/>
            <a:chExt cx="2133600" cy="1915367"/>
          </a:xfrm>
        </p:grpSpPr>
        <p:sp>
          <p:nvSpPr>
            <p:cNvPr id="137" name="Group"/>
            <p:cNvSpPr/>
            <p:nvPr/>
          </p:nvSpPr>
          <p:spPr>
            <a:xfrm>
              <a:off x="0" y="10367"/>
              <a:ext cx="533400" cy="53340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grpSp>
          <p:nvGrpSpPr>
            <p:cNvPr id="140" name="Group"/>
            <p:cNvGrpSpPr/>
            <p:nvPr/>
          </p:nvGrpSpPr>
          <p:grpSpPr>
            <a:xfrm>
              <a:off x="1600200" y="10367"/>
              <a:ext cx="533400" cy="533401"/>
              <a:chOff x="0" y="0"/>
              <a:chExt cx="533400" cy="533400"/>
            </a:xfrm>
          </p:grpSpPr>
          <p:sp>
            <p:nvSpPr>
              <p:cNvPr id="138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39" name="b"/>
              <p:cNvSpPr txBox="1"/>
              <p:nvPr/>
            </p:nvSpPr>
            <p:spPr>
              <a:xfrm>
                <a:off x="78108" y="25333"/>
                <a:ext cx="301909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43" name="Group"/>
            <p:cNvGrpSpPr/>
            <p:nvPr/>
          </p:nvGrpSpPr>
          <p:grpSpPr>
            <a:xfrm>
              <a:off x="0" y="1381967"/>
              <a:ext cx="533400" cy="533401"/>
              <a:chOff x="0" y="0"/>
              <a:chExt cx="533400" cy="533400"/>
            </a:xfrm>
          </p:grpSpPr>
          <p:sp>
            <p:nvSpPr>
              <p:cNvPr id="141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42" name="c"/>
              <p:cNvSpPr txBox="1"/>
              <p:nvPr/>
            </p:nvSpPr>
            <p:spPr>
              <a:xfrm>
                <a:off x="78108" y="25333"/>
                <a:ext cx="261973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46" name="Group"/>
            <p:cNvGrpSpPr/>
            <p:nvPr/>
          </p:nvGrpSpPr>
          <p:grpSpPr>
            <a:xfrm>
              <a:off x="1600200" y="1381967"/>
              <a:ext cx="533400" cy="533401"/>
              <a:chOff x="0" y="0"/>
              <a:chExt cx="533400" cy="533400"/>
            </a:xfrm>
          </p:grpSpPr>
          <p:sp>
            <p:nvSpPr>
              <p:cNvPr id="144" name="Circle"/>
              <p:cNvSpPr/>
              <p:nvPr/>
            </p:nvSpPr>
            <p:spPr>
              <a:xfrm>
                <a:off x="0" y="0"/>
                <a:ext cx="533400" cy="533400"/>
              </a:xfrm>
              <a:prstGeom prst="ellipse">
                <a:avLst/>
              </a:prstGeom>
              <a:solidFill>
                <a:srgbClr val="99FFCC"/>
              </a:solidFill>
              <a:ln w="12700" cap="flat">
                <a:solidFill>
                  <a:srgbClr val="00193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45" name="d"/>
              <p:cNvSpPr txBox="1"/>
              <p:nvPr/>
            </p:nvSpPr>
            <p:spPr>
              <a:xfrm>
                <a:off x="78108" y="25333"/>
                <a:ext cx="301909" cy="48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b="1" sz="2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47" name="Line"/>
            <p:cNvSpPr/>
            <p:nvPr/>
          </p:nvSpPr>
          <p:spPr>
            <a:xfrm flipH="1">
              <a:off x="228599" y="543767"/>
              <a:ext cx="2" cy="83820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533400" y="1610567"/>
              <a:ext cx="1066800" cy="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1828800" y="543767"/>
              <a:ext cx="0" cy="83820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533400" y="316437"/>
              <a:ext cx="1066800" cy="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457199" y="467567"/>
              <a:ext cx="1219202" cy="1066801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52" name="a"/>
            <p:cNvSpPr txBox="1"/>
            <p:nvPr/>
          </p:nvSpPr>
          <p:spPr>
            <a:xfrm>
              <a:off x="87629" y="-1"/>
              <a:ext cx="281941" cy="482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b="1"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54" name="Tree edge"/>
          <p:cNvSpPr txBox="1"/>
          <p:nvPr/>
        </p:nvSpPr>
        <p:spPr>
          <a:xfrm>
            <a:off x="1856402" y="4237767"/>
            <a:ext cx="157213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Tree edge</a:t>
            </a:r>
          </a:p>
        </p:txBody>
      </p:sp>
      <p:sp>
        <p:nvSpPr>
          <p:cNvPr id="155" name="Forward edge…"/>
          <p:cNvSpPr txBox="1"/>
          <p:nvPr/>
        </p:nvSpPr>
        <p:spPr>
          <a:xfrm>
            <a:off x="3812535" y="4034567"/>
            <a:ext cx="221683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Forward edge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or Cross edge</a:t>
            </a:r>
          </a:p>
        </p:txBody>
      </p:sp>
      <p:sp>
        <p:nvSpPr>
          <p:cNvPr id="156" name="Back edge"/>
          <p:cNvSpPr txBox="1"/>
          <p:nvPr/>
        </p:nvSpPr>
        <p:spPr>
          <a:xfrm>
            <a:off x="6445488" y="4041241"/>
            <a:ext cx="160546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Back edge</a:t>
            </a:r>
          </a:p>
        </p:txBody>
      </p:sp>
      <p:sp>
        <p:nvSpPr>
          <p:cNvPr id="157" name="Line"/>
          <p:cNvSpPr/>
          <p:nvPr/>
        </p:nvSpPr>
        <p:spPr>
          <a:xfrm flipH="1" flipV="1">
            <a:off x="1964304" y="2735774"/>
            <a:ext cx="678165" cy="145979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 flipV="1">
            <a:off x="2769468" y="3297427"/>
            <a:ext cx="1" cy="102514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H="1" flipV="1">
            <a:off x="3002144" y="2732144"/>
            <a:ext cx="1463429" cy="146342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H="1" flipV="1">
            <a:off x="5364568" y="2437830"/>
            <a:ext cx="1422965" cy="171243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3"/>
      <p:bldP build="whole" bldLvl="1" animBg="1" rev="0" advAuto="0" spid="160" grpId="11"/>
      <p:bldP build="whole" bldLvl="1" animBg="1" rev="0" advAuto="0" spid="157" grpId="6"/>
      <p:bldP build="whole" bldLvl="1" animBg="1" rev="0" advAuto="0" spid="158" grpId="7"/>
      <p:bldP build="whole" bldLvl="1" animBg="1" rev="0" advAuto="0" spid="159" grpId="9"/>
      <p:bldP build="whole" bldLvl="1" animBg="1" rev="0" advAuto="0" spid="135" grpId="2"/>
      <p:bldP build="whole" bldLvl="1" animBg="1" rev="0" advAuto="0" spid="136" grpId="4"/>
      <p:bldP build="whole" bldLvl="1" animBg="1" rev="0" advAuto="0" spid="156" grpId="10"/>
      <p:bldP build="whole" bldLvl="1" animBg="1" rev="0" advAuto="0" spid="154" grpId="5"/>
      <p:bldP build="whole" bldLvl="1" animBg="1" rev="0" advAuto="0" spid="134" grpId="1"/>
      <p:bldP build="whole" bldLvl="1" animBg="1" rev="0" advAuto="0" spid="155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opological Sort: DFS Ba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Sort: DFS Based</a:t>
            </a:r>
          </a:p>
        </p:txBody>
      </p:sp>
      <p:sp>
        <p:nvSpPr>
          <p:cNvPr id="163" name="DFS-based algorithm for topological sorting…"/>
          <p:cNvSpPr txBox="1"/>
          <p:nvPr>
            <p:ph type="body" sz="half" idx="1"/>
          </p:nvPr>
        </p:nvSpPr>
        <p:spPr>
          <a:xfrm>
            <a:off x="666288" y="938113"/>
            <a:ext cx="9055611" cy="2851327"/>
          </a:xfrm>
          <a:prstGeom prst="rect">
            <a:avLst/>
          </a:prstGeom>
        </p:spPr>
        <p:txBody>
          <a:bodyPr/>
          <a:lstStyle/>
          <a:p>
            <a:pPr marL="241393" marR="0" indent="-201705">
              <a:lnSpc>
                <a:spcPct val="100000"/>
              </a:lnSpc>
              <a:spcBef>
                <a:spcPts val="400"/>
              </a:spcBef>
              <a:defRPr sz="3000" u="sng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DFS-based algorithm for topological sorting</a:t>
            </a:r>
          </a:p>
          <a:p>
            <a:pPr lvl="1" marL="838200" marR="0" indent="-381000">
              <a:lnSpc>
                <a:spcPct val="100000"/>
              </a:lnSpc>
              <a:spcBef>
                <a:spcPts val="0"/>
              </a:spcBef>
              <a:buClr>
                <a:srgbClr val="A50021"/>
              </a:buClr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Perform DFS traversal, </a:t>
            </a:r>
          </a:p>
          <a:p>
            <a:pPr lvl="2" marL="1295400" marR="0" indent="-381000">
              <a:lnSpc>
                <a:spcPct val="100000"/>
              </a:lnSpc>
              <a:spcBef>
                <a:spcPts val="0"/>
              </a:spcBef>
              <a:buClr>
                <a:srgbClr val="A50021"/>
              </a:buClr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Note down the order vertices are popped off the traversal stack</a:t>
            </a:r>
          </a:p>
          <a:p>
            <a:pPr lvl="1" marL="838200" marR="0" indent="-381000">
              <a:lnSpc>
                <a:spcPct val="100000"/>
              </a:lnSpc>
              <a:spcBef>
                <a:spcPts val="0"/>
              </a:spcBef>
              <a:buClr>
                <a:srgbClr val="A50021"/>
              </a:buClr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Reverse order solves topological sorting problem</a:t>
            </a:r>
          </a:p>
          <a:p>
            <a:pPr lvl="1" marL="838200" marR="0" indent="-381000">
              <a:lnSpc>
                <a:spcPct val="100000"/>
              </a:lnSpc>
              <a:spcBef>
                <a:spcPts val="0"/>
              </a:spcBef>
              <a:buClr>
                <a:srgbClr val="A50021"/>
              </a:buClr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 edges encountered?→ NOT a dag!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1334310" y="3942561"/>
            <a:ext cx="611649" cy="553522"/>
            <a:chOff x="0" y="0"/>
            <a:chExt cx="611647" cy="553520"/>
          </a:xfrm>
        </p:grpSpPr>
        <p:sp>
          <p:nvSpPr>
            <p:cNvPr id="16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68" name="a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3169254" y="3942561"/>
            <a:ext cx="611648" cy="553522"/>
            <a:chOff x="0" y="0"/>
            <a:chExt cx="611647" cy="553520"/>
          </a:xfrm>
        </p:grpSpPr>
        <p:sp>
          <p:nvSpPr>
            <p:cNvPr id="17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71" name="b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1334310" y="5365899"/>
            <a:ext cx="611649" cy="553522"/>
            <a:chOff x="0" y="0"/>
            <a:chExt cx="611647" cy="553520"/>
          </a:xfrm>
        </p:grpSpPr>
        <p:sp>
          <p:nvSpPr>
            <p:cNvPr id="17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74" name="e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3169254" y="5365899"/>
            <a:ext cx="611648" cy="553522"/>
            <a:chOff x="0" y="0"/>
            <a:chExt cx="611647" cy="553520"/>
          </a:xfrm>
        </p:grpSpPr>
        <p:sp>
          <p:nvSpPr>
            <p:cNvPr id="176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77" name="f"/>
            <p:cNvSpPr txBox="1"/>
            <p:nvPr/>
          </p:nvSpPr>
          <p:spPr>
            <a:xfrm>
              <a:off x="89566" y="51621"/>
              <a:ext cx="232960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79" name="Line"/>
          <p:cNvSpPr/>
          <p:nvPr/>
        </p:nvSpPr>
        <p:spPr>
          <a:xfrm>
            <a:off x="1945958" y="4179784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80" name="Line"/>
          <p:cNvSpPr/>
          <p:nvPr/>
        </p:nvSpPr>
        <p:spPr>
          <a:xfrm flipH="1">
            <a:off x="1596445" y="4496082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81" name="Line"/>
          <p:cNvSpPr/>
          <p:nvPr/>
        </p:nvSpPr>
        <p:spPr>
          <a:xfrm>
            <a:off x="1945958" y="5603122"/>
            <a:ext cx="122329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82" name="Line"/>
          <p:cNvSpPr/>
          <p:nvPr/>
        </p:nvSpPr>
        <p:spPr>
          <a:xfrm>
            <a:off x="3431388" y="4496082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83" name="Line"/>
          <p:cNvSpPr/>
          <p:nvPr/>
        </p:nvSpPr>
        <p:spPr>
          <a:xfrm>
            <a:off x="1858580" y="4417007"/>
            <a:ext cx="1310675" cy="102796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186" name="Group"/>
          <p:cNvGrpSpPr/>
          <p:nvPr/>
        </p:nvGrpSpPr>
        <p:grpSpPr>
          <a:xfrm>
            <a:off x="5091575" y="3942561"/>
            <a:ext cx="611649" cy="553522"/>
            <a:chOff x="0" y="0"/>
            <a:chExt cx="611647" cy="553520"/>
          </a:xfrm>
        </p:grpSpPr>
        <p:sp>
          <p:nvSpPr>
            <p:cNvPr id="184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85" name="c"/>
            <p:cNvSpPr txBox="1"/>
            <p:nvPr/>
          </p:nvSpPr>
          <p:spPr>
            <a:xfrm>
              <a:off x="89566" y="51621"/>
              <a:ext cx="265704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6926518" y="3942561"/>
            <a:ext cx="611649" cy="553522"/>
            <a:chOff x="0" y="0"/>
            <a:chExt cx="611647" cy="553520"/>
          </a:xfrm>
        </p:grpSpPr>
        <p:sp>
          <p:nvSpPr>
            <p:cNvPr id="187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88" name="d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5091575" y="5365899"/>
            <a:ext cx="611649" cy="553522"/>
            <a:chOff x="0" y="0"/>
            <a:chExt cx="611647" cy="553520"/>
          </a:xfrm>
        </p:grpSpPr>
        <p:sp>
          <p:nvSpPr>
            <p:cNvPr id="190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91" name="g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6926518" y="5365899"/>
            <a:ext cx="611649" cy="553522"/>
            <a:chOff x="0" y="0"/>
            <a:chExt cx="611647" cy="553520"/>
          </a:xfrm>
        </p:grpSpPr>
        <p:sp>
          <p:nvSpPr>
            <p:cNvPr id="193" name="Oval"/>
            <p:cNvSpPr/>
            <p:nvPr/>
          </p:nvSpPr>
          <p:spPr>
            <a:xfrm>
              <a:off x="0" y="0"/>
              <a:ext cx="611648" cy="553521"/>
            </a:xfrm>
            <a:prstGeom prst="ellipse">
              <a:avLst/>
            </a:prstGeom>
            <a:solidFill>
              <a:srgbClr val="99FFCC"/>
            </a:solidFill>
            <a:ln w="12700" cap="flat">
              <a:solidFill>
                <a:srgbClr val="0019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194" name="h"/>
            <p:cNvSpPr txBox="1"/>
            <p:nvPr/>
          </p:nvSpPr>
          <p:spPr>
            <a:xfrm>
              <a:off x="89566" y="51621"/>
              <a:ext cx="282293" cy="450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sz="2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196" name="Line"/>
          <p:cNvSpPr/>
          <p:nvPr/>
        </p:nvSpPr>
        <p:spPr>
          <a:xfrm>
            <a:off x="5353710" y="4496082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5703223" y="5603122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7188653" y="4496082"/>
            <a:ext cx="1" cy="8698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5703223" y="4260500"/>
            <a:ext cx="1223296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780901" y="4337933"/>
            <a:ext cx="1398053" cy="110704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FS Algo - Topo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Algo - Topo Sort</a:t>
            </a:r>
          </a:p>
        </p:txBody>
      </p:sp>
      <p:sp>
        <p:nvSpPr>
          <p:cNvPr id="203" name="proc DFS(v)…"/>
          <p:cNvSpPr txBox="1"/>
          <p:nvPr>
            <p:ph type="body" idx="1"/>
          </p:nvPr>
        </p:nvSpPr>
        <p:spPr>
          <a:xfrm>
            <a:off x="552194" y="824507"/>
            <a:ext cx="9055612" cy="61336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</a:t>
            </a:r>
            <a:r>
              <a:t> DFS(v)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mark[v]← 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visiting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w ∈ adjacency(v)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mark[w] ==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explore unvisited vertex */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DFS(w)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node </a:t>
            </a:r>
            <a: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pushed on stack */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mark[w] == 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/* a back edge, and hence cycle */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exit(“graph has cycle”)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mark[v] ← 2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v is popped from stack, mark it visited */</a:t>
            </a:r>
            <a:r>
              <a:t>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topo[v] = order--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/* initialization *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← 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reverse ordering */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v∈V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mark[v]←0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unvisited */</a:t>
            </a:r>
            <a:r>
              <a:t>; </a:t>
            </a: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topo[v]=0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/* order */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each vertex</a:t>
            </a:r>
            <a:r>
              <a:t> v∈V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where </a:t>
            </a:r>
            <a: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has no incident edges 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DFS(v)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/* start from a some root */</a:t>
            </a:r>
          </a:p>
        </p:txBody>
      </p:sp>
      <p:sp>
        <p:nvSpPr>
          <p:cNvPr id="20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