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deepak.com/course/adslidesold/26ad.pdf" TargetMode="External"/><Relationship Id="rId3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Relationship Id="rId3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"/><Relationship Id="rId3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Relationship Id="rId3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"/><Relationship Id="rId3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"/><Relationship Id="rId3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6: Multi-Stage Graph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L26: Multi-Stage Graphs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Dynamic Programming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44" name="Q: How to allocate games among team members so as to get maximum award points"/>
          <p:cNvSpPr txBox="1"/>
          <p:nvPr>
            <p:ph type="body" sz="quarter" idx="1"/>
          </p:nvPr>
        </p:nvSpPr>
        <p:spPr>
          <a:xfrm>
            <a:off x="552194" y="5828078"/>
            <a:ext cx="9055612" cy="952501"/>
          </a:xfrm>
          <a:prstGeom prst="rect">
            <a:avLst/>
          </a:prstGeom>
        </p:spPr>
        <p:txBody>
          <a:bodyPr/>
          <a:lstStyle/>
          <a:p>
            <a:pPr/>
            <a:r>
              <a:t>Q: How to allocate games among team members so as to get maximum award points</a:t>
            </a:r>
          </a:p>
        </p:txBody>
      </p:sp>
      <p:sp>
        <p:nvSpPr>
          <p:cNvPr id="3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4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48" name="Table"/>
          <p:cNvGraphicFramePr/>
          <p:nvPr/>
        </p:nvGraphicFramePr>
        <p:xfrm>
          <a:off x="1969376" y="2647457"/>
          <a:ext cx="4762167" cy="317127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091371"/>
                <a:gridCol w="806641"/>
                <a:gridCol w="888966"/>
                <a:gridCol w="946612"/>
              </a:tblGrid>
              <a:tr h="83816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Student →
Games↓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2485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 game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3600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 games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1512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3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 games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853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 games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49" name="Award points for games played…"/>
          <p:cNvSpPr txBox="1"/>
          <p:nvPr/>
        </p:nvSpPr>
        <p:spPr>
          <a:xfrm>
            <a:off x="698105" y="905354"/>
            <a:ext cx="9055612" cy="1559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Award points for games played 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e.g. P2 plays 3 games, get a total of 8 points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Thus, column values are non-decreasing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4" grpId="3"/>
      <p:bldP build="whole" bldLvl="1" animBg="1" rev="0" advAuto="0" spid="348" grpId="1"/>
      <p:bldP build="p" bldLvl="5" animBg="1" rev="0" advAuto="0" spid="349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52" name="Possible allocations……"/>
          <p:cNvSpPr txBox="1"/>
          <p:nvPr>
            <p:ph type="body" idx="1"/>
          </p:nvPr>
        </p:nvSpPr>
        <p:spPr>
          <a:xfrm>
            <a:off x="552194" y="1058994"/>
            <a:ext cx="6802843" cy="56821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Possible allocations…</a:t>
            </a:r>
          </a:p>
          <a:p>
            <a:pPr>
              <a:spcBef>
                <a:spcPts val="300"/>
              </a:spcBef>
              <a:defRPr sz="30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0G</a:t>
            </a:r>
            <a:r>
              <a:t>s: 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:4Gs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:0G</a:t>
            </a:r>
            <a:r>
              <a:t>: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Points:</a:t>
            </a:r>
            <a:r>
              <a:rPr>
                <a:latin typeface="Arial"/>
                <a:ea typeface="Arial"/>
                <a:cs typeface="Arial"/>
                <a:sym typeface="Arial"/>
              </a:rPr>
              <a:t>0+10+0=10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:3Gs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:1G</a:t>
            </a:r>
            <a:r>
              <a:t>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Points: </a:t>
            </a:r>
            <a:r>
              <a:rPr>
                <a:latin typeface="Arial"/>
                <a:ea typeface="Arial"/>
                <a:cs typeface="Arial"/>
                <a:sym typeface="Arial"/>
              </a:rPr>
              <a:t>0+8+5=13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:2Gs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:2G</a:t>
            </a:r>
            <a:r>
              <a:t>s,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Points: </a:t>
            </a:r>
            <a:r>
              <a:rPr>
                <a:latin typeface="Arial"/>
                <a:ea typeface="Arial"/>
                <a:cs typeface="Arial"/>
                <a:sym typeface="Arial"/>
              </a:rPr>
              <a:t>0+7+5=12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:3G</a:t>
            </a:r>
            <a:r>
              <a:t>s,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Points:</a:t>
            </a:r>
            <a:r>
              <a:rPr>
                <a:latin typeface="Arial"/>
                <a:ea typeface="Arial"/>
                <a:cs typeface="Arial"/>
                <a:sym typeface="Arial"/>
              </a:rPr>
              <a:t>0+4+6=10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:4G</a:t>
            </a:r>
            <a:r>
              <a:t>s,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Points:</a:t>
            </a:r>
            <a:r>
              <a:rPr>
                <a:latin typeface="Arial"/>
                <a:ea typeface="Arial"/>
                <a:cs typeface="Arial"/>
                <a:sym typeface="Arial"/>
              </a:rPr>
              <a:t>0+0+6=6</a:t>
            </a:r>
          </a:p>
        </p:txBody>
      </p:sp>
      <p:sp>
        <p:nvSpPr>
          <p:cNvPr id="3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5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56" name="Table"/>
          <p:cNvGraphicFramePr/>
          <p:nvPr/>
        </p:nvGraphicFramePr>
        <p:xfrm>
          <a:off x="6145427" y="973971"/>
          <a:ext cx="3095652" cy="269572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889432"/>
                <a:gridCol w="712848"/>
                <a:gridCol w="686478"/>
                <a:gridCol w="778316"/>
              </a:tblGrid>
              <a:tr h="7445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 →
G↓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noFill/>
                  </a:tcPr>
                </a:tc>
              </a:tr>
              <a:tr h="47154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043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61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452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59" name="Possible allocations……"/>
          <p:cNvSpPr txBox="1"/>
          <p:nvPr>
            <p:ph type="body" idx="1"/>
          </p:nvPr>
        </p:nvSpPr>
        <p:spPr>
          <a:xfrm>
            <a:off x="552194" y="1058994"/>
            <a:ext cx="6574786" cy="56821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Possible allocations…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1G</a:t>
            </a:r>
            <a:r>
              <a:t>: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:3G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:0G</a:t>
            </a:r>
            <a:r>
              <a:t>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Points: 2</a:t>
            </a:r>
            <a:r>
              <a:rPr>
                <a:latin typeface="Arial"/>
                <a:ea typeface="Arial"/>
                <a:cs typeface="Arial"/>
                <a:sym typeface="Arial"/>
              </a:rPr>
              <a:t>+8+0=10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:2G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:1G</a:t>
            </a:r>
            <a:r>
              <a:t>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Points: 2</a:t>
            </a:r>
            <a:r>
              <a:rPr>
                <a:latin typeface="Arial"/>
                <a:ea typeface="Arial"/>
                <a:cs typeface="Arial"/>
                <a:sym typeface="Arial"/>
              </a:rPr>
              <a:t>+7+5=14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:2G</a:t>
            </a:r>
            <a:r>
              <a:t>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Points:2</a:t>
            </a:r>
            <a:r>
              <a:rPr>
                <a:latin typeface="Arial"/>
                <a:ea typeface="Arial"/>
                <a:cs typeface="Arial"/>
                <a:sym typeface="Arial"/>
              </a:rPr>
              <a:t>+4+5=11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:3G</a:t>
            </a:r>
            <a:r>
              <a:t>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Points:2</a:t>
            </a:r>
            <a:r>
              <a:rPr>
                <a:latin typeface="Arial"/>
                <a:ea typeface="Arial"/>
                <a:cs typeface="Arial"/>
                <a:sym typeface="Arial"/>
              </a:rPr>
              <a:t>+0+6=8</a:t>
            </a:r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63" name="Table"/>
          <p:cNvGraphicFramePr/>
          <p:nvPr/>
        </p:nvGraphicFramePr>
        <p:xfrm>
          <a:off x="7326049" y="990600"/>
          <a:ext cx="2563086" cy="262178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81278"/>
                <a:gridCol w="556344"/>
                <a:gridCol w="566716"/>
                <a:gridCol w="630170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 →
G↓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66" name="Possible allocations……"/>
          <p:cNvSpPr txBox="1"/>
          <p:nvPr>
            <p:ph type="body" idx="1"/>
          </p:nvPr>
        </p:nvSpPr>
        <p:spPr>
          <a:xfrm>
            <a:off x="552194" y="1058994"/>
            <a:ext cx="6802843" cy="56821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Possible allocations…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2G</a:t>
            </a:r>
            <a:r>
              <a:t>s. 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:2G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:0G</a:t>
            </a:r>
            <a:r>
              <a:t>: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Points:</a:t>
            </a:r>
            <a:r>
              <a:rPr>
                <a:latin typeface="Arial"/>
                <a:ea typeface="Arial"/>
                <a:cs typeface="Arial"/>
                <a:sym typeface="Arial"/>
              </a:rPr>
              <a:t>5+7+0</a:t>
            </a:r>
            <a:r>
              <a:t>=</a:t>
            </a:r>
            <a:r>
              <a:rPr>
                <a:latin typeface="Arial"/>
                <a:ea typeface="Arial"/>
                <a:cs typeface="Arial"/>
                <a:sym typeface="Arial"/>
              </a:rPr>
              <a:t>12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:1G</a:t>
            </a:r>
            <a:r>
              <a:t>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Points: </a:t>
            </a:r>
            <a:r>
              <a:rPr>
                <a:latin typeface="Arial"/>
                <a:ea typeface="Arial"/>
                <a:cs typeface="Arial"/>
                <a:sym typeface="Arial"/>
              </a:rPr>
              <a:t>5+4+5</a:t>
            </a:r>
            <a:r>
              <a:t>=</a:t>
            </a:r>
            <a:r>
              <a:rPr>
                <a:latin typeface="Arial"/>
                <a:ea typeface="Arial"/>
                <a:cs typeface="Arial"/>
                <a:sym typeface="Arial"/>
              </a:rPr>
              <a:t>14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:2G</a:t>
            </a:r>
            <a:r>
              <a:t>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Points: </a:t>
            </a:r>
            <a:r>
              <a:rPr>
                <a:latin typeface="Arial"/>
                <a:ea typeface="Arial"/>
                <a:cs typeface="Arial"/>
                <a:sym typeface="Arial"/>
              </a:rPr>
              <a:t>5+0+5</a:t>
            </a:r>
            <a:r>
              <a:t>=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3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70" name="Table"/>
          <p:cNvGraphicFramePr/>
          <p:nvPr/>
        </p:nvGraphicFramePr>
        <p:xfrm>
          <a:off x="7492334" y="1090370"/>
          <a:ext cx="2489038" cy="262178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13517"/>
                <a:gridCol w="571859"/>
                <a:gridCol w="550705"/>
                <a:gridCol w="624379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 →
G↓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73" name="Possible allocations…"/>
          <p:cNvSpPr txBox="1"/>
          <p:nvPr>
            <p:ph type="body" idx="1"/>
          </p:nvPr>
        </p:nvSpPr>
        <p:spPr>
          <a:xfrm>
            <a:off x="552194" y="1058994"/>
            <a:ext cx="6802843" cy="5682152"/>
          </a:xfrm>
          <a:prstGeom prst="rect">
            <a:avLst/>
          </a:prstGeom>
        </p:spPr>
        <p:txBody>
          <a:bodyPr/>
          <a:lstStyle/>
          <a:p>
            <a:pPr/>
            <a:r>
              <a:t>Possible allocations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3G</a:t>
            </a:r>
            <a:r>
              <a:t>s</a:t>
            </a:r>
          </a:p>
          <a:p>
            <a:pPr lvl="1"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:0G</a:t>
            </a:r>
            <a:r>
              <a:t>: </a:t>
            </a:r>
          </a:p>
          <a:p>
            <a:pPr lvl="2"/>
            <a:r>
              <a:t>Points=</a:t>
            </a:r>
            <a:r>
              <a:rPr>
                <a:latin typeface="Arial"/>
                <a:ea typeface="Arial"/>
                <a:cs typeface="Arial"/>
                <a:sym typeface="Arial"/>
              </a:rPr>
              <a:t>7+4+0=11</a:t>
            </a:r>
          </a:p>
          <a:p>
            <a:pPr lvl="1"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:1G</a:t>
            </a:r>
            <a:r>
              <a:t>: </a:t>
            </a:r>
          </a:p>
          <a:p>
            <a:pPr lvl="2"/>
            <a:r>
              <a:t>Points=</a:t>
            </a:r>
            <a:r>
              <a:rPr>
                <a:latin typeface="Arial"/>
                <a:ea typeface="Arial"/>
                <a:cs typeface="Arial"/>
                <a:sym typeface="Arial"/>
              </a:rPr>
              <a:t>7+0+5=12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:4G</a:t>
            </a:r>
            <a:r>
              <a:t>s: </a:t>
            </a:r>
          </a:p>
          <a:p>
            <a:pPr lvl="1"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:0G</a:t>
            </a:r>
            <a:r>
              <a:t> </a:t>
            </a:r>
          </a:p>
          <a:p>
            <a:pPr lvl="2"/>
            <a:r>
              <a:t>Points=8</a:t>
            </a:r>
          </a:p>
        </p:txBody>
      </p:sp>
      <p:sp>
        <p:nvSpPr>
          <p:cNvPr id="3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7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77" name="Table"/>
          <p:cNvGraphicFramePr/>
          <p:nvPr/>
        </p:nvGraphicFramePr>
        <p:xfrm>
          <a:off x="7143136" y="1073742"/>
          <a:ext cx="2513851" cy="262178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20713"/>
                <a:gridCol w="577626"/>
                <a:gridCol w="556258"/>
                <a:gridCol w="630675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 →
G↓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80" name="Construction of Multistage graph…"/>
          <p:cNvSpPr txBox="1"/>
          <p:nvPr>
            <p:ph type="body" sz="half" idx="1"/>
          </p:nvPr>
        </p:nvSpPr>
        <p:spPr>
          <a:xfrm>
            <a:off x="435795" y="792538"/>
            <a:ext cx="7001345" cy="318887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Construction of Multistage graph </a:t>
            </a:r>
          </a:p>
          <a:p>
            <a:pPr>
              <a:spcBef>
                <a:spcPts val="300"/>
              </a:spcBef>
              <a:defRPr sz="3000"/>
            </a:pPr>
            <a:r>
              <a:t>The graph has 4 stages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Start 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t>: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t> plays some games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3</a:t>
            </a:r>
            <a:r>
              <a:t>: </a:t>
            </a:r>
            <a:r>
              <a:rPr sz="2700"/>
              <a:t>P</a:t>
            </a:r>
            <a:r>
              <a:rPr baseline="-5999" sz="27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2700"/>
              <a:t> - plays some of remaining games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4</a:t>
            </a:r>
            <a:r>
              <a:t>: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t> - all the remaining games</a:t>
            </a:r>
          </a:p>
          <a:p>
            <a:pPr lvl="2">
              <a:spcBef>
                <a:spcPts val="300"/>
              </a:spcBef>
            </a:pPr>
            <a:r>
              <a:t>The end stage: all games are played</a:t>
            </a:r>
          </a:p>
        </p:txBody>
      </p:sp>
      <p:sp>
        <p:nvSpPr>
          <p:cNvPr id="3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8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84" name="Table"/>
          <p:cNvGraphicFramePr/>
          <p:nvPr/>
        </p:nvGraphicFramePr>
        <p:xfrm>
          <a:off x="7658619" y="1090370"/>
          <a:ext cx="4887630" cy="3558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 →
G↓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5" name="From each stage to next stage…"/>
          <p:cNvSpPr txBox="1"/>
          <p:nvPr/>
        </p:nvSpPr>
        <p:spPr>
          <a:xfrm>
            <a:off x="450187" y="3783472"/>
            <a:ext cx="9259626" cy="3119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From each stage to next stage</a:t>
            </a:r>
          </a:p>
          <a:p>
            <a:pPr lvl="1" marL="681037" indent="-285750">
              <a:lnSpc>
                <a:spcPct val="90000"/>
              </a:lnSpc>
              <a:spcBef>
                <a:spcPts val="100"/>
              </a:spcBef>
              <a:buSzPct val="100000"/>
              <a:buChar char="–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Draw edge with allowed possibilities</a:t>
            </a: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Each stage (except start, end) has 5 vertices</a:t>
            </a:r>
          </a:p>
          <a:p>
            <a:pPr lvl="1" marL="7381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V(i,j)</a:t>
            </a:r>
            <a:r>
              <a:t>: 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=total num of games played.</a:t>
            </a:r>
          </a:p>
          <a:p>
            <a:pPr lvl="2" marL="11953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1≤i&lt;3</a:t>
            </a:r>
            <a:r>
              <a:t>;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0≤j≤4</a:t>
            </a: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i="1" u="sng"/>
              <a:t>Start</a:t>
            </a:r>
            <a:r>
              <a:t>, and </a:t>
            </a:r>
            <a:r>
              <a:rPr i="1" u="sng"/>
              <a:t>end</a:t>
            </a:r>
            <a:r>
              <a:t> stage has one vertex each</a:t>
            </a:r>
          </a:p>
          <a:p>
            <a:pPr lvl="1" marL="7381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i="1" u="sng"/>
              <a:t>start</a:t>
            </a:r>
            <a:r>
              <a:t> stage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t> plays; </a:t>
            </a:r>
            <a:r>
              <a:rPr i="1" u="sng"/>
              <a:t>end</a:t>
            </a:r>
            <a:r>
              <a:t> stage: all 4 games are played</a:t>
            </a:r>
          </a:p>
          <a:p>
            <a:pPr lvl="1" marL="7381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t> plays;   Stage 2: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t> plays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5" grpId="2"/>
      <p:bldP build="p" bldLvl="5" animBg="1" rev="0" advAuto="0" spid="38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Line"/>
          <p:cNvSpPr/>
          <p:nvPr/>
        </p:nvSpPr>
        <p:spPr>
          <a:xfrm flipV="1">
            <a:off x="3961016" y="2884885"/>
            <a:ext cx="1437378" cy="924301"/>
          </a:xfrm>
          <a:prstGeom prst="line">
            <a:avLst/>
          </a:prstGeom>
          <a:ln w="38100">
            <a:solidFill>
              <a:schemeClr val="accent4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8" name="Multistage Graph"/>
          <p:cNvSpPr txBox="1"/>
          <p:nvPr>
            <p:ph type="title"/>
          </p:nvPr>
        </p:nvSpPr>
        <p:spPr>
          <a:xfrm>
            <a:off x="2474733" y="-189103"/>
            <a:ext cx="5603512" cy="952501"/>
          </a:xfrm>
          <a:prstGeom prst="rect">
            <a:avLst/>
          </a:prstGeom>
        </p:spPr>
        <p:txBody>
          <a:bodyPr/>
          <a:lstStyle/>
          <a:p>
            <a:pPr/>
            <a:r>
              <a:t>Multistage Graph</a:t>
            </a:r>
          </a:p>
        </p:txBody>
      </p:sp>
      <p:sp>
        <p:nvSpPr>
          <p:cNvPr id="3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92" name="Table"/>
          <p:cNvGraphicFramePr/>
          <p:nvPr/>
        </p:nvGraphicFramePr>
        <p:xfrm>
          <a:off x="9519" y="26148"/>
          <a:ext cx="2219539" cy="241752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66685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 →
G↓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235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034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443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18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93" name="V(1,0)"/>
          <p:cNvSpPr/>
          <p:nvPr/>
        </p:nvSpPr>
        <p:spPr>
          <a:xfrm>
            <a:off x="2715638" y="1542038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V(1,0)</a:t>
            </a:r>
          </a:p>
        </p:txBody>
      </p:sp>
      <p:sp>
        <p:nvSpPr>
          <p:cNvPr id="394" name="V(1,1)"/>
          <p:cNvSpPr/>
          <p:nvPr/>
        </p:nvSpPr>
        <p:spPr>
          <a:xfrm>
            <a:off x="2715638" y="2564613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V(1,1)</a:t>
            </a:r>
          </a:p>
        </p:txBody>
      </p:sp>
      <p:sp>
        <p:nvSpPr>
          <p:cNvPr id="395" name="V(1,2)"/>
          <p:cNvSpPr/>
          <p:nvPr/>
        </p:nvSpPr>
        <p:spPr>
          <a:xfrm>
            <a:off x="2715638" y="3587187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V(1,2)</a:t>
            </a:r>
          </a:p>
        </p:txBody>
      </p:sp>
      <p:sp>
        <p:nvSpPr>
          <p:cNvPr id="396" name="V(1,3)"/>
          <p:cNvSpPr/>
          <p:nvPr/>
        </p:nvSpPr>
        <p:spPr>
          <a:xfrm>
            <a:off x="2715638" y="4609761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V(1,3)</a:t>
            </a:r>
          </a:p>
        </p:txBody>
      </p:sp>
      <p:sp>
        <p:nvSpPr>
          <p:cNvPr id="397" name="V(1,4)"/>
          <p:cNvSpPr/>
          <p:nvPr/>
        </p:nvSpPr>
        <p:spPr>
          <a:xfrm>
            <a:off x="2715638" y="5632336"/>
            <a:ext cx="1270001" cy="552908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V(1,4)</a:t>
            </a:r>
          </a:p>
        </p:txBody>
      </p:sp>
      <p:sp>
        <p:nvSpPr>
          <p:cNvPr id="398" name="V(2,0)"/>
          <p:cNvSpPr/>
          <p:nvPr/>
        </p:nvSpPr>
        <p:spPr>
          <a:xfrm>
            <a:off x="5420052" y="1542038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V(2,0)</a:t>
            </a:r>
          </a:p>
        </p:txBody>
      </p:sp>
      <p:sp>
        <p:nvSpPr>
          <p:cNvPr id="399" name="V(2,1)"/>
          <p:cNvSpPr/>
          <p:nvPr/>
        </p:nvSpPr>
        <p:spPr>
          <a:xfrm>
            <a:off x="5420052" y="2564613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V(2,1)</a:t>
            </a:r>
          </a:p>
        </p:txBody>
      </p:sp>
      <p:sp>
        <p:nvSpPr>
          <p:cNvPr id="400" name="V(2,2)"/>
          <p:cNvSpPr/>
          <p:nvPr/>
        </p:nvSpPr>
        <p:spPr>
          <a:xfrm>
            <a:off x="5420052" y="3587187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V(2,2)</a:t>
            </a:r>
          </a:p>
        </p:txBody>
      </p:sp>
      <p:sp>
        <p:nvSpPr>
          <p:cNvPr id="401" name="V(2,3)"/>
          <p:cNvSpPr/>
          <p:nvPr/>
        </p:nvSpPr>
        <p:spPr>
          <a:xfrm>
            <a:off x="5420052" y="4609761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V(2,3)</a:t>
            </a:r>
          </a:p>
        </p:txBody>
      </p:sp>
      <p:sp>
        <p:nvSpPr>
          <p:cNvPr id="402" name="V(2,4)"/>
          <p:cNvSpPr/>
          <p:nvPr/>
        </p:nvSpPr>
        <p:spPr>
          <a:xfrm>
            <a:off x="5420052" y="5632336"/>
            <a:ext cx="1270001" cy="552908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V(2,4)</a:t>
            </a:r>
          </a:p>
        </p:txBody>
      </p:sp>
      <p:sp>
        <p:nvSpPr>
          <p:cNvPr id="403" name="t"/>
          <p:cNvSpPr/>
          <p:nvPr/>
        </p:nvSpPr>
        <p:spPr>
          <a:xfrm>
            <a:off x="8331737" y="3595125"/>
            <a:ext cx="731013" cy="6972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404" name="s"/>
          <p:cNvSpPr/>
          <p:nvPr/>
        </p:nvSpPr>
        <p:spPr>
          <a:xfrm>
            <a:off x="987056" y="3541483"/>
            <a:ext cx="731012" cy="80449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grpSp>
        <p:nvGrpSpPr>
          <p:cNvPr id="407" name="Group"/>
          <p:cNvGrpSpPr/>
          <p:nvPr/>
        </p:nvGrpSpPr>
        <p:grpSpPr>
          <a:xfrm>
            <a:off x="1518387" y="1760215"/>
            <a:ext cx="1130283" cy="1853361"/>
            <a:chOff x="0" y="0"/>
            <a:chExt cx="1130281" cy="1853360"/>
          </a:xfrm>
        </p:grpSpPr>
        <p:sp>
          <p:nvSpPr>
            <p:cNvPr id="405" name="Line"/>
            <p:cNvSpPr/>
            <p:nvPr/>
          </p:nvSpPr>
          <p:spPr>
            <a:xfrm flipV="1">
              <a:off x="0" y="0"/>
              <a:ext cx="1130282" cy="18533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6" name="0"/>
            <p:cNvSpPr txBox="1"/>
            <p:nvPr/>
          </p:nvSpPr>
          <p:spPr>
            <a:xfrm>
              <a:off x="107271" y="922777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410" name="Group"/>
          <p:cNvGrpSpPr/>
          <p:nvPr/>
        </p:nvGrpSpPr>
        <p:grpSpPr>
          <a:xfrm>
            <a:off x="1719089" y="3586385"/>
            <a:ext cx="995528" cy="447230"/>
            <a:chOff x="0" y="0"/>
            <a:chExt cx="995526" cy="447228"/>
          </a:xfrm>
        </p:grpSpPr>
        <p:sp>
          <p:nvSpPr>
            <p:cNvPr id="408" name="Line"/>
            <p:cNvSpPr/>
            <p:nvPr/>
          </p:nvSpPr>
          <p:spPr>
            <a:xfrm>
              <a:off x="0" y="357345"/>
              <a:ext cx="99552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9" name="5"/>
            <p:cNvSpPr txBox="1"/>
            <p:nvPr/>
          </p:nvSpPr>
          <p:spPr>
            <a:xfrm>
              <a:off x="335535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13" name="Group"/>
          <p:cNvGrpSpPr/>
          <p:nvPr/>
        </p:nvGrpSpPr>
        <p:grpSpPr>
          <a:xfrm>
            <a:off x="1634031" y="4173727"/>
            <a:ext cx="1073365" cy="763501"/>
            <a:chOff x="0" y="0"/>
            <a:chExt cx="1073363" cy="763500"/>
          </a:xfrm>
        </p:grpSpPr>
        <p:sp>
          <p:nvSpPr>
            <p:cNvPr id="411" name="Line"/>
            <p:cNvSpPr/>
            <p:nvPr/>
          </p:nvSpPr>
          <p:spPr>
            <a:xfrm>
              <a:off x="0" y="51201"/>
              <a:ext cx="1073364" cy="7123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12" name="7"/>
            <p:cNvSpPr txBox="1"/>
            <p:nvPr/>
          </p:nvSpPr>
          <p:spPr>
            <a:xfrm>
              <a:off x="420593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416" name="Group"/>
          <p:cNvGrpSpPr/>
          <p:nvPr/>
        </p:nvGrpSpPr>
        <p:grpSpPr>
          <a:xfrm>
            <a:off x="1544936" y="4345774"/>
            <a:ext cx="1084932" cy="1498516"/>
            <a:chOff x="0" y="0"/>
            <a:chExt cx="1084930" cy="1498514"/>
          </a:xfrm>
        </p:grpSpPr>
        <p:sp>
          <p:nvSpPr>
            <p:cNvPr id="414" name="Line"/>
            <p:cNvSpPr/>
            <p:nvPr/>
          </p:nvSpPr>
          <p:spPr>
            <a:xfrm>
              <a:off x="-1" y="0"/>
              <a:ext cx="1084932" cy="1498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15" name="8"/>
            <p:cNvSpPr txBox="1"/>
            <p:nvPr/>
          </p:nvSpPr>
          <p:spPr>
            <a:xfrm>
              <a:off x="509688" y="521918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417" name="Line"/>
          <p:cNvSpPr/>
          <p:nvPr/>
        </p:nvSpPr>
        <p:spPr>
          <a:xfrm>
            <a:off x="4044674" y="1653798"/>
            <a:ext cx="1316343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8" name="0"/>
          <p:cNvSpPr txBox="1"/>
          <p:nvPr/>
        </p:nvSpPr>
        <p:spPr>
          <a:xfrm>
            <a:off x="4044444" y="1267530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19" name="Line"/>
          <p:cNvSpPr/>
          <p:nvPr/>
        </p:nvSpPr>
        <p:spPr>
          <a:xfrm>
            <a:off x="3998796" y="1691371"/>
            <a:ext cx="1362221" cy="96516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0" name="4"/>
          <p:cNvSpPr txBox="1"/>
          <p:nvPr/>
        </p:nvSpPr>
        <p:spPr>
          <a:xfrm>
            <a:off x="4179428" y="156728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1" name="Line"/>
          <p:cNvSpPr/>
          <p:nvPr/>
        </p:nvSpPr>
        <p:spPr>
          <a:xfrm>
            <a:off x="3996744" y="1809699"/>
            <a:ext cx="1369409" cy="206998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2" name="7"/>
          <p:cNvSpPr txBox="1"/>
          <p:nvPr/>
        </p:nvSpPr>
        <p:spPr>
          <a:xfrm>
            <a:off x="4179428" y="1982523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23" name="Line"/>
          <p:cNvSpPr/>
          <p:nvPr/>
        </p:nvSpPr>
        <p:spPr>
          <a:xfrm>
            <a:off x="3991608" y="1987989"/>
            <a:ext cx="1366469" cy="286570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4" name="8"/>
          <p:cNvSpPr txBox="1"/>
          <p:nvPr/>
        </p:nvSpPr>
        <p:spPr>
          <a:xfrm>
            <a:off x="5036170" y="4048722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25" name="Line"/>
          <p:cNvSpPr/>
          <p:nvPr/>
        </p:nvSpPr>
        <p:spPr>
          <a:xfrm>
            <a:off x="3915408" y="2114989"/>
            <a:ext cx="1431914" cy="366202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6" name="10"/>
          <p:cNvSpPr txBox="1"/>
          <p:nvPr/>
        </p:nvSpPr>
        <p:spPr>
          <a:xfrm>
            <a:off x="5114261" y="5116277"/>
            <a:ext cx="493971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427" name="Line"/>
          <p:cNvSpPr/>
          <p:nvPr/>
        </p:nvSpPr>
        <p:spPr>
          <a:xfrm>
            <a:off x="3995366" y="2794500"/>
            <a:ext cx="1361740" cy="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8" name="0"/>
          <p:cNvSpPr txBox="1"/>
          <p:nvPr/>
        </p:nvSpPr>
        <p:spPr>
          <a:xfrm>
            <a:off x="4751161" y="2434512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9" name="Line"/>
          <p:cNvSpPr/>
          <p:nvPr/>
        </p:nvSpPr>
        <p:spPr>
          <a:xfrm>
            <a:off x="3998797" y="2883950"/>
            <a:ext cx="1415961" cy="107829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0" name="4"/>
          <p:cNvSpPr txBox="1"/>
          <p:nvPr/>
        </p:nvSpPr>
        <p:spPr>
          <a:xfrm>
            <a:off x="4748375" y="3255996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31" name="Line"/>
          <p:cNvSpPr/>
          <p:nvPr/>
        </p:nvSpPr>
        <p:spPr>
          <a:xfrm>
            <a:off x="3990737" y="3052856"/>
            <a:ext cx="1370510" cy="1912588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2" name="7"/>
          <p:cNvSpPr txBox="1"/>
          <p:nvPr/>
        </p:nvSpPr>
        <p:spPr>
          <a:xfrm>
            <a:off x="3856382" y="306454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33" name="Line"/>
          <p:cNvSpPr/>
          <p:nvPr/>
        </p:nvSpPr>
        <p:spPr>
          <a:xfrm flipV="1">
            <a:off x="3990988" y="1906614"/>
            <a:ext cx="1370259" cy="1767935"/>
          </a:xfrm>
          <a:prstGeom prst="line">
            <a:avLst/>
          </a:prstGeom>
          <a:ln w="38100">
            <a:solidFill>
              <a:schemeClr val="accent4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4" name="0"/>
          <p:cNvSpPr txBox="1"/>
          <p:nvPr/>
        </p:nvSpPr>
        <p:spPr>
          <a:xfrm>
            <a:off x="4179428" y="367109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437" name="Group"/>
          <p:cNvGrpSpPr/>
          <p:nvPr/>
        </p:nvGrpSpPr>
        <p:grpSpPr>
          <a:xfrm>
            <a:off x="1700905" y="2932462"/>
            <a:ext cx="947914" cy="797094"/>
            <a:chOff x="0" y="0"/>
            <a:chExt cx="947912" cy="797093"/>
          </a:xfrm>
        </p:grpSpPr>
        <p:sp>
          <p:nvSpPr>
            <p:cNvPr id="435" name="2"/>
            <p:cNvSpPr txBox="1"/>
            <p:nvPr/>
          </p:nvSpPr>
          <p:spPr>
            <a:xfrm>
              <a:off x="214973" y="-1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36" name="Line"/>
            <p:cNvSpPr/>
            <p:nvPr/>
          </p:nvSpPr>
          <p:spPr>
            <a:xfrm flipV="1">
              <a:off x="0" y="32724"/>
              <a:ext cx="947913" cy="7643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438" name="Line"/>
          <p:cNvSpPr/>
          <p:nvPr/>
        </p:nvSpPr>
        <p:spPr>
          <a:xfrm>
            <a:off x="3975252" y="4003602"/>
            <a:ext cx="1385995" cy="1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9" name="7"/>
          <p:cNvSpPr txBox="1"/>
          <p:nvPr/>
        </p:nvSpPr>
        <p:spPr>
          <a:xfrm>
            <a:off x="3467368" y="404872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40" name="Line"/>
          <p:cNvSpPr/>
          <p:nvPr/>
        </p:nvSpPr>
        <p:spPr>
          <a:xfrm flipV="1">
            <a:off x="3996262" y="1802692"/>
            <a:ext cx="1398406" cy="2851185"/>
          </a:xfrm>
          <a:prstGeom prst="line">
            <a:avLst/>
          </a:prstGeom>
          <a:ln w="38100">
            <a:solidFill>
              <a:schemeClr val="accent6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1" name="Line"/>
          <p:cNvSpPr/>
          <p:nvPr/>
        </p:nvSpPr>
        <p:spPr>
          <a:xfrm flipV="1">
            <a:off x="3961016" y="3105081"/>
            <a:ext cx="1400231" cy="1789243"/>
          </a:xfrm>
          <a:prstGeom prst="line">
            <a:avLst/>
          </a:prstGeom>
          <a:ln w="38100">
            <a:solidFill>
              <a:schemeClr val="accent6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2" name="Line"/>
          <p:cNvSpPr/>
          <p:nvPr/>
        </p:nvSpPr>
        <p:spPr>
          <a:xfrm flipV="1">
            <a:off x="3987792" y="2111639"/>
            <a:ext cx="1833095" cy="3557374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3" name="Line"/>
          <p:cNvSpPr/>
          <p:nvPr/>
        </p:nvSpPr>
        <p:spPr>
          <a:xfrm>
            <a:off x="6707614" y="1632327"/>
            <a:ext cx="1772286" cy="2060066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4" name="6 (P3 plays 4 Gs)"/>
          <p:cNvSpPr txBox="1"/>
          <p:nvPr/>
        </p:nvSpPr>
        <p:spPr>
          <a:xfrm>
            <a:off x="6753083" y="1430184"/>
            <a:ext cx="218321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6 </a:t>
            </a:r>
            <a:r>
              <a:rPr sz="2000"/>
              <a:t>(P</a:t>
            </a:r>
            <a:r>
              <a:rPr baseline="-5999" sz="2000"/>
              <a:t>3</a:t>
            </a:r>
            <a:r>
              <a:rPr sz="2000"/>
              <a:t> plays 4 Gs)</a:t>
            </a:r>
          </a:p>
        </p:txBody>
      </p:sp>
      <p:sp>
        <p:nvSpPr>
          <p:cNvPr id="445" name="Line"/>
          <p:cNvSpPr/>
          <p:nvPr/>
        </p:nvSpPr>
        <p:spPr>
          <a:xfrm>
            <a:off x="6692221" y="2885622"/>
            <a:ext cx="1600997" cy="944449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6" name="6 (P3 plays 3 Gs)"/>
          <p:cNvSpPr txBox="1"/>
          <p:nvPr/>
        </p:nvSpPr>
        <p:spPr>
          <a:xfrm>
            <a:off x="6884196" y="2682992"/>
            <a:ext cx="218321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6 </a:t>
            </a:r>
            <a:r>
              <a:rPr sz="2000"/>
              <a:t>(P</a:t>
            </a:r>
            <a:r>
              <a:rPr baseline="-5999" sz="2000"/>
              <a:t>3</a:t>
            </a:r>
            <a:r>
              <a:rPr sz="2000"/>
              <a:t> plays 3 Gs)</a:t>
            </a:r>
          </a:p>
        </p:txBody>
      </p:sp>
      <p:sp>
        <p:nvSpPr>
          <p:cNvPr id="447" name="Line"/>
          <p:cNvSpPr/>
          <p:nvPr/>
        </p:nvSpPr>
        <p:spPr>
          <a:xfrm>
            <a:off x="6748857" y="3943730"/>
            <a:ext cx="1524075" cy="1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8" name="Line"/>
          <p:cNvSpPr/>
          <p:nvPr/>
        </p:nvSpPr>
        <p:spPr>
          <a:xfrm flipV="1">
            <a:off x="6714949" y="4187818"/>
            <a:ext cx="1597834" cy="851553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9" name="Line"/>
          <p:cNvSpPr/>
          <p:nvPr/>
        </p:nvSpPr>
        <p:spPr>
          <a:xfrm flipV="1">
            <a:off x="6713847" y="4275001"/>
            <a:ext cx="1748862" cy="1739682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0" name="Line"/>
          <p:cNvSpPr/>
          <p:nvPr/>
        </p:nvSpPr>
        <p:spPr>
          <a:xfrm>
            <a:off x="3716078" y="3106539"/>
            <a:ext cx="1749567" cy="2804251"/>
          </a:xfrm>
          <a:prstGeom prst="line">
            <a:avLst/>
          </a:prstGeom>
          <a:ln w="381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1" name="4"/>
          <p:cNvSpPr txBox="1"/>
          <p:nvPr/>
        </p:nvSpPr>
        <p:spPr>
          <a:xfrm>
            <a:off x="3856382" y="5068925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2" name="0"/>
          <p:cNvSpPr txBox="1"/>
          <p:nvPr/>
        </p:nvSpPr>
        <p:spPr>
          <a:xfrm>
            <a:off x="4501759" y="577777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rgbClr val="00D2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53" name="Line"/>
          <p:cNvSpPr/>
          <p:nvPr/>
        </p:nvSpPr>
        <p:spPr>
          <a:xfrm>
            <a:off x="3938641" y="4131987"/>
            <a:ext cx="1468712" cy="924103"/>
          </a:xfrm>
          <a:prstGeom prst="line">
            <a:avLst/>
          </a:prstGeom>
          <a:ln w="38100">
            <a:solidFill>
              <a:schemeClr val="accent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4" name="Q: Find max marks using DP Forward approach?…"/>
          <p:cNvSpPr txBox="1"/>
          <p:nvPr/>
        </p:nvSpPr>
        <p:spPr>
          <a:xfrm>
            <a:off x="891279" y="6128924"/>
            <a:ext cx="727128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Find max marks using DP Forward approach?</a:t>
            </a:r>
          </a:p>
          <a:p>
            <a: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Find max marks using DP Backward approach?</a:t>
            </a:r>
          </a:p>
        </p:txBody>
      </p:sp>
      <p:sp>
        <p:nvSpPr>
          <p:cNvPr id="455" name="8"/>
          <p:cNvSpPr txBox="1"/>
          <p:nvPr/>
        </p:nvSpPr>
        <p:spPr>
          <a:xfrm>
            <a:off x="3524856" y="3074035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56" name="Line"/>
          <p:cNvSpPr/>
          <p:nvPr/>
        </p:nvSpPr>
        <p:spPr>
          <a:xfrm flipV="1">
            <a:off x="3988317" y="1760576"/>
            <a:ext cx="1306264" cy="813731"/>
          </a:xfrm>
          <a:prstGeom prst="line">
            <a:avLst/>
          </a:prstGeom>
          <a:ln w="38100">
            <a:solidFill>
              <a:schemeClr val="accent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7" name="Line"/>
          <p:cNvSpPr/>
          <p:nvPr/>
        </p:nvSpPr>
        <p:spPr>
          <a:xfrm>
            <a:off x="3713214" y="4197335"/>
            <a:ext cx="1641830" cy="1835355"/>
          </a:xfrm>
          <a:prstGeom prst="line">
            <a:avLst/>
          </a:prstGeom>
          <a:ln w="38100">
            <a:solidFill>
              <a:schemeClr val="accent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8" name="4"/>
          <p:cNvSpPr txBox="1"/>
          <p:nvPr/>
        </p:nvSpPr>
        <p:spPr>
          <a:xfrm>
            <a:off x="3970876" y="390287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9" name="Line"/>
          <p:cNvSpPr/>
          <p:nvPr/>
        </p:nvSpPr>
        <p:spPr>
          <a:xfrm>
            <a:off x="3998190" y="4947231"/>
            <a:ext cx="1385995" cy="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0" name="0"/>
          <p:cNvSpPr txBox="1"/>
          <p:nvPr/>
        </p:nvSpPr>
        <p:spPr>
          <a:xfrm>
            <a:off x="4071409" y="4823438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61" name="Line"/>
          <p:cNvSpPr/>
          <p:nvPr/>
        </p:nvSpPr>
        <p:spPr>
          <a:xfrm>
            <a:off x="3994633" y="5165089"/>
            <a:ext cx="1329480" cy="97582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2" name="Line"/>
          <p:cNvSpPr/>
          <p:nvPr/>
        </p:nvSpPr>
        <p:spPr>
          <a:xfrm flipV="1">
            <a:off x="4013192" y="3111755"/>
            <a:ext cx="1553612" cy="2684258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3" name="Line"/>
          <p:cNvSpPr/>
          <p:nvPr/>
        </p:nvSpPr>
        <p:spPr>
          <a:xfrm flipV="1">
            <a:off x="3987792" y="4118285"/>
            <a:ext cx="1573200" cy="1842828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4" name="Line"/>
          <p:cNvSpPr/>
          <p:nvPr/>
        </p:nvSpPr>
        <p:spPr>
          <a:xfrm flipV="1">
            <a:off x="4000492" y="5123622"/>
            <a:ext cx="1341815" cy="964491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5" name="Line"/>
          <p:cNvSpPr/>
          <p:nvPr/>
        </p:nvSpPr>
        <p:spPr>
          <a:xfrm>
            <a:off x="3975252" y="6108815"/>
            <a:ext cx="1385995" cy="1"/>
          </a:xfrm>
          <a:prstGeom prst="line">
            <a:avLst/>
          </a:prstGeom>
          <a:ln w="38100">
            <a:solidFill>
              <a:srgbClr val="00D2A9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6" name="Line"/>
          <p:cNvSpPr/>
          <p:nvPr/>
        </p:nvSpPr>
        <p:spPr>
          <a:xfrm flipV="1">
            <a:off x="3922916" y="3707322"/>
            <a:ext cx="1572071" cy="1314002"/>
          </a:xfrm>
          <a:prstGeom prst="line">
            <a:avLst/>
          </a:prstGeom>
          <a:ln w="38100">
            <a:solidFill>
              <a:schemeClr val="accent6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469" name="Group"/>
          <p:cNvGrpSpPr/>
          <p:nvPr/>
        </p:nvGrpSpPr>
        <p:grpSpPr>
          <a:xfrm>
            <a:off x="6673154" y="3553073"/>
            <a:ext cx="1675481" cy="767315"/>
            <a:chOff x="0" y="0"/>
            <a:chExt cx="1675479" cy="767314"/>
          </a:xfrm>
        </p:grpSpPr>
        <p:sp>
          <p:nvSpPr>
            <p:cNvPr id="467" name="5"/>
            <p:cNvSpPr txBox="1"/>
            <p:nvPr/>
          </p:nvSpPr>
          <p:spPr>
            <a:xfrm>
              <a:off x="169440" y="-1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68" name="(P3 plays 2 Gs"/>
            <p:cNvSpPr txBox="1"/>
            <p:nvPr/>
          </p:nvSpPr>
          <p:spPr>
            <a:xfrm>
              <a:off x="0" y="406493"/>
              <a:ext cx="1675480" cy="360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18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(P</a:t>
              </a:r>
              <a:r>
                <a:rPr baseline="-5999"/>
                <a:t>3</a:t>
              </a:r>
              <a:r>
                <a:t> plays 2 Gs</a:t>
              </a:r>
            </a:p>
          </p:txBody>
        </p:sp>
      </p:grpSp>
      <p:grpSp>
        <p:nvGrpSpPr>
          <p:cNvPr id="472" name="Group"/>
          <p:cNvGrpSpPr/>
          <p:nvPr/>
        </p:nvGrpSpPr>
        <p:grpSpPr>
          <a:xfrm>
            <a:off x="6749544" y="4422778"/>
            <a:ext cx="1805750" cy="648881"/>
            <a:chOff x="0" y="0"/>
            <a:chExt cx="1805748" cy="648880"/>
          </a:xfrm>
        </p:grpSpPr>
        <p:sp>
          <p:nvSpPr>
            <p:cNvPr id="470" name="5"/>
            <p:cNvSpPr txBox="1"/>
            <p:nvPr/>
          </p:nvSpPr>
          <p:spPr>
            <a:xfrm>
              <a:off x="0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71" name="(P3 plays 1 G"/>
            <p:cNvSpPr txBox="1"/>
            <p:nvPr/>
          </p:nvSpPr>
          <p:spPr>
            <a:xfrm>
              <a:off x="257405" y="288058"/>
              <a:ext cx="1548344" cy="360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18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(P</a:t>
              </a:r>
              <a:r>
                <a:rPr baseline="-5999"/>
                <a:t>3</a:t>
              </a:r>
              <a:r>
                <a:t> plays 1 G</a:t>
              </a:r>
            </a:p>
          </p:txBody>
        </p:sp>
      </p:grpSp>
      <p:grpSp>
        <p:nvGrpSpPr>
          <p:cNvPr id="475" name="Group"/>
          <p:cNvGrpSpPr/>
          <p:nvPr/>
        </p:nvGrpSpPr>
        <p:grpSpPr>
          <a:xfrm>
            <a:off x="6724154" y="5421785"/>
            <a:ext cx="1829013" cy="555217"/>
            <a:chOff x="0" y="0"/>
            <a:chExt cx="1829011" cy="555215"/>
          </a:xfrm>
        </p:grpSpPr>
        <p:sp>
          <p:nvSpPr>
            <p:cNvPr id="473" name="0"/>
            <p:cNvSpPr txBox="1"/>
            <p:nvPr/>
          </p:nvSpPr>
          <p:spPr>
            <a:xfrm>
              <a:off x="0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74" name="(P3 plays 0 G"/>
            <p:cNvSpPr txBox="1"/>
            <p:nvPr/>
          </p:nvSpPr>
          <p:spPr>
            <a:xfrm>
              <a:off x="280668" y="194394"/>
              <a:ext cx="1548344" cy="360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18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(P</a:t>
              </a:r>
              <a:r>
                <a:rPr baseline="-5999"/>
                <a:t>3</a:t>
              </a:r>
              <a:r>
                <a:t> plays 0 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xit" nodeType="clickEffect" presetSubtype="2" presetID="2" grpId="2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xit" nodeType="clickEffect" presetSubtype="2" presetID="2" grpId="3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xit" nodeType="clickEffect" presetSubtype="2" presetID="2" grpId="4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Class="entr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Class="exit" nodeType="clickEffect" presetSubtype="2" presetID="2" grpId="4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Class="entr" nodeType="click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Class="exit" nodeType="clickEffect" presetSubtype="2" presetID="2" grpId="5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Class="entr" nodeType="clickEffect" presetSubtype="0" presetID="1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6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Class="exit" nodeType="clickEffect" presetSubtype="2" presetID="2" grpId="5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Class="entr" nodeType="clickEffect" presetSubtype="0" presetID="1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Class="entr" nodeType="clickEffect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Class="entr" nodeType="clickEffect" presetSubtype="0" presetID="1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4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Class="entr" nodeType="clickEffect" presetSubtype="0" presetID="1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Class="entr" nodeType="clickEffect" presetSubtype="0" presetID="1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Class="exit" nodeType="clickEffect" presetSubtype="2" presetID="2" grpId="5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Class="entr" nodeType="clickEffect" presetSubtype="0" presetID="1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2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Class="exit" nodeType="clickEffect" presetSubtype="2" presetID="2" grpId="6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Class="entr" nodeType="clickEffect" presetSubtype="0" presetID="1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2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Class="exit" nodeType="clickEffect" presetSubtype="2" presetID="2" grpId="6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Class="entr" nodeType="clickEffect" presetSubtype="0" presetID="1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2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Class="exit" nodeType="clickEffect" presetSubtype="2" presetID="2" grpId="6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Class="entr" nodeType="clickEffect" presetSubtype="0" presetID="1" grpId="6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2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Class="entr" nodeType="clickEffect" presetSubtype="0" presetID="1" grpId="6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6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Class="entr" nodeType="clickEffect" presetSubtype="0" presetID="1" grpId="6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Class="entr" nodeType="clickEffect" presetSubtype="0" presetID="1" grpId="6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4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Class="entr" nodeType="clickEffect" presetSubtype="0" presetID="1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8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Class="entr" nodeType="clickEffect" presetSubtype="0" presetID="1" grpId="7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2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Class="entr" nodeType="clickEffect" presetSubtype="0" presetID="1" grpId="7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6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Class="entr" nodeType="clickEffect" presetSubtype="0" presetID="1" grpId="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Class="entr" nodeType="clickEffect" presetSubtype="0" presetID="1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4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Class="entr" nodeType="clickEffect" presetSubtype="0" presetID="1" grpId="7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8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Class="entr" nodeType="clickEffect" presetSubtype="0" presetID="1" grpId="7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2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Class="entr" nodeType="clickEffect" presetSubtype="0" presetID="1" grpId="7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6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Class="entr" nodeType="clickEffect" presetSubtype="0" presetID="1" grpId="7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Class="entr" nodeType="clickEffect" presetSubtype="0" presetID="1" grpId="7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4" fill="hold"/>
                                        <p:tgtEl>
                                          <p:spTgt spid="4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Class="entr" nodeType="withEffect" presetSubtype="0" presetID="1" grpId="7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6" fill="hold"/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Class="entr" nodeType="clickEffect" presetSubtype="0" presetID="1" grpId="7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0" fill="hold"/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2" grpId="66"/>
      <p:bldP build="whole" bldLvl="1" animBg="1" rev="0" advAuto="0" spid="429" grpId="31"/>
      <p:bldP build="whole" bldLvl="1" animBg="1" rev="0" advAuto="0" spid="416" grpId="11"/>
      <p:bldP build="whole" bldLvl="1" animBg="1" rev="0" advAuto="0" spid="441" grpId="49"/>
      <p:bldP build="whole" bldLvl="1" animBg="1" rev="0" advAuto="0" spid="441" grpId="50"/>
      <p:bldP build="whole" bldLvl="1" animBg="1" rev="0" advAuto="0" spid="459" grpId="53"/>
      <p:bldP build="whole" bldLvl="1" animBg="1" rev="0" advAuto="0" spid="418" grpId="18"/>
      <p:bldP build="whole" bldLvl="1" animBg="1" rev="0" advAuto="0" spid="448" grpId="74"/>
      <p:bldP build="whole" bldLvl="1" animBg="1" rev="0" advAuto="0" spid="455" grpId="36"/>
      <p:bldP build="whole" bldLvl="1" animBg="1" rev="0" advAuto="0" spid="453" grpId="43"/>
      <p:bldP build="whole" bldLvl="1" animBg="1" rev="0" advAuto="0" spid="433" grpId="37"/>
      <p:bldP build="whole" bldLvl="1" animBg="1" rev="0" advAuto="0" spid="433" grpId="38"/>
      <p:bldP build="whole" bldLvl="1" animBg="1" rev="0" advAuto="0" spid="399" grpId="13"/>
      <p:bldP build="whole" bldLvl="1" animBg="1" rev="0" advAuto="0" spid="422" grpId="22"/>
      <p:bldP build="whole" bldLvl="1" animBg="1" rev="0" advAuto="0" spid="463" grpId="61"/>
      <p:bldP build="whole" bldLvl="1" animBg="1" rev="0" advAuto="0" spid="463" grpId="62"/>
      <p:bldP build="whole" bldLvl="1" animBg="1" rev="0" advAuto="0" spid="438" grpId="41"/>
      <p:bldP build="whole" bldLvl="1" animBg="1" rev="0" advAuto="0" spid="426" grpId="26"/>
      <p:bldP build="whole" bldLvl="1" animBg="1" rev="0" advAuto="0" spid="397" grpId="10"/>
      <p:bldP build="whole" bldLvl="1" animBg="1" rev="0" advAuto="0" spid="445" grpId="70"/>
      <p:bldP build="whole" bldLvl="1" animBg="1" rev="0" advAuto="0" spid="450" grpId="35"/>
      <p:bldP build="whole" bldLvl="1" animBg="1" rev="0" advAuto="0" spid="456" grpId="27"/>
      <p:bldP build="whole" bldLvl="1" animBg="1" rev="0" advAuto="0" spid="456" grpId="28"/>
      <p:bldP build="whole" bldLvl="1" animBg="1" rev="0" advAuto="0" spid="430" grpId="32"/>
      <p:bldP build="whole" bldLvl="1" animBg="1" rev="0" advAuto="0" spid="460" grpId="54"/>
      <p:bldP build="whole" bldLvl="1" animBg="1" rev="0" advAuto="0" spid="449" grpId="76"/>
      <p:bldP build="whole" bldLvl="1" animBg="1" rev="0" advAuto="0" spid="404" grpId="1"/>
      <p:bldP build="whole" bldLvl="1" animBg="1" rev="0" advAuto="0" spid="419" grpId="19"/>
      <p:bldP build="whole" bldLvl="1" animBg="1" rev="0" advAuto="0" spid="442" grpId="57"/>
      <p:bldP build="whole" bldLvl="1" animBg="1" rev="0" advAuto="0" spid="442" grpId="58"/>
      <p:bldP build="whole" bldLvl="1" animBg="1" rev="0" advAuto="0" spid="407" grpId="3"/>
      <p:bldP build="whole" bldLvl="1" animBg="1" rev="0" advAuto="0" spid="394" grpId="4"/>
      <p:bldP build="whole" bldLvl="1" animBg="1" rev="0" advAuto="0" spid="400" grpId="14"/>
      <p:bldP build="whole" bldLvl="1" animBg="1" rev="0" advAuto="0" spid="423" grpId="23"/>
      <p:bldP build="whole" bldLvl="1" animBg="1" rev="0" advAuto="0" spid="434" grpId="42"/>
      <p:bldP build="whole" bldLvl="1" animBg="1" rev="0" advAuto="0" spid="464" grpId="63"/>
      <p:bldP build="whole" bldLvl="1" animBg="1" rev="0" advAuto="0" spid="464" grpId="64"/>
      <p:bldP build="whole" bldLvl="1" animBg="1" rev="0" advAuto="0" spid="439" grpId="46"/>
      <p:bldP build="whole" bldLvl="1" animBg="1" rev="0" advAuto="0" spid="413" grpId="9"/>
      <p:bldP build="whole" bldLvl="1" animBg="1" rev="0" advAuto="0" spid="427" grpId="29"/>
      <p:bldP build="whole" bldLvl="1" animBg="1" rev="0" advAuto="0" spid="393" grpId="2"/>
      <p:bldP build="whole" bldLvl="1" animBg="1" rev="0" advAuto="0" spid="446" grpId="71"/>
      <p:bldP build="whole" bldLvl="1" animBg="1" rev="0" advAuto="0" spid="437" grpId="5"/>
      <p:bldP build="whole" bldLvl="1" animBg="1" rev="0" advAuto="0" spid="431" grpId="33"/>
      <p:bldP build="whole" bldLvl="1" animBg="1" rev="0" advAuto="0" spid="461" grpId="55"/>
      <p:bldP build="whole" bldLvl="1" animBg="1" rev="0" advAuto="0" spid="403" grpId="67"/>
      <p:bldP build="whole" bldLvl="1" animBg="1" rev="0" advAuto="0" spid="420" grpId="20"/>
      <p:bldP build="whole" bldLvl="1" animBg="1" rev="0" advAuto="0" spid="475" grpId="77"/>
      <p:bldP build="whole" bldLvl="1" animBg="1" rev="0" advAuto="0" spid="472" grpId="75"/>
      <p:bldP build="p" bldLvl="5" animBg="1" rev="0" advAuto="0" spid="454" grpId="78"/>
      <p:bldP build="whole" bldLvl="1" animBg="1" rev="0" advAuto="0" spid="401" grpId="15"/>
      <p:bldP build="whole" bldLvl="1" animBg="1" rev="0" advAuto="0" spid="457" grpId="45"/>
      <p:bldP build="whole" bldLvl="1" animBg="1" rev="0" advAuto="0" spid="424" grpId="24"/>
      <p:bldP build="whole" bldLvl="1" animBg="1" rev="0" advAuto="0" spid="395" grpId="6"/>
      <p:bldP build="whole" bldLvl="1" animBg="1" rev="0" advAuto="0" spid="451" grpId="56"/>
      <p:bldP build="whole" bldLvl="1" animBg="1" rev="0" advAuto="0" spid="465" grpId="65"/>
      <p:bldP build="whole" bldLvl="1" animBg="1" rev="0" advAuto="0" spid="443" grpId="68"/>
      <p:bldP build="whole" bldLvl="1" animBg="1" rev="0" advAuto="0" spid="440" grpId="47"/>
      <p:bldP build="whole" bldLvl="1" animBg="1" rev="0" advAuto="0" spid="428" grpId="30"/>
      <p:bldP build="whole" bldLvl="1" animBg="1" rev="0" advAuto="0" spid="440" grpId="48"/>
      <p:bldP build="whole" bldLvl="1" animBg="1" rev="0" advAuto="0" spid="447" grpId="72"/>
      <p:bldP build="whole" bldLvl="1" animBg="1" rev="0" advAuto="0" spid="417" grpId="17"/>
      <p:bldP build="whole" bldLvl="1" animBg="1" rev="0" advAuto="0" spid="469" grpId="73"/>
      <p:bldP build="whole" bldLvl="1" animBg="1" rev="0" advAuto="0" spid="398" grpId="12"/>
      <p:bldP build="whole" bldLvl="1" animBg="1" rev="0" advAuto="0" spid="432" grpId="34"/>
      <p:bldP build="whole" bldLvl="1" animBg="1" rev="0" advAuto="0" spid="466" grpId="51"/>
      <p:bldP build="whole" bldLvl="1" animBg="1" rev="0" advAuto="0" spid="466" grpId="52"/>
      <p:bldP build="whole" bldLvl="1" animBg="1" rev="0" advAuto="0" spid="421" grpId="21"/>
      <p:bldP build="whole" bldLvl="1" animBg="1" rev="0" advAuto="0" spid="387" grpId="39"/>
      <p:bldP build="whole" bldLvl="1" animBg="1" rev="0" advAuto="0" spid="387" grpId="40"/>
      <p:bldP build="whole" bldLvl="1" animBg="1" rev="0" advAuto="0" spid="462" grpId="59"/>
      <p:bldP build="whole" bldLvl="1" animBg="1" rev="0" advAuto="0" spid="462" grpId="60"/>
      <p:bldP build="whole" bldLvl="1" animBg="1" rev="0" advAuto="0" spid="458" grpId="44"/>
      <p:bldP build="whole" bldLvl="1" animBg="1" rev="0" advAuto="0" spid="410" grpId="7"/>
      <p:bldP build="whole" bldLvl="1" animBg="1" rev="0" advAuto="0" spid="425" grpId="25"/>
      <p:bldP build="whole" bldLvl="1" animBg="1" rev="0" advAuto="0" spid="402" grpId="16"/>
      <p:bldP build="whole" bldLvl="1" animBg="1" rev="0" advAuto="0" spid="396" grpId="8"/>
      <p:bldP build="whole" bldLvl="1" animBg="1" rev="0" advAuto="0" spid="444" grpId="69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Forward Approach"/>
          <p:cNvSpPr txBox="1"/>
          <p:nvPr>
            <p:ph type="title"/>
          </p:nvPr>
        </p:nvSpPr>
        <p:spPr>
          <a:xfrm>
            <a:off x="2474733" y="-189103"/>
            <a:ext cx="5603512" cy="952501"/>
          </a:xfrm>
          <a:prstGeom prst="rect">
            <a:avLst/>
          </a:prstGeom>
        </p:spPr>
        <p:txBody>
          <a:bodyPr/>
          <a:lstStyle/>
          <a:p>
            <a:pPr/>
            <a:r>
              <a:t>Forward Approach</a:t>
            </a:r>
          </a:p>
        </p:txBody>
      </p:sp>
      <p:sp>
        <p:nvSpPr>
          <p:cNvPr id="4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8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481" name="Table"/>
          <p:cNvGraphicFramePr/>
          <p:nvPr/>
        </p:nvGraphicFramePr>
        <p:xfrm>
          <a:off x="8091579" y="23283"/>
          <a:ext cx="2219539" cy="241752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66685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 →
G↓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235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034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443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18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549" name="Group"/>
          <p:cNvGrpSpPr/>
          <p:nvPr/>
        </p:nvGrpSpPr>
        <p:grpSpPr>
          <a:xfrm>
            <a:off x="1238642" y="469363"/>
            <a:ext cx="8075695" cy="4957472"/>
            <a:chOff x="0" y="0"/>
            <a:chExt cx="8075693" cy="4957470"/>
          </a:xfrm>
        </p:grpSpPr>
        <p:sp>
          <p:nvSpPr>
            <p:cNvPr id="482" name="V(1,0)"/>
            <p:cNvSpPr/>
            <p:nvPr/>
          </p:nvSpPr>
          <p:spPr>
            <a:xfrm>
              <a:off x="1728582" y="274508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V(1,0)</a:t>
              </a:r>
            </a:p>
          </p:txBody>
        </p:sp>
        <p:sp>
          <p:nvSpPr>
            <p:cNvPr id="483" name="V(1,1)"/>
            <p:cNvSpPr/>
            <p:nvPr/>
          </p:nvSpPr>
          <p:spPr>
            <a:xfrm>
              <a:off x="1728582" y="1297082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V(1,1)</a:t>
              </a:r>
            </a:p>
          </p:txBody>
        </p:sp>
        <p:sp>
          <p:nvSpPr>
            <p:cNvPr id="484" name="V(1,2)"/>
            <p:cNvSpPr/>
            <p:nvPr/>
          </p:nvSpPr>
          <p:spPr>
            <a:xfrm>
              <a:off x="1728582" y="2319657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V(1,2)</a:t>
              </a:r>
            </a:p>
          </p:txBody>
        </p:sp>
        <p:sp>
          <p:nvSpPr>
            <p:cNvPr id="485" name="V(1,3)"/>
            <p:cNvSpPr/>
            <p:nvPr/>
          </p:nvSpPr>
          <p:spPr>
            <a:xfrm>
              <a:off x="1728582" y="3342231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V(1,3)</a:t>
              </a:r>
            </a:p>
          </p:txBody>
        </p:sp>
        <p:sp>
          <p:nvSpPr>
            <p:cNvPr id="486" name="V(1,4)"/>
            <p:cNvSpPr/>
            <p:nvPr/>
          </p:nvSpPr>
          <p:spPr>
            <a:xfrm>
              <a:off x="1728582" y="4364805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V(1,4)</a:t>
              </a:r>
            </a:p>
          </p:txBody>
        </p:sp>
        <p:sp>
          <p:nvSpPr>
            <p:cNvPr id="487" name="V(2,0)"/>
            <p:cNvSpPr/>
            <p:nvPr/>
          </p:nvSpPr>
          <p:spPr>
            <a:xfrm>
              <a:off x="4432996" y="274508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V(2,0)</a:t>
              </a:r>
            </a:p>
          </p:txBody>
        </p:sp>
        <p:sp>
          <p:nvSpPr>
            <p:cNvPr id="488" name="V(2,1)"/>
            <p:cNvSpPr/>
            <p:nvPr/>
          </p:nvSpPr>
          <p:spPr>
            <a:xfrm>
              <a:off x="4432996" y="1297082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V(2,1)</a:t>
              </a:r>
            </a:p>
          </p:txBody>
        </p:sp>
        <p:sp>
          <p:nvSpPr>
            <p:cNvPr id="489" name="V(2,2)"/>
            <p:cNvSpPr/>
            <p:nvPr/>
          </p:nvSpPr>
          <p:spPr>
            <a:xfrm>
              <a:off x="4432996" y="2319657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V(2,2)</a:t>
              </a:r>
            </a:p>
          </p:txBody>
        </p:sp>
        <p:sp>
          <p:nvSpPr>
            <p:cNvPr id="490" name="V(2,3)"/>
            <p:cNvSpPr/>
            <p:nvPr/>
          </p:nvSpPr>
          <p:spPr>
            <a:xfrm>
              <a:off x="4432996" y="3342231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V(2,3)</a:t>
              </a:r>
            </a:p>
          </p:txBody>
        </p:sp>
        <p:sp>
          <p:nvSpPr>
            <p:cNvPr id="491" name="V(2,4)"/>
            <p:cNvSpPr/>
            <p:nvPr/>
          </p:nvSpPr>
          <p:spPr>
            <a:xfrm>
              <a:off x="4432996" y="4364805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V(2,4)</a:t>
              </a:r>
            </a:p>
          </p:txBody>
        </p:sp>
        <p:sp>
          <p:nvSpPr>
            <p:cNvPr id="492" name="t"/>
            <p:cNvSpPr/>
            <p:nvPr/>
          </p:nvSpPr>
          <p:spPr>
            <a:xfrm>
              <a:off x="7344681" y="2327594"/>
              <a:ext cx="731013" cy="6972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493" name="s"/>
            <p:cNvSpPr/>
            <p:nvPr/>
          </p:nvSpPr>
          <p:spPr>
            <a:xfrm>
              <a:off x="0" y="2273953"/>
              <a:ext cx="731012" cy="80449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s</a:t>
              </a:r>
            </a:p>
          </p:txBody>
        </p:sp>
        <p:grpSp>
          <p:nvGrpSpPr>
            <p:cNvPr id="496" name="Group"/>
            <p:cNvGrpSpPr/>
            <p:nvPr/>
          </p:nvGrpSpPr>
          <p:grpSpPr>
            <a:xfrm>
              <a:off x="531331" y="492684"/>
              <a:ext cx="1130283" cy="1853362"/>
              <a:chOff x="0" y="0"/>
              <a:chExt cx="1130281" cy="1853360"/>
            </a:xfrm>
          </p:grpSpPr>
          <p:sp>
            <p:nvSpPr>
              <p:cNvPr id="494" name="Line"/>
              <p:cNvSpPr/>
              <p:nvPr/>
            </p:nvSpPr>
            <p:spPr>
              <a:xfrm flipV="1">
                <a:off x="0" y="0"/>
                <a:ext cx="1130282" cy="185336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5" name="0"/>
              <p:cNvSpPr txBox="1"/>
              <p:nvPr/>
            </p:nvSpPr>
            <p:spPr>
              <a:xfrm>
                <a:off x="107271" y="922777"/>
                <a:ext cx="324456" cy="4472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</p:grpSp>
        <p:grpSp>
          <p:nvGrpSpPr>
            <p:cNvPr id="499" name="Group"/>
            <p:cNvGrpSpPr/>
            <p:nvPr/>
          </p:nvGrpSpPr>
          <p:grpSpPr>
            <a:xfrm>
              <a:off x="732033" y="2318855"/>
              <a:ext cx="995528" cy="447229"/>
              <a:chOff x="0" y="0"/>
              <a:chExt cx="995526" cy="447228"/>
            </a:xfrm>
          </p:grpSpPr>
          <p:sp>
            <p:nvSpPr>
              <p:cNvPr id="497" name="Line"/>
              <p:cNvSpPr/>
              <p:nvPr/>
            </p:nvSpPr>
            <p:spPr>
              <a:xfrm>
                <a:off x="0" y="357345"/>
                <a:ext cx="99552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8" name="5"/>
              <p:cNvSpPr txBox="1"/>
              <p:nvPr/>
            </p:nvSpPr>
            <p:spPr>
              <a:xfrm>
                <a:off x="335535" y="-1"/>
                <a:ext cx="324456" cy="447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502" name="Group"/>
            <p:cNvGrpSpPr/>
            <p:nvPr/>
          </p:nvGrpSpPr>
          <p:grpSpPr>
            <a:xfrm>
              <a:off x="646975" y="2906196"/>
              <a:ext cx="1073365" cy="763502"/>
              <a:chOff x="0" y="0"/>
              <a:chExt cx="1073363" cy="763500"/>
            </a:xfrm>
          </p:grpSpPr>
          <p:sp>
            <p:nvSpPr>
              <p:cNvPr id="500" name="Line"/>
              <p:cNvSpPr/>
              <p:nvPr/>
            </p:nvSpPr>
            <p:spPr>
              <a:xfrm>
                <a:off x="0" y="51201"/>
                <a:ext cx="1073364" cy="7123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1" name="7"/>
              <p:cNvSpPr txBox="1"/>
              <p:nvPr/>
            </p:nvSpPr>
            <p:spPr>
              <a:xfrm>
                <a:off x="420593" y="-1"/>
                <a:ext cx="324456" cy="447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505" name="Group"/>
            <p:cNvGrpSpPr/>
            <p:nvPr/>
          </p:nvGrpSpPr>
          <p:grpSpPr>
            <a:xfrm>
              <a:off x="557880" y="3078244"/>
              <a:ext cx="1084932" cy="1498515"/>
              <a:chOff x="0" y="0"/>
              <a:chExt cx="1084930" cy="1498514"/>
            </a:xfrm>
          </p:grpSpPr>
          <p:sp>
            <p:nvSpPr>
              <p:cNvPr id="503" name="Line"/>
              <p:cNvSpPr/>
              <p:nvPr/>
            </p:nvSpPr>
            <p:spPr>
              <a:xfrm>
                <a:off x="-1" y="0"/>
                <a:ext cx="1084932" cy="14985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4" name="8"/>
              <p:cNvSpPr txBox="1"/>
              <p:nvPr/>
            </p:nvSpPr>
            <p:spPr>
              <a:xfrm>
                <a:off x="509688" y="521918"/>
                <a:ext cx="324457" cy="447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  <p:sp>
          <p:nvSpPr>
            <p:cNvPr id="506" name="Line"/>
            <p:cNvSpPr/>
            <p:nvPr/>
          </p:nvSpPr>
          <p:spPr>
            <a:xfrm>
              <a:off x="3057617" y="386268"/>
              <a:ext cx="131634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07" name="0"/>
            <p:cNvSpPr txBox="1"/>
            <p:nvPr/>
          </p:nvSpPr>
          <p:spPr>
            <a:xfrm>
              <a:off x="3057387" y="-1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08" name="Line"/>
            <p:cNvSpPr/>
            <p:nvPr/>
          </p:nvSpPr>
          <p:spPr>
            <a:xfrm>
              <a:off x="3011740" y="423841"/>
              <a:ext cx="1362221" cy="9651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09" name="4"/>
            <p:cNvSpPr txBox="1"/>
            <p:nvPr/>
          </p:nvSpPr>
          <p:spPr>
            <a:xfrm>
              <a:off x="3192372" y="299755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10" name="Line"/>
            <p:cNvSpPr/>
            <p:nvPr/>
          </p:nvSpPr>
          <p:spPr>
            <a:xfrm>
              <a:off x="3009688" y="542169"/>
              <a:ext cx="1369409" cy="20699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11" name="7"/>
            <p:cNvSpPr txBox="1"/>
            <p:nvPr/>
          </p:nvSpPr>
          <p:spPr>
            <a:xfrm>
              <a:off x="3192372" y="714993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12" name="Line"/>
            <p:cNvSpPr/>
            <p:nvPr/>
          </p:nvSpPr>
          <p:spPr>
            <a:xfrm>
              <a:off x="3004552" y="720459"/>
              <a:ext cx="1366469" cy="28657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13" name="8"/>
            <p:cNvSpPr txBox="1"/>
            <p:nvPr/>
          </p:nvSpPr>
          <p:spPr>
            <a:xfrm>
              <a:off x="4049114" y="2781192"/>
              <a:ext cx="324457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514" name="Line"/>
            <p:cNvSpPr/>
            <p:nvPr/>
          </p:nvSpPr>
          <p:spPr>
            <a:xfrm>
              <a:off x="2928352" y="847459"/>
              <a:ext cx="1431914" cy="36620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15" name="10"/>
            <p:cNvSpPr txBox="1"/>
            <p:nvPr/>
          </p:nvSpPr>
          <p:spPr>
            <a:xfrm>
              <a:off x="4127205" y="3848746"/>
              <a:ext cx="493971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516" name="Line"/>
            <p:cNvSpPr/>
            <p:nvPr/>
          </p:nvSpPr>
          <p:spPr>
            <a:xfrm>
              <a:off x="3008309" y="1526970"/>
              <a:ext cx="1361740" cy="1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17" name="0"/>
            <p:cNvSpPr txBox="1"/>
            <p:nvPr/>
          </p:nvSpPr>
          <p:spPr>
            <a:xfrm>
              <a:off x="3764105" y="1166981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18" name="Line"/>
            <p:cNvSpPr/>
            <p:nvPr/>
          </p:nvSpPr>
          <p:spPr>
            <a:xfrm>
              <a:off x="3011740" y="1616419"/>
              <a:ext cx="1415962" cy="1078291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19" name="4"/>
            <p:cNvSpPr txBox="1"/>
            <p:nvPr/>
          </p:nvSpPr>
          <p:spPr>
            <a:xfrm>
              <a:off x="3761319" y="1988466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20" name="Line"/>
            <p:cNvSpPr/>
            <p:nvPr/>
          </p:nvSpPr>
          <p:spPr>
            <a:xfrm>
              <a:off x="3003681" y="1785326"/>
              <a:ext cx="1370510" cy="1912587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21" name="7"/>
            <p:cNvSpPr txBox="1"/>
            <p:nvPr/>
          </p:nvSpPr>
          <p:spPr>
            <a:xfrm>
              <a:off x="2869325" y="1797015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22" name="0"/>
            <p:cNvSpPr txBox="1"/>
            <p:nvPr/>
          </p:nvSpPr>
          <p:spPr>
            <a:xfrm>
              <a:off x="3192372" y="240356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grpSp>
          <p:nvGrpSpPr>
            <p:cNvPr id="525" name="Group"/>
            <p:cNvGrpSpPr/>
            <p:nvPr/>
          </p:nvGrpSpPr>
          <p:grpSpPr>
            <a:xfrm>
              <a:off x="713849" y="1664931"/>
              <a:ext cx="947914" cy="797095"/>
              <a:chOff x="0" y="0"/>
              <a:chExt cx="947912" cy="797093"/>
            </a:xfrm>
          </p:grpSpPr>
          <p:sp>
            <p:nvSpPr>
              <p:cNvPr id="523" name="2"/>
              <p:cNvSpPr txBox="1"/>
              <p:nvPr/>
            </p:nvSpPr>
            <p:spPr>
              <a:xfrm>
                <a:off x="214973" y="-1"/>
                <a:ext cx="324457" cy="447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24" name="Line"/>
              <p:cNvSpPr/>
              <p:nvPr/>
            </p:nvSpPr>
            <p:spPr>
              <a:xfrm flipV="1">
                <a:off x="0" y="32724"/>
                <a:ext cx="947913" cy="76437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526" name="Line"/>
            <p:cNvSpPr/>
            <p:nvPr/>
          </p:nvSpPr>
          <p:spPr>
            <a:xfrm>
              <a:off x="2988196" y="2736071"/>
              <a:ext cx="1385995" cy="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27" name="7"/>
            <p:cNvSpPr txBox="1"/>
            <p:nvPr/>
          </p:nvSpPr>
          <p:spPr>
            <a:xfrm>
              <a:off x="2480312" y="2781192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28" name="Line"/>
            <p:cNvSpPr/>
            <p:nvPr/>
          </p:nvSpPr>
          <p:spPr>
            <a:xfrm>
              <a:off x="5720558" y="364796"/>
              <a:ext cx="1772286" cy="2060066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29" name="6"/>
            <p:cNvSpPr txBox="1"/>
            <p:nvPr/>
          </p:nvSpPr>
          <p:spPr>
            <a:xfrm>
              <a:off x="5766027" y="162654"/>
              <a:ext cx="324457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530" name="Line"/>
            <p:cNvSpPr/>
            <p:nvPr/>
          </p:nvSpPr>
          <p:spPr>
            <a:xfrm>
              <a:off x="5705165" y="1618091"/>
              <a:ext cx="1600997" cy="944449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31" name="6"/>
            <p:cNvSpPr txBox="1"/>
            <p:nvPr/>
          </p:nvSpPr>
          <p:spPr>
            <a:xfrm>
              <a:off x="5897140" y="1415462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532" name="Line"/>
            <p:cNvSpPr/>
            <p:nvPr/>
          </p:nvSpPr>
          <p:spPr>
            <a:xfrm>
              <a:off x="5761801" y="2676200"/>
              <a:ext cx="1524075" cy="1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33" name="5"/>
            <p:cNvSpPr txBox="1"/>
            <p:nvPr/>
          </p:nvSpPr>
          <p:spPr>
            <a:xfrm>
              <a:off x="5971040" y="2306956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34" name="Line"/>
            <p:cNvSpPr/>
            <p:nvPr/>
          </p:nvSpPr>
          <p:spPr>
            <a:xfrm flipV="1">
              <a:off x="5727893" y="2920288"/>
              <a:ext cx="1597833" cy="851553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35" name="5"/>
            <p:cNvSpPr txBox="1"/>
            <p:nvPr/>
          </p:nvSpPr>
          <p:spPr>
            <a:xfrm>
              <a:off x="5762488" y="3155247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36" name="Line"/>
            <p:cNvSpPr/>
            <p:nvPr/>
          </p:nvSpPr>
          <p:spPr>
            <a:xfrm flipV="1">
              <a:off x="5726790" y="3007471"/>
              <a:ext cx="1748863" cy="1739681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37" name="0"/>
            <p:cNvSpPr txBox="1"/>
            <p:nvPr/>
          </p:nvSpPr>
          <p:spPr>
            <a:xfrm>
              <a:off x="5737098" y="4154255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38" name="Line"/>
            <p:cNvSpPr/>
            <p:nvPr/>
          </p:nvSpPr>
          <p:spPr>
            <a:xfrm>
              <a:off x="2729021" y="1839008"/>
              <a:ext cx="1749568" cy="2804252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39" name="4"/>
            <p:cNvSpPr txBox="1"/>
            <p:nvPr/>
          </p:nvSpPr>
          <p:spPr>
            <a:xfrm>
              <a:off x="2869325" y="3801394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40" name="0"/>
            <p:cNvSpPr txBox="1"/>
            <p:nvPr/>
          </p:nvSpPr>
          <p:spPr>
            <a:xfrm>
              <a:off x="3514703" y="4510242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rgbClr val="00D2A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41" name="Line"/>
            <p:cNvSpPr/>
            <p:nvPr/>
          </p:nvSpPr>
          <p:spPr>
            <a:xfrm>
              <a:off x="2951585" y="2864456"/>
              <a:ext cx="1468712" cy="924103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42" name="8"/>
            <p:cNvSpPr txBox="1"/>
            <p:nvPr/>
          </p:nvSpPr>
          <p:spPr>
            <a:xfrm>
              <a:off x="2537800" y="1806505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543" name="Line"/>
            <p:cNvSpPr/>
            <p:nvPr/>
          </p:nvSpPr>
          <p:spPr>
            <a:xfrm>
              <a:off x="2726157" y="2929805"/>
              <a:ext cx="1641831" cy="1835355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44" name="4"/>
            <p:cNvSpPr txBox="1"/>
            <p:nvPr/>
          </p:nvSpPr>
          <p:spPr>
            <a:xfrm>
              <a:off x="2983820" y="2635340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45" name="Line"/>
            <p:cNvSpPr/>
            <p:nvPr/>
          </p:nvSpPr>
          <p:spPr>
            <a:xfrm>
              <a:off x="3011134" y="3679700"/>
              <a:ext cx="1385995" cy="1"/>
            </a:xfrm>
            <a:prstGeom prst="line">
              <a:avLst/>
            </a:prstGeom>
            <a:noFill/>
            <a:ln w="38100" cap="flat">
              <a:solidFill>
                <a:schemeClr val="accent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46" name="0"/>
            <p:cNvSpPr txBox="1"/>
            <p:nvPr/>
          </p:nvSpPr>
          <p:spPr>
            <a:xfrm>
              <a:off x="3084353" y="3555908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47" name="Line"/>
            <p:cNvSpPr/>
            <p:nvPr/>
          </p:nvSpPr>
          <p:spPr>
            <a:xfrm>
              <a:off x="3007577" y="3897559"/>
              <a:ext cx="1329479" cy="975821"/>
            </a:xfrm>
            <a:prstGeom prst="line">
              <a:avLst/>
            </a:prstGeom>
            <a:noFill/>
            <a:ln w="38100" cap="flat">
              <a:solidFill>
                <a:schemeClr val="accent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48" name="Line"/>
            <p:cNvSpPr/>
            <p:nvPr/>
          </p:nvSpPr>
          <p:spPr>
            <a:xfrm>
              <a:off x="2988196" y="4841285"/>
              <a:ext cx="1385995" cy="1"/>
            </a:xfrm>
            <a:prstGeom prst="line">
              <a:avLst/>
            </a:prstGeom>
            <a:noFill/>
            <a:ln w="38100" cap="flat">
              <a:solidFill>
                <a:srgbClr val="00D2A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550" name="Maximum of…"/>
          <p:cNvSpPr txBox="1"/>
          <p:nvPr>
            <p:ph type="body" sz="half" idx="1"/>
          </p:nvPr>
        </p:nvSpPr>
        <p:spPr>
          <a:xfrm>
            <a:off x="220014" y="5412852"/>
            <a:ext cx="9719972" cy="159494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Maximum of</a:t>
            </a:r>
          </a:p>
          <a:p>
            <a:pPr marL="0" indent="0">
              <a:spcBef>
                <a:spcPts val="3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0+d(V(1,0),t), 2+d(V(1,1),t), 5+d(V(1,2),t), 7+d(V(1,3),t), 8+d(V(1,4),t)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=0+13, 2+12, 5+9, 7+5, 8+0=13, 14, 14, 12, 8 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= 14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9" grpId="1"/>
      <p:bldP build="p" bldLvl="5" animBg="1" rev="0" advAuto="0" spid="550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Backward Approach"/>
          <p:cNvSpPr txBox="1"/>
          <p:nvPr>
            <p:ph type="title"/>
          </p:nvPr>
        </p:nvSpPr>
        <p:spPr>
          <a:xfrm>
            <a:off x="2474733" y="-189103"/>
            <a:ext cx="5603512" cy="952501"/>
          </a:xfrm>
          <a:prstGeom prst="rect">
            <a:avLst/>
          </a:prstGeom>
        </p:spPr>
        <p:txBody>
          <a:bodyPr/>
          <a:lstStyle/>
          <a:p>
            <a:pPr/>
            <a:r>
              <a:t>Backward Approach</a:t>
            </a:r>
          </a:p>
        </p:txBody>
      </p:sp>
      <p:sp>
        <p:nvSpPr>
          <p:cNvPr id="5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5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556" name="Table"/>
          <p:cNvGraphicFramePr/>
          <p:nvPr/>
        </p:nvGraphicFramePr>
        <p:xfrm>
          <a:off x="7908666" y="106426"/>
          <a:ext cx="2219539" cy="241752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66685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 →
G↓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235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034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443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18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624" name="Group"/>
          <p:cNvGrpSpPr/>
          <p:nvPr/>
        </p:nvGrpSpPr>
        <p:grpSpPr>
          <a:xfrm>
            <a:off x="1238642" y="469363"/>
            <a:ext cx="8075695" cy="4957472"/>
            <a:chOff x="0" y="0"/>
            <a:chExt cx="8075693" cy="4957470"/>
          </a:xfrm>
        </p:grpSpPr>
        <p:sp>
          <p:nvSpPr>
            <p:cNvPr id="557" name="V(1,0)"/>
            <p:cNvSpPr/>
            <p:nvPr/>
          </p:nvSpPr>
          <p:spPr>
            <a:xfrm>
              <a:off x="1728582" y="274508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V(1,0)</a:t>
              </a:r>
            </a:p>
          </p:txBody>
        </p:sp>
        <p:sp>
          <p:nvSpPr>
            <p:cNvPr id="558" name="V(1,1)"/>
            <p:cNvSpPr/>
            <p:nvPr/>
          </p:nvSpPr>
          <p:spPr>
            <a:xfrm>
              <a:off x="1728582" y="1297082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V(1,1)</a:t>
              </a:r>
            </a:p>
          </p:txBody>
        </p:sp>
        <p:sp>
          <p:nvSpPr>
            <p:cNvPr id="559" name="V(1,2)"/>
            <p:cNvSpPr/>
            <p:nvPr/>
          </p:nvSpPr>
          <p:spPr>
            <a:xfrm>
              <a:off x="1728582" y="2319657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V(1,2)</a:t>
              </a:r>
            </a:p>
          </p:txBody>
        </p:sp>
        <p:sp>
          <p:nvSpPr>
            <p:cNvPr id="560" name="V(1,3)"/>
            <p:cNvSpPr/>
            <p:nvPr/>
          </p:nvSpPr>
          <p:spPr>
            <a:xfrm>
              <a:off x="1728582" y="3342231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V(1,3)</a:t>
              </a:r>
            </a:p>
          </p:txBody>
        </p:sp>
        <p:sp>
          <p:nvSpPr>
            <p:cNvPr id="561" name="V(1,4)"/>
            <p:cNvSpPr/>
            <p:nvPr/>
          </p:nvSpPr>
          <p:spPr>
            <a:xfrm>
              <a:off x="1728582" y="4364805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V(1,4)</a:t>
              </a:r>
            </a:p>
          </p:txBody>
        </p:sp>
        <p:sp>
          <p:nvSpPr>
            <p:cNvPr id="562" name="V(2,0)"/>
            <p:cNvSpPr/>
            <p:nvPr/>
          </p:nvSpPr>
          <p:spPr>
            <a:xfrm>
              <a:off x="4432996" y="274508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V(2,0)</a:t>
              </a:r>
            </a:p>
          </p:txBody>
        </p:sp>
        <p:sp>
          <p:nvSpPr>
            <p:cNvPr id="563" name="V(2,1)"/>
            <p:cNvSpPr/>
            <p:nvPr/>
          </p:nvSpPr>
          <p:spPr>
            <a:xfrm>
              <a:off x="4432996" y="1297082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V(2,1)</a:t>
              </a:r>
            </a:p>
          </p:txBody>
        </p:sp>
        <p:sp>
          <p:nvSpPr>
            <p:cNvPr id="564" name="V(2,2)"/>
            <p:cNvSpPr/>
            <p:nvPr/>
          </p:nvSpPr>
          <p:spPr>
            <a:xfrm>
              <a:off x="4432996" y="2319657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V(2,2)</a:t>
              </a:r>
            </a:p>
          </p:txBody>
        </p:sp>
        <p:sp>
          <p:nvSpPr>
            <p:cNvPr id="565" name="V(2,3)"/>
            <p:cNvSpPr/>
            <p:nvPr/>
          </p:nvSpPr>
          <p:spPr>
            <a:xfrm>
              <a:off x="4432996" y="3342231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V(2,3)</a:t>
              </a:r>
            </a:p>
          </p:txBody>
        </p:sp>
        <p:sp>
          <p:nvSpPr>
            <p:cNvPr id="566" name="V(2,4)"/>
            <p:cNvSpPr/>
            <p:nvPr/>
          </p:nvSpPr>
          <p:spPr>
            <a:xfrm>
              <a:off x="4432996" y="4364805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V(2,4)</a:t>
              </a:r>
            </a:p>
          </p:txBody>
        </p:sp>
        <p:sp>
          <p:nvSpPr>
            <p:cNvPr id="567" name="t"/>
            <p:cNvSpPr/>
            <p:nvPr/>
          </p:nvSpPr>
          <p:spPr>
            <a:xfrm>
              <a:off x="7344681" y="2327594"/>
              <a:ext cx="731013" cy="6972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568" name="s"/>
            <p:cNvSpPr/>
            <p:nvPr/>
          </p:nvSpPr>
          <p:spPr>
            <a:xfrm>
              <a:off x="0" y="2273953"/>
              <a:ext cx="731012" cy="80449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s</a:t>
              </a:r>
            </a:p>
          </p:txBody>
        </p:sp>
        <p:grpSp>
          <p:nvGrpSpPr>
            <p:cNvPr id="571" name="Group"/>
            <p:cNvGrpSpPr/>
            <p:nvPr/>
          </p:nvGrpSpPr>
          <p:grpSpPr>
            <a:xfrm>
              <a:off x="531331" y="492684"/>
              <a:ext cx="1130283" cy="1853362"/>
              <a:chOff x="0" y="0"/>
              <a:chExt cx="1130281" cy="1853360"/>
            </a:xfrm>
          </p:grpSpPr>
          <p:sp>
            <p:nvSpPr>
              <p:cNvPr id="569" name="Line"/>
              <p:cNvSpPr/>
              <p:nvPr/>
            </p:nvSpPr>
            <p:spPr>
              <a:xfrm flipV="1">
                <a:off x="0" y="0"/>
                <a:ext cx="1130282" cy="185336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0" name="0"/>
              <p:cNvSpPr txBox="1"/>
              <p:nvPr/>
            </p:nvSpPr>
            <p:spPr>
              <a:xfrm>
                <a:off x="107271" y="922777"/>
                <a:ext cx="324456" cy="4472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</p:grpSp>
        <p:grpSp>
          <p:nvGrpSpPr>
            <p:cNvPr id="574" name="Group"/>
            <p:cNvGrpSpPr/>
            <p:nvPr/>
          </p:nvGrpSpPr>
          <p:grpSpPr>
            <a:xfrm>
              <a:off x="732033" y="2318855"/>
              <a:ext cx="995528" cy="447229"/>
              <a:chOff x="0" y="0"/>
              <a:chExt cx="995526" cy="447228"/>
            </a:xfrm>
          </p:grpSpPr>
          <p:sp>
            <p:nvSpPr>
              <p:cNvPr id="572" name="Line"/>
              <p:cNvSpPr/>
              <p:nvPr/>
            </p:nvSpPr>
            <p:spPr>
              <a:xfrm>
                <a:off x="0" y="357345"/>
                <a:ext cx="99552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3" name="5"/>
              <p:cNvSpPr txBox="1"/>
              <p:nvPr/>
            </p:nvSpPr>
            <p:spPr>
              <a:xfrm>
                <a:off x="335535" y="-1"/>
                <a:ext cx="324456" cy="447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577" name="Group"/>
            <p:cNvGrpSpPr/>
            <p:nvPr/>
          </p:nvGrpSpPr>
          <p:grpSpPr>
            <a:xfrm>
              <a:off x="646975" y="2906196"/>
              <a:ext cx="1073365" cy="763502"/>
              <a:chOff x="0" y="0"/>
              <a:chExt cx="1073363" cy="763500"/>
            </a:xfrm>
          </p:grpSpPr>
          <p:sp>
            <p:nvSpPr>
              <p:cNvPr id="575" name="Line"/>
              <p:cNvSpPr/>
              <p:nvPr/>
            </p:nvSpPr>
            <p:spPr>
              <a:xfrm>
                <a:off x="0" y="51201"/>
                <a:ext cx="1073364" cy="7123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6" name="7"/>
              <p:cNvSpPr txBox="1"/>
              <p:nvPr/>
            </p:nvSpPr>
            <p:spPr>
              <a:xfrm>
                <a:off x="420593" y="-1"/>
                <a:ext cx="324456" cy="447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580" name="Group"/>
            <p:cNvGrpSpPr/>
            <p:nvPr/>
          </p:nvGrpSpPr>
          <p:grpSpPr>
            <a:xfrm>
              <a:off x="557880" y="3078244"/>
              <a:ext cx="1084932" cy="1498515"/>
              <a:chOff x="0" y="0"/>
              <a:chExt cx="1084930" cy="1498514"/>
            </a:xfrm>
          </p:grpSpPr>
          <p:sp>
            <p:nvSpPr>
              <p:cNvPr id="578" name="Line"/>
              <p:cNvSpPr/>
              <p:nvPr/>
            </p:nvSpPr>
            <p:spPr>
              <a:xfrm>
                <a:off x="-1" y="0"/>
                <a:ext cx="1084932" cy="14985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9" name="8"/>
              <p:cNvSpPr txBox="1"/>
              <p:nvPr/>
            </p:nvSpPr>
            <p:spPr>
              <a:xfrm>
                <a:off x="509688" y="521918"/>
                <a:ext cx="324457" cy="447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  <p:sp>
          <p:nvSpPr>
            <p:cNvPr id="581" name="Line"/>
            <p:cNvSpPr/>
            <p:nvPr/>
          </p:nvSpPr>
          <p:spPr>
            <a:xfrm>
              <a:off x="3057617" y="386268"/>
              <a:ext cx="131634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82" name="0"/>
            <p:cNvSpPr txBox="1"/>
            <p:nvPr/>
          </p:nvSpPr>
          <p:spPr>
            <a:xfrm>
              <a:off x="3057387" y="-1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83" name="Line"/>
            <p:cNvSpPr/>
            <p:nvPr/>
          </p:nvSpPr>
          <p:spPr>
            <a:xfrm>
              <a:off x="3011740" y="423841"/>
              <a:ext cx="1362221" cy="9651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84" name="4"/>
            <p:cNvSpPr txBox="1"/>
            <p:nvPr/>
          </p:nvSpPr>
          <p:spPr>
            <a:xfrm>
              <a:off x="3192372" y="299755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85" name="Line"/>
            <p:cNvSpPr/>
            <p:nvPr/>
          </p:nvSpPr>
          <p:spPr>
            <a:xfrm>
              <a:off x="3009688" y="542169"/>
              <a:ext cx="1369409" cy="20699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86" name="7"/>
            <p:cNvSpPr txBox="1"/>
            <p:nvPr/>
          </p:nvSpPr>
          <p:spPr>
            <a:xfrm>
              <a:off x="3192372" y="714993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87" name="Line"/>
            <p:cNvSpPr/>
            <p:nvPr/>
          </p:nvSpPr>
          <p:spPr>
            <a:xfrm>
              <a:off x="3004552" y="720459"/>
              <a:ext cx="1366469" cy="28657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88" name="8"/>
            <p:cNvSpPr txBox="1"/>
            <p:nvPr/>
          </p:nvSpPr>
          <p:spPr>
            <a:xfrm>
              <a:off x="4049114" y="2781192"/>
              <a:ext cx="324457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589" name="Line"/>
            <p:cNvSpPr/>
            <p:nvPr/>
          </p:nvSpPr>
          <p:spPr>
            <a:xfrm>
              <a:off x="2928352" y="847459"/>
              <a:ext cx="1431914" cy="36620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90" name="10"/>
            <p:cNvSpPr txBox="1"/>
            <p:nvPr/>
          </p:nvSpPr>
          <p:spPr>
            <a:xfrm>
              <a:off x="4127205" y="3848746"/>
              <a:ext cx="493971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591" name="Line"/>
            <p:cNvSpPr/>
            <p:nvPr/>
          </p:nvSpPr>
          <p:spPr>
            <a:xfrm>
              <a:off x="3008309" y="1526970"/>
              <a:ext cx="1361740" cy="1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92" name="0"/>
            <p:cNvSpPr txBox="1"/>
            <p:nvPr/>
          </p:nvSpPr>
          <p:spPr>
            <a:xfrm>
              <a:off x="3764105" y="1166981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93" name="Line"/>
            <p:cNvSpPr/>
            <p:nvPr/>
          </p:nvSpPr>
          <p:spPr>
            <a:xfrm>
              <a:off x="3011740" y="1616419"/>
              <a:ext cx="1415962" cy="1078291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94" name="4"/>
            <p:cNvSpPr txBox="1"/>
            <p:nvPr/>
          </p:nvSpPr>
          <p:spPr>
            <a:xfrm>
              <a:off x="3761319" y="1988466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95" name="Line"/>
            <p:cNvSpPr/>
            <p:nvPr/>
          </p:nvSpPr>
          <p:spPr>
            <a:xfrm>
              <a:off x="3003681" y="1785326"/>
              <a:ext cx="1370510" cy="1912587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96" name="7"/>
            <p:cNvSpPr txBox="1"/>
            <p:nvPr/>
          </p:nvSpPr>
          <p:spPr>
            <a:xfrm>
              <a:off x="2869325" y="1797015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97" name="0"/>
            <p:cNvSpPr txBox="1"/>
            <p:nvPr/>
          </p:nvSpPr>
          <p:spPr>
            <a:xfrm>
              <a:off x="3192372" y="240356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grpSp>
          <p:nvGrpSpPr>
            <p:cNvPr id="600" name="Group"/>
            <p:cNvGrpSpPr/>
            <p:nvPr/>
          </p:nvGrpSpPr>
          <p:grpSpPr>
            <a:xfrm>
              <a:off x="713849" y="1664931"/>
              <a:ext cx="947914" cy="797095"/>
              <a:chOff x="0" y="0"/>
              <a:chExt cx="947912" cy="797093"/>
            </a:xfrm>
          </p:grpSpPr>
          <p:sp>
            <p:nvSpPr>
              <p:cNvPr id="598" name="2"/>
              <p:cNvSpPr txBox="1"/>
              <p:nvPr/>
            </p:nvSpPr>
            <p:spPr>
              <a:xfrm>
                <a:off x="214973" y="-1"/>
                <a:ext cx="324457" cy="447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99" name="Line"/>
              <p:cNvSpPr/>
              <p:nvPr/>
            </p:nvSpPr>
            <p:spPr>
              <a:xfrm flipV="1">
                <a:off x="0" y="32724"/>
                <a:ext cx="947913" cy="76437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601" name="Line"/>
            <p:cNvSpPr/>
            <p:nvPr/>
          </p:nvSpPr>
          <p:spPr>
            <a:xfrm>
              <a:off x="2988196" y="2736071"/>
              <a:ext cx="1385995" cy="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02" name="7"/>
            <p:cNvSpPr txBox="1"/>
            <p:nvPr/>
          </p:nvSpPr>
          <p:spPr>
            <a:xfrm>
              <a:off x="2480312" y="2781192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603" name="Line"/>
            <p:cNvSpPr/>
            <p:nvPr/>
          </p:nvSpPr>
          <p:spPr>
            <a:xfrm>
              <a:off x="5720558" y="364796"/>
              <a:ext cx="1772286" cy="2060066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04" name="6"/>
            <p:cNvSpPr txBox="1"/>
            <p:nvPr/>
          </p:nvSpPr>
          <p:spPr>
            <a:xfrm>
              <a:off x="5766027" y="162654"/>
              <a:ext cx="324457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05" name="Line"/>
            <p:cNvSpPr/>
            <p:nvPr/>
          </p:nvSpPr>
          <p:spPr>
            <a:xfrm>
              <a:off x="5705165" y="1618091"/>
              <a:ext cx="1600997" cy="944449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06" name="6"/>
            <p:cNvSpPr txBox="1"/>
            <p:nvPr/>
          </p:nvSpPr>
          <p:spPr>
            <a:xfrm>
              <a:off x="5897140" y="1415462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07" name="Line"/>
            <p:cNvSpPr/>
            <p:nvPr/>
          </p:nvSpPr>
          <p:spPr>
            <a:xfrm>
              <a:off x="5761801" y="2676200"/>
              <a:ext cx="1524075" cy="1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08" name="5"/>
            <p:cNvSpPr txBox="1"/>
            <p:nvPr/>
          </p:nvSpPr>
          <p:spPr>
            <a:xfrm>
              <a:off x="5971040" y="2306956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09" name="Line"/>
            <p:cNvSpPr/>
            <p:nvPr/>
          </p:nvSpPr>
          <p:spPr>
            <a:xfrm flipV="1">
              <a:off x="5727893" y="2920288"/>
              <a:ext cx="1597833" cy="851553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10" name="5"/>
            <p:cNvSpPr txBox="1"/>
            <p:nvPr/>
          </p:nvSpPr>
          <p:spPr>
            <a:xfrm>
              <a:off x="5762488" y="3155247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11" name="Line"/>
            <p:cNvSpPr/>
            <p:nvPr/>
          </p:nvSpPr>
          <p:spPr>
            <a:xfrm flipV="1">
              <a:off x="5726790" y="3007471"/>
              <a:ext cx="1748863" cy="1739681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12" name="0"/>
            <p:cNvSpPr txBox="1"/>
            <p:nvPr/>
          </p:nvSpPr>
          <p:spPr>
            <a:xfrm>
              <a:off x="5737098" y="4154255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613" name="Line"/>
            <p:cNvSpPr/>
            <p:nvPr/>
          </p:nvSpPr>
          <p:spPr>
            <a:xfrm>
              <a:off x="2729021" y="1839008"/>
              <a:ext cx="1749568" cy="2804252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14" name="4"/>
            <p:cNvSpPr txBox="1"/>
            <p:nvPr/>
          </p:nvSpPr>
          <p:spPr>
            <a:xfrm>
              <a:off x="2869325" y="3801394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15" name="0"/>
            <p:cNvSpPr txBox="1"/>
            <p:nvPr/>
          </p:nvSpPr>
          <p:spPr>
            <a:xfrm>
              <a:off x="3514703" y="4510242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rgbClr val="00D2A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616" name="Line"/>
            <p:cNvSpPr/>
            <p:nvPr/>
          </p:nvSpPr>
          <p:spPr>
            <a:xfrm>
              <a:off x="2951585" y="2864456"/>
              <a:ext cx="1468712" cy="924103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17" name="8"/>
            <p:cNvSpPr txBox="1"/>
            <p:nvPr/>
          </p:nvSpPr>
          <p:spPr>
            <a:xfrm>
              <a:off x="2537800" y="1806505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18" name="Line"/>
            <p:cNvSpPr/>
            <p:nvPr/>
          </p:nvSpPr>
          <p:spPr>
            <a:xfrm>
              <a:off x="2726157" y="2929805"/>
              <a:ext cx="1641831" cy="1835355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19" name="4"/>
            <p:cNvSpPr txBox="1"/>
            <p:nvPr/>
          </p:nvSpPr>
          <p:spPr>
            <a:xfrm>
              <a:off x="2983820" y="2635340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20" name="Line"/>
            <p:cNvSpPr/>
            <p:nvPr/>
          </p:nvSpPr>
          <p:spPr>
            <a:xfrm>
              <a:off x="3011134" y="3679700"/>
              <a:ext cx="1385995" cy="1"/>
            </a:xfrm>
            <a:prstGeom prst="line">
              <a:avLst/>
            </a:prstGeom>
            <a:noFill/>
            <a:ln w="38100" cap="flat">
              <a:solidFill>
                <a:schemeClr val="accent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21" name="0"/>
            <p:cNvSpPr txBox="1"/>
            <p:nvPr/>
          </p:nvSpPr>
          <p:spPr>
            <a:xfrm>
              <a:off x="3084353" y="3555908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622" name="Line"/>
            <p:cNvSpPr/>
            <p:nvPr/>
          </p:nvSpPr>
          <p:spPr>
            <a:xfrm>
              <a:off x="3007577" y="3897559"/>
              <a:ext cx="1329479" cy="975821"/>
            </a:xfrm>
            <a:prstGeom prst="line">
              <a:avLst/>
            </a:prstGeom>
            <a:noFill/>
            <a:ln w="38100" cap="flat">
              <a:solidFill>
                <a:schemeClr val="accent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23" name="Line"/>
            <p:cNvSpPr/>
            <p:nvPr/>
          </p:nvSpPr>
          <p:spPr>
            <a:xfrm>
              <a:off x="2988196" y="4841285"/>
              <a:ext cx="1385995" cy="1"/>
            </a:xfrm>
            <a:prstGeom prst="line">
              <a:avLst/>
            </a:prstGeom>
            <a:noFill/>
            <a:ln w="38100" cap="flat">
              <a:solidFill>
                <a:srgbClr val="00D2A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625" name="Maximum of…"/>
          <p:cNvSpPr txBox="1"/>
          <p:nvPr>
            <p:ph type="body" sz="half" idx="1"/>
          </p:nvPr>
        </p:nvSpPr>
        <p:spPr>
          <a:xfrm>
            <a:off x="220014" y="5412852"/>
            <a:ext cx="9719972" cy="159494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Maximum of</a:t>
            </a:r>
          </a:p>
          <a:p>
            <a:pPr marL="0" indent="0">
              <a:spcBef>
                <a:spcPts val="300"/>
              </a:spcBef>
              <a:buSzTx/>
              <a:buNone/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d(s,V(2,0))+6, d(s,V(2,1))+6, d(s,V(2,2)+5, d(s,V(2,3)+5,d(s,V(2,4))+0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=0+6, 4+6, 7+5, 9+5, 8+0 = 6, 10, 12, 14, 8 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= 14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4" grpId="1"/>
      <p:bldP build="p" bldLvl="5" animBg="1" rev="0" advAuto="0" spid="625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Forward Approach"/>
          <p:cNvSpPr txBox="1"/>
          <p:nvPr>
            <p:ph type="title"/>
          </p:nvPr>
        </p:nvSpPr>
        <p:spPr>
          <a:xfrm>
            <a:off x="335224" y="-14713"/>
            <a:ext cx="4824677" cy="806490"/>
          </a:xfrm>
          <a:prstGeom prst="rect">
            <a:avLst/>
          </a:prstGeom>
        </p:spPr>
        <p:txBody>
          <a:bodyPr/>
          <a:lstStyle/>
          <a:p>
            <a:pPr/>
            <a:r>
              <a:t>Forward Approach</a:t>
            </a:r>
          </a:p>
        </p:txBody>
      </p:sp>
      <p:sp>
        <p:nvSpPr>
          <p:cNvPr id="6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3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697" name="Group"/>
          <p:cNvGrpSpPr/>
          <p:nvPr/>
        </p:nvGrpSpPr>
        <p:grpSpPr>
          <a:xfrm>
            <a:off x="403264" y="918672"/>
            <a:ext cx="10017726" cy="5800815"/>
            <a:chOff x="0" y="200313"/>
            <a:chExt cx="10017724" cy="5800814"/>
          </a:xfrm>
        </p:grpSpPr>
        <p:sp>
          <p:nvSpPr>
            <p:cNvPr id="631" name="1"/>
            <p:cNvSpPr/>
            <p:nvPr/>
          </p:nvSpPr>
          <p:spPr>
            <a:xfrm>
              <a:off x="396124" y="2219165"/>
              <a:ext cx="580050" cy="6168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32" name="2"/>
            <p:cNvSpPr/>
            <p:nvPr/>
          </p:nvSpPr>
          <p:spPr>
            <a:xfrm>
              <a:off x="2185215" y="200313"/>
              <a:ext cx="580049" cy="6168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33" name="3"/>
            <p:cNvSpPr/>
            <p:nvPr/>
          </p:nvSpPr>
          <p:spPr>
            <a:xfrm>
              <a:off x="2185215" y="1434713"/>
              <a:ext cx="580049" cy="6168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34" name="4"/>
            <p:cNvSpPr/>
            <p:nvPr/>
          </p:nvSpPr>
          <p:spPr>
            <a:xfrm>
              <a:off x="2185215" y="3123386"/>
              <a:ext cx="580049" cy="6168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35" name="5"/>
            <p:cNvSpPr/>
            <p:nvPr/>
          </p:nvSpPr>
          <p:spPr>
            <a:xfrm>
              <a:off x="2185215" y="4422721"/>
              <a:ext cx="580049" cy="6168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36" name="6"/>
            <p:cNvSpPr/>
            <p:nvPr/>
          </p:nvSpPr>
          <p:spPr>
            <a:xfrm>
              <a:off x="4003860" y="430015"/>
              <a:ext cx="580049" cy="6168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37" name="7"/>
            <p:cNvSpPr/>
            <p:nvPr/>
          </p:nvSpPr>
          <p:spPr>
            <a:xfrm>
              <a:off x="4045409" y="2351808"/>
              <a:ext cx="580049" cy="6168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638" name="8"/>
            <p:cNvSpPr/>
            <p:nvPr/>
          </p:nvSpPr>
          <p:spPr>
            <a:xfrm>
              <a:off x="4045409" y="3891784"/>
              <a:ext cx="580049" cy="6168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39" name="9"/>
            <p:cNvSpPr/>
            <p:nvPr/>
          </p:nvSpPr>
          <p:spPr>
            <a:xfrm>
              <a:off x="6327125" y="430015"/>
              <a:ext cx="580049" cy="6168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640" name="Line"/>
            <p:cNvSpPr/>
            <p:nvPr/>
          </p:nvSpPr>
          <p:spPr>
            <a:xfrm flipV="1">
              <a:off x="961493" y="1665968"/>
              <a:ext cx="1271080" cy="78028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41" name="Line"/>
            <p:cNvSpPr/>
            <p:nvPr/>
          </p:nvSpPr>
          <p:spPr>
            <a:xfrm flipV="1">
              <a:off x="2720080" y="764182"/>
              <a:ext cx="1271081" cy="78028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42" name="Line"/>
            <p:cNvSpPr/>
            <p:nvPr/>
          </p:nvSpPr>
          <p:spPr>
            <a:xfrm>
              <a:off x="4640829" y="4252724"/>
              <a:ext cx="162926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43" name="Line"/>
            <p:cNvSpPr/>
            <p:nvPr/>
          </p:nvSpPr>
          <p:spPr>
            <a:xfrm>
              <a:off x="6917662" y="2624392"/>
              <a:ext cx="12150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44" name="Line"/>
            <p:cNvSpPr/>
            <p:nvPr/>
          </p:nvSpPr>
          <p:spPr>
            <a:xfrm flipV="1">
              <a:off x="4591961" y="982296"/>
              <a:ext cx="1780683" cy="150710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45" name="Line"/>
            <p:cNvSpPr/>
            <p:nvPr/>
          </p:nvSpPr>
          <p:spPr>
            <a:xfrm>
              <a:off x="961492" y="2673019"/>
              <a:ext cx="1271828" cy="71501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46" name="Line"/>
            <p:cNvSpPr/>
            <p:nvPr/>
          </p:nvSpPr>
          <p:spPr>
            <a:xfrm>
              <a:off x="2782226" y="551609"/>
              <a:ext cx="1439040" cy="180871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47" name="Line"/>
            <p:cNvSpPr/>
            <p:nvPr/>
          </p:nvSpPr>
          <p:spPr>
            <a:xfrm>
              <a:off x="2763835" y="3596727"/>
              <a:ext cx="1271827" cy="71501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48" name="Line"/>
            <p:cNvSpPr/>
            <p:nvPr/>
          </p:nvSpPr>
          <p:spPr>
            <a:xfrm>
              <a:off x="4597851" y="633929"/>
              <a:ext cx="1717004" cy="16141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49" name="Line"/>
            <p:cNvSpPr/>
            <p:nvPr/>
          </p:nvSpPr>
          <p:spPr>
            <a:xfrm>
              <a:off x="4603230" y="787847"/>
              <a:ext cx="1758651" cy="159834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50" name="Line"/>
            <p:cNvSpPr/>
            <p:nvPr/>
          </p:nvSpPr>
          <p:spPr>
            <a:xfrm>
              <a:off x="4567298" y="2739320"/>
              <a:ext cx="177619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51" name="Line"/>
            <p:cNvSpPr/>
            <p:nvPr/>
          </p:nvSpPr>
          <p:spPr>
            <a:xfrm flipV="1">
              <a:off x="4589828" y="2834645"/>
              <a:ext cx="1783995" cy="13192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52" name="Line"/>
            <p:cNvSpPr/>
            <p:nvPr/>
          </p:nvSpPr>
          <p:spPr>
            <a:xfrm>
              <a:off x="6834587" y="939742"/>
              <a:ext cx="1353987" cy="13539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53" name="s"/>
            <p:cNvSpPr/>
            <p:nvPr/>
          </p:nvSpPr>
          <p:spPr>
            <a:xfrm>
              <a:off x="0" y="2527572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654" name="7"/>
            <p:cNvSpPr/>
            <p:nvPr/>
          </p:nvSpPr>
          <p:spPr>
            <a:xfrm>
              <a:off x="1175267" y="197869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655" name="3"/>
            <p:cNvSpPr/>
            <p:nvPr/>
          </p:nvSpPr>
          <p:spPr>
            <a:xfrm>
              <a:off x="1175267" y="270301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56" name="2"/>
            <p:cNvSpPr/>
            <p:nvPr/>
          </p:nvSpPr>
          <p:spPr>
            <a:xfrm>
              <a:off x="2940047" y="64093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57" name="7"/>
            <p:cNvSpPr/>
            <p:nvPr/>
          </p:nvSpPr>
          <p:spPr>
            <a:xfrm>
              <a:off x="3332064" y="197869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658" name="11"/>
            <p:cNvSpPr/>
            <p:nvPr/>
          </p:nvSpPr>
          <p:spPr>
            <a:xfrm>
              <a:off x="2886150" y="350680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659" name="6"/>
            <p:cNvSpPr/>
            <p:nvPr/>
          </p:nvSpPr>
          <p:spPr>
            <a:xfrm>
              <a:off x="5004869" y="50871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60" name="5"/>
            <p:cNvSpPr/>
            <p:nvPr/>
          </p:nvSpPr>
          <p:spPr>
            <a:xfrm>
              <a:off x="5004869" y="109893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61" name="4"/>
            <p:cNvSpPr/>
            <p:nvPr/>
          </p:nvSpPr>
          <p:spPr>
            <a:xfrm>
              <a:off x="4758818" y="198902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62" name="3"/>
            <p:cNvSpPr/>
            <p:nvPr/>
          </p:nvSpPr>
          <p:spPr>
            <a:xfrm>
              <a:off x="4758818" y="260941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63" name="5"/>
            <p:cNvSpPr/>
            <p:nvPr/>
          </p:nvSpPr>
          <p:spPr>
            <a:xfrm>
              <a:off x="4974082" y="350680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64" name="6"/>
            <p:cNvSpPr/>
            <p:nvPr/>
          </p:nvSpPr>
          <p:spPr>
            <a:xfrm>
              <a:off x="5004869" y="412264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65" name="4"/>
            <p:cNvSpPr/>
            <p:nvPr/>
          </p:nvSpPr>
          <p:spPr>
            <a:xfrm>
              <a:off x="7171144" y="119891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66" name="2"/>
            <p:cNvSpPr/>
            <p:nvPr/>
          </p:nvSpPr>
          <p:spPr>
            <a:xfrm>
              <a:off x="7171144" y="242406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67" name="t"/>
            <p:cNvSpPr/>
            <p:nvPr/>
          </p:nvSpPr>
          <p:spPr>
            <a:xfrm>
              <a:off x="8747724" y="250994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668" name="10"/>
            <p:cNvSpPr/>
            <p:nvPr/>
          </p:nvSpPr>
          <p:spPr>
            <a:xfrm>
              <a:off x="6279497" y="2301008"/>
              <a:ext cx="580049" cy="6168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669" name="11"/>
            <p:cNvSpPr/>
            <p:nvPr/>
          </p:nvSpPr>
          <p:spPr>
            <a:xfrm>
              <a:off x="6327125" y="3891784"/>
              <a:ext cx="580049" cy="6168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670" name="12"/>
            <p:cNvSpPr/>
            <p:nvPr/>
          </p:nvSpPr>
          <p:spPr>
            <a:xfrm>
              <a:off x="8145650" y="2219165"/>
              <a:ext cx="580049" cy="6168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671" name="Line"/>
            <p:cNvSpPr/>
            <p:nvPr/>
          </p:nvSpPr>
          <p:spPr>
            <a:xfrm flipV="1">
              <a:off x="706938" y="677937"/>
              <a:ext cx="1506452" cy="150645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72" name="Line"/>
            <p:cNvSpPr/>
            <p:nvPr/>
          </p:nvSpPr>
          <p:spPr>
            <a:xfrm>
              <a:off x="706249" y="2815890"/>
              <a:ext cx="1456816" cy="174059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73" name="Line"/>
            <p:cNvSpPr/>
            <p:nvPr/>
          </p:nvSpPr>
          <p:spPr>
            <a:xfrm>
              <a:off x="2772393" y="318374"/>
              <a:ext cx="1256040" cy="35041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74" name="Line"/>
            <p:cNvSpPr/>
            <p:nvPr/>
          </p:nvSpPr>
          <p:spPr>
            <a:xfrm>
              <a:off x="2655403" y="790213"/>
              <a:ext cx="1517819" cy="321816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75" name="Line"/>
            <p:cNvSpPr/>
            <p:nvPr/>
          </p:nvSpPr>
          <p:spPr>
            <a:xfrm>
              <a:off x="2735919" y="1894955"/>
              <a:ext cx="1351789" cy="6222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76" name="9"/>
            <p:cNvSpPr/>
            <p:nvPr/>
          </p:nvSpPr>
          <p:spPr>
            <a:xfrm>
              <a:off x="1175267" y="128952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677" name="2"/>
            <p:cNvSpPr/>
            <p:nvPr/>
          </p:nvSpPr>
          <p:spPr>
            <a:xfrm>
              <a:off x="1211178" y="334331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78" name="4"/>
            <p:cNvSpPr/>
            <p:nvPr/>
          </p:nvSpPr>
          <p:spPr>
            <a:xfrm>
              <a:off x="2940047" y="22361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79" name="1"/>
            <p:cNvSpPr/>
            <p:nvPr/>
          </p:nvSpPr>
          <p:spPr>
            <a:xfrm>
              <a:off x="2708771" y="101027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80" name="2"/>
            <p:cNvSpPr/>
            <p:nvPr/>
          </p:nvSpPr>
          <p:spPr>
            <a:xfrm>
              <a:off x="3377862" y="89409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81" name="Line"/>
            <p:cNvSpPr/>
            <p:nvPr/>
          </p:nvSpPr>
          <p:spPr>
            <a:xfrm flipV="1">
              <a:off x="2645490" y="2839668"/>
              <a:ext cx="1424700" cy="163482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82" name="Line"/>
            <p:cNvSpPr/>
            <p:nvPr/>
          </p:nvSpPr>
          <p:spPr>
            <a:xfrm flipV="1">
              <a:off x="2762653" y="4395292"/>
              <a:ext cx="1269647" cy="32551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83" name="11"/>
            <p:cNvSpPr/>
            <p:nvPr/>
          </p:nvSpPr>
          <p:spPr>
            <a:xfrm>
              <a:off x="2489293" y="408146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684" name="8"/>
            <p:cNvSpPr/>
            <p:nvPr/>
          </p:nvSpPr>
          <p:spPr>
            <a:xfrm>
              <a:off x="2755982" y="451367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85" name="Line"/>
            <p:cNvSpPr/>
            <p:nvPr/>
          </p:nvSpPr>
          <p:spPr>
            <a:xfrm flipV="1">
              <a:off x="6883572" y="2816970"/>
              <a:ext cx="1499984" cy="117833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86" name="5"/>
            <p:cNvSpPr/>
            <p:nvPr/>
          </p:nvSpPr>
          <p:spPr>
            <a:xfrm>
              <a:off x="7171144" y="343179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87" name="Line"/>
            <p:cNvSpPr/>
            <p:nvPr/>
          </p:nvSpPr>
          <p:spPr>
            <a:xfrm flipV="1">
              <a:off x="551341" y="553639"/>
              <a:ext cx="1" cy="4322924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88" name="k=1…"/>
            <p:cNvSpPr/>
            <p:nvPr/>
          </p:nvSpPr>
          <p:spPr>
            <a:xfrm>
              <a:off x="27740" y="473112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k=1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1</a:t>
              </a:r>
            </a:p>
          </p:txBody>
        </p:sp>
        <p:sp>
          <p:nvSpPr>
            <p:cNvPr id="689" name="Line"/>
            <p:cNvSpPr/>
            <p:nvPr/>
          </p:nvSpPr>
          <p:spPr>
            <a:xfrm flipV="1">
              <a:off x="2298191" y="700391"/>
              <a:ext cx="1" cy="4281753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90" name="k=2…"/>
            <p:cNvSpPr/>
            <p:nvPr/>
          </p:nvSpPr>
          <p:spPr>
            <a:xfrm>
              <a:off x="1635870" y="473112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k=2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2</a:t>
              </a:r>
            </a:p>
          </p:txBody>
        </p:sp>
        <p:sp>
          <p:nvSpPr>
            <p:cNvPr id="691" name="Line"/>
            <p:cNvSpPr/>
            <p:nvPr/>
          </p:nvSpPr>
          <p:spPr>
            <a:xfrm flipV="1">
              <a:off x="4150580" y="616198"/>
              <a:ext cx="1" cy="422873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92" name="k=3…"/>
            <p:cNvSpPr/>
            <p:nvPr/>
          </p:nvSpPr>
          <p:spPr>
            <a:xfrm>
              <a:off x="3554202" y="473112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k=3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3</a:t>
              </a:r>
            </a:p>
          </p:txBody>
        </p:sp>
        <p:sp>
          <p:nvSpPr>
            <p:cNvPr id="693" name="Line"/>
            <p:cNvSpPr/>
            <p:nvPr/>
          </p:nvSpPr>
          <p:spPr>
            <a:xfrm flipV="1">
              <a:off x="6462622" y="553639"/>
              <a:ext cx="1" cy="421080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94" name="k=4…"/>
            <p:cNvSpPr/>
            <p:nvPr/>
          </p:nvSpPr>
          <p:spPr>
            <a:xfrm>
              <a:off x="5865557" y="473112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k=4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4</a:t>
              </a:r>
            </a:p>
          </p:txBody>
        </p:sp>
        <p:sp>
          <p:nvSpPr>
            <p:cNvPr id="695" name="Line"/>
            <p:cNvSpPr/>
            <p:nvPr/>
          </p:nvSpPr>
          <p:spPr>
            <a:xfrm flipV="1">
              <a:off x="8213059" y="700391"/>
              <a:ext cx="1" cy="4103371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96" name="k=5…"/>
            <p:cNvSpPr/>
            <p:nvPr/>
          </p:nvSpPr>
          <p:spPr>
            <a:xfrm>
              <a:off x="7627680" y="473112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19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k=5</a:t>
              </a:r>
            </a:p>
            <a:p>
              <a:pPr>
                <a:defRPr b="1" sz="19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5</a:t>
              </a:r>
            </a:p>
          </p:txBody>
        </p:sp>
      </p:grpSp>
      <p:sp>
        <p:nvSpPr>
          <p:cNvPr id="698" name="Fig 5.2, T2: Horowitz…"/>
          <p:cNvSpPr txBox="1"/>
          <p:nvPr/>
        </p:nvSpPr>
        <p:spPr>
          <a:xfrm>
            <a:off x="6398032" y="444851"/>
            <a:ext cx="326604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 5.2, T2: Horowitz…</a:t>
            </a:r>
          </a:p>
        </p:txBody>
      </p:sp>
      <p:sp>
        <p:nvSpPr>
          <p:cNvPr id="699" name="5 stages, 12 vertices, vertices are ordered from s=1 to t=12…"/>
          <p:cNvSpPr txBox="1"/>
          <p:nvPr/>
        </p:nvSpPr>
        <p:spPr>
          <a:xfrm>
            <a:off x="1170575" y="5672303"/>
            <a:ext cx="7469546" cy="1386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90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5 stages, 12 vertices, vertices are ordered from s=1 to t=12</a:t>
            </a:r>
          </a:p>
          <a:p>
            <a:pPr>
              <a:lnSpc>
                <a:spcPct val="90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p(i,j)</a:t>
            </a:r>
            <a:r>
              <a:t>: Min cost path from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in stage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>
              <a:lnSpc>
                <a:spcPct val="90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cost(i,j)</a:t>
            </a:r>
            <a:r>
              <a:t>: Cost of Min cost path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p(i,j)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cost(j)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90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c(j,m)</a:t>
            </a:r>
            <a:r>
              <a:t>: Cost of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(j,m)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provided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(j,m)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8" grpId="1"/>
      <p:bldP build="whole" bldLvl="1" animBg="1" rev="0" advAuto="0" spid="697" grpId="2"/>
      <p:bldP build="p" bldLvl="5" animBg="1" rev="0" advAuto="0" spid="699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555600" y="1042550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Text book 2: Horowitz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5.2</a:t>
            </a:r>
            <a:r>
              <a:t> </a:t>
            </a:r>
          </a:p>
          <a:p>
            <a:pPr>
              <a:defRPr sz="3000"/>
            </a:pPr>
            <a:r>
              <a:rPr u="sng">
                <a:hlinkClick r:id="rId2" invalidUrl="" action="" tgtFrame="" tooltip="" history="1" highlightClick="0" endSnd="0"/>
              </a:rPr>
              <a:t>http://www.gdeepak.com/course/adslidesold/26ad.pdf</a:t>
            </a:r>
          </a:p>
          <a:p>
            <a:pPr>
              <a:defRPr sz="3000"/>
            </a:pPr>
            <a:r>
              <a:rPr u="sng">
                <a:hlinkClick r:id="rId3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  <a:r>
              <a:t> </a:t>
            </a:r>
          </a:p>
          <a:p>
            <a:pPr>
              <a:defRPr sz="3000"/>
            </a:pPr>
            <a:r>
              <a:rPr>
                <a:latin typeface="Arial"/>
                <a:ea typeface="Arial"/>
                <a:cs typeface="Arial"/>
                <a:sym typeface="Arial"/>
              </a:rPr>
              <a:t>R1</a:t>
            </a:r>
            <a:r>
              <a:t>: Introduction to Algorithms</a:t>
            </a:r>
          </a:p>
          <a:p>
            <a:pPr lvl="2">
              <a:defRPr sz="3000"/>
            </a:pPr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Forward Approach"/>
          <p:cNvSpPr txBox="1"/>
          <p:nvPr>
            <p:ph type="title"/>
          </p:nvPr>
        </p:nvSpPr>
        <p:spPr>
          <a:xfrm>
            <a:off x="335224" y="-14713"/>
            <a:ext cx="4824677" cy="806490"/>
          </a:xfrm>
          <a:prstGeom prst="rect">
            <a:avLst/>
          </a:prstGeom>
        </p:spPr>
        <p:txBody>
          <a:bodyPr/>
          <a:lstStyle/>
          <a:p>
            <a:pPr/>
            <a:r>
              <a:t>Forward Approach</a:t>
            </a:r>
          </a:p>
        </p:txBody>
      </p:sp>
      <p:sp>
        <p:nvSpPr>
          <p:cNvPr id="7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70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771" name="Group"/>
          <p:cNvGrpSpPr/>
          <p:nvPr/>
        </p:nvGrpSpPr>
        <p:grpSpPr>
          <a:xfrm>
            <a:off x="521093" y="648585"/>
            <a:ext cx="8768510" cy="4249020"/>
            <a:chOff x="0" y="0"/>
            <a:chExt cx="8768509" cy="4249018"/>
          </a:xfrm>
        </p:grpSpPr>
        <p:sp>
          <p:nvSpPr>
            <p:cNvPr id="705" name="1"/>
            <p:cNvSpPr/>
            <p:nvPr/>
          </p:nvSpPr>
          <p:spPr>
            <a:xfrm>
              <a:off x="385757" y="1938028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06" name="2"/>
            <p:cNvSpPr/>
            <p:nvPr/>
          </p:nvSpPr>
          <p:spPr>
            <a:xfrm>
              <a:off x="2128024" y="283794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07" name="3"/>
            <p:cNvSpPr/>
            <p:nvPr/>
          </p:nvSpPr>
          <p:spPr>
            <a:xfrm>
              <a:off x="2128024" y="1295253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08" name="4"/>
            <p:cNvSpPr/>
            <p:nvPr/>
          </p:nvSpPr>
          <p:spPr>
            <a:xfrm>
              <a:off x="2128024" y="267894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09" name="5"/>
            <p:cNvSpPr/>
            <p:nvPr/>
          </p:nvSpPr>
          <p:spPr>
            <a:xfrm>
              <a:off x="2128024" y="3743606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10" name="6"/>
            <p:cNvSpPr/>
            <p:nvPr/>
          </p:nvSpPr>
          <p:spPr>
            <a:xfrm>
              <a:off x="3899071" y="47201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11" name="7"/>
            <p:cNvSpPr/>
            <p:nvPr/>
          </p:nvSpPr>
          <p:spPr>
            <a:xfrm>
              <a:off x="3939533" y="2046714"/>
              <a:ext cx="564868" cy="5054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12" name="8"/>
            <p:cNvSpPr/>
            <p:nvPr/>
          </p:nvSpPr>
          <p:spPr>
            <a:xfrm>
              <a:off x="3939533" y="330856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713" name="9"/>
            <p:cNvSpPr/>
            <p:nvPr/>
          </p:nvSpPr>
          <p:spPr>
            <a:xfrm>
              <a:off x="6161532" y="47201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714" name="Line"/>
            <p:cNvSpPr/>
            <p:nvPr/>
          </p:nvSpPr>
          <p:spPr>
            <a:xfrm flipV="1">
              <a:off x="936328" y="1484742"/>
              <a:ext cx="1237814" cy="63935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15" name="Line"/>
            <p:cNvSpPr/>
            <p:nvPr/>
          </p:nvSpPr>
          <p:spPr>
            <a:xfrm flipV="1">
              <a:off x="2648891" y="745824"/>
              <a:ext cx="1237813" cy="63935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16" name="Line"/>
            <p:cNvSpPr/>
            <p:nvPr/>
          </p:nvSpPr>
          <p:spPr>
            <a:xfrm>
              <a:off x="4519370" y="3604312"/>
              <a:ext cx="1586623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17" name="Line"/>
            <p:cNvSpPr/>
            <p:nvPr/>
          </p:nvSpPr>
          <p:spPr>
            <a:xfrm>
              <a:off x="6736613" y="2270068"/>
              <a:ext cx="118320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18" name="Line"/>
            <p:cNvSpPr/>
            <p:nvPr/>
          </p:nvSpPr>
          <p:spPr>
            <a:xfrm flipV="1">
              <a:off x="4471780" y="924546"/>
              <a:ext cx="1734080" cy="123491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19" name="Line"/>
            <p:cNvSpPr/>
            <p:nvPr/>
          </p:nvSpPr>
          <p:spPr>
            <a:xfrm>
              <a:off x="936328" y="2309912"/>
              <a:ext cx="1238542" cy="58587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20" name="Line"/>
            <p:cNvSpPr/>
            <p:nvPr/>
          </p:nvSpPr>
          <p:spPr>
            <a:xfrm>
              <a:off x="2709410" y="571643"/>
              <a:ext cx="1401377" cy="14820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21" name="Line"/>
            <p:cNvSpPr/>
            <p:nvPr/>
          </p:nvSpPr>
          <p:spPr>
            <a:xfrm>
              <a:off x="2691499" y="3066792"/>
              <a:ext cx="1238542" cy="58587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22" name="Line"/>
            <p:cNvSpPr/>
            <p:nvPr/>
          </p:nvSpPr>
          <p:spPr>
            <a:xfrm>
              <a:off x="4477516" y="639095"/>
              <a:ext cx="1672067" cy="1322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23" name="Line"/>
            <p:cNvSpPr/>
            <p:nvPr/>
          </p:nvSpPr>
          <p:spPr>
            <a:xfrm>
              <a:off x="4482754" y="765215"/>
              <a:ext cx="1712623" cy="130967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24" name="Line"/>
            <p:cNvSpPr/>
            <p:nvPr/>
          </p:nvSpPr>
          <p:spPr>
            <a:xfrm>
              <a:off x="4447763" y="2364239"/>
              <a:ext cx="17297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25" name="Line"/>
            <p:cNvSpPr/>
            <p:nvPr/>
          </p:nvSpPr>
          <p:spPr>
            <a:xfrm flipV="1">
              <a:off x="4469703" y="2442348"/>
              <a:ext cx="1737305" cy="108101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26" name="Line"/>
            <p:cNvSpPr/>
            <p:nvPr/>
          </p:nvSpPr>
          <p:spPr>
            <a:xfrm>
              <a:off x="6655712" y="889677"/>
              <a:ext cx="1318551" cy="11094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27" name="s"/>
            <p:cNvSpPr txBox="1"/>
            <p:nvPr/>
          </p:nvSpPr>
          <p:spPr>
            <a:xfrm>
              <a:off x="0" y="2007506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728" name="7"/>
            <p:cNvSpPr txBox="1"/>
            <p:nvPr/>
          </p:nvSpPr>
          <p:spPr>
            <a:xfrm>
              <a:off x="1144508" y="1557755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29" name="3"/>
            <p:cNvSpPr txBox="1"/>
            <p:nvPr/>
          </p:nvSpPr>
          <p:spPr>
            <a:xfrm>
              <a:off x="1144508" y="2151265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30" name="2"/>
            <p:cNvSpPr txBox="1"/>
            <p:nvPr/>
          </p:nvSpPr>
          <p:spPr>
            <a:xfrm>
              <a:off x="2863100" y="461604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31" name="7"/>
            <p:cNvSpPr txBox="1"/>
            <p:nvPr/>
          </p:nvSpPr>
          <p:spPr>
            <a:xfrm>
              <a:off x="3244857" y="1557756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32" name="11"/>
            <p:cNvSpPr txBox="1"/>
            <p:nvPr/>
          </p:nvSpPr>
          <p:spPr>
            <a:xfrm>
              <a:off x="2810613" y="2809885"/>
              <a:ext cx="45901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733" name="6"/>
            <p:cNvSpPr txBox="1"/>
            <p:nvPr/>
          </p:nvSpPr>
          <p:spPr>
            <a:xfrm>
              <a:off x="4873882" y="353272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34" name="5"/>
            <p:cNvSpPr txBox="1"/>
            <p:nvPr/>
          </p:nvSpPr>
          <p:spPr>
            <a:xfrm>
              <a:off x="4873882" y="836894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35" name="4"/>
            <p:cNvSpPr txBox="1"/>
            <p:nvPr/>
          </p:nvSpPr>
          <p:spPr>
            <a:xfrm>
              <a:off x="4634271" y="1566226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36" name="3"/>
            <p:cNvSpPr txBox="1"/>
            <p:nvPr/>
          </p:nvSpPr>
          <p:spPr>
            <a:xfrm>
              <a:off x="4634271" y="2074567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37" name="5"/>
            <p:cNvSpPr txBox="1"/>
            <p:nvPr/>
          </p:nvSpPr>
          <p:spPr>
            <a:xfrm>
              <a:off x="4843901" y="2809885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38" name="6"/>
            <p:cNvSpPr txBox="1"/>
            <p:nvPr/>
          </p:nvSpPr>
          <p:spPr>
            <a:xfrm>
              <a:off x="4873882" y="3314495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39" name="4"/>
            <p:cNvSpPr txBox="1"/>
            <p:nvPr/>
          </p:nvSpPr>
          <p:spPr>
            <a:xfrm>
              <a:off x="6983461" y="918809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40" name="2"/>
            <p:cNvSpPr txBox="1"/>
            <p:nvPr/>
          </p:nvSpPr>
          <p:spPr>
            <a:xfrm>
              <a:off x="6983461" y="1922694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41" name="t"/>
            <p:cNvSpPr txBox="1"/>
            <p:nvPr/>
          </p:nvSpPr>
          <p:spPr>
            <a:xfrm>
              <a:off x="8518780" y="1993066"/>
              <a:ext cx="249730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742" name="10"/>
            <p:cNvSpPr/>
            <p:nvPr/>
          </p:nvSpPr>
          <p:spPr>
            <a:xfrm>
              <a:off x="6115150" y="2005089"/>
              <a:ext cx="564868" cy="54490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743" name="11"/>
            <p:cNvSpPr/>
            <p:nvPr/>
          </p:nvSpPr>
          <p:spPr>
            <a:xfrm>
              <a:off x="6161532" y="330856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744" name="12"/>
            <p:cNvSpPr/>
            <p:nvPr/>
          </p:nvSpPr>
          <p:spPr>
            <a:xfrm>
              <a:off x="7932463" y="1938028"/>
              <a:ext cx="564868" cy="54412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745" name="Line"/>
            <p:cNvSpPr/>
            <p:nvPr/>
          </p:nvSpPr>
          <p:spPr>
            <a:xfrm flipV="1">
              <a:off x="688436" y="675155"/>
              <a:ext cx="1467026" cy="123437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46" name="Line"/>
            <p:cNvSpPr/>
            <p:nvPr/>
          </p:nvSpPr>
          <p:spPr>
            <a:xfrm>
              <a:off x="687765" y="2426980"/>
              <a:ext cx="1418688" cy="142623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47" name="Line"/>
            <p:cNvSpPr/>
            <p:nvPr/>
          </p:nvSpPr>
          <p:spPr>
            <a:xfrm>
              <a:off x="2699834" y="380532"/>
              <a:ext cx="1223167" cy="28713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48" name="Line"/>
            <p:cNvSpPr/>
            <p:nvPr/>
          </p:nvSpPr>
          <p:spPr>
            <a:xfrm>
              <a:off x="2585906" y="767154"/>
              <a:ext cx="1478095" cy="263694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49" name="Line"/>
            <p:cNvSpPr/>
            <p:nvPr/>
          </p:nvSpPr>
          <p:spPr>
            <a:xfrm>
              <a:off x="2664315" y="1672372"/>
              <a:ext cx="1316410" cy="50987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50" name="9"/>
            <p:cNvSpPr txBox="1"/>
            <p:nvPr/>
          </p:nvSpPr>
          <p:spPr>
            <a:xfrm>
              <a:off x="1144508" y="993061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751" name="2"/>
            <p:cNvSpPr txBox="1"/>
            <p:nvPr/>
          </p:nvSpPr>
          <p:spPr>
            <a:xfrm>
              <a:off x="1179480" y="2675921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52" name="4"/>
            <p:cNvSpPr txBox="1"/>
            <p:nvPr/>
          </p:nvSpPr>
          <p:spPr>
            <a:xfrm>
              <a:off x="2863100" y="11965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53" name="1"/>
            <p:cNvSpPr txBox="1"/>
            <p:nvPr/>
          </p:nvSpPr>
          <p:spPr>
            <a:xfrm>
              <a:off x="2705544" y="809833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54" name="2"/>
            <p:cNvSpPr txBox="1"/>
            <p:nvPr/>
          </p:nvSpPr>
          <p:spPr>
            <a:xfrm>
              <a:off x="3289456" y="66904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55" name="Line"/>
            <p:cNvSpPr/>
            <p:nvPr/>
          </p:nvSpPr>
          <p:spPr>
            <a:xfrm flipV="1">
              <a:off x="2576253" y="2446463"/>
              <a:ext cx="1387412" cy="133956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56" name="Line"/>
            <p:cNvSpPr/>
            <p:nvPr/>
          </p:nvSpPr>
          <p:spPr>
            <a:xfrm flipV="1">
              <a:off x="2690349" y="3721132"/>
              <a:ext cx="1236418" cy="26672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57" name="11"/>
            <p:cNvSpPr txBox="1"/>
            <p:nvPr/>
          </p:nvSpPr>
          <p:spPr>
            <a:xfrm>
              <a:off x="2424143" y="3280751"/>
              <a:ext cx="459013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758" name="8"/>
            <p:cNvSpPr txBox="1"/>
            <p:nvPr/>
          </p:nvSpPr>
          <p:spPr>
            <a:xfrm>
              <a:off x="2683852" y="363490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759" name="Line"/>
            <p:cNvSpPr/>
            <p:nvPr/>
          </p:nvSpPr>
          <p:spPr>
            <a:xfrm flipV="1">
              <a:off x="6703415" y="2427865"/>
              <a:ext cx="1460727" cy="96551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60" name="5"/>
            <p:cNvSpPr txBox="1"/>
            <p:nvPr/>
          </p:nvSpPr>
          <p:spPr>
            <a:xfrm>
              <a:off x="6983461" y="2748418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61" name="Line"/>
            <p:cNvSpPr/>
            <p:nvPr/>
          </p:nvSpPr>
          <p:spPr>
            <a:xfrm flipV="1">
              <a:off x="536911" y="573307"/>
              <a:ext cx="1" cy="3542175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62" name="k=1…"/>
            <p:cNvSpPr txBox="1"/>
            <p:nvPr/>
          </p:nvSpPr>
          <p:spPr>
            <a:xfrm>
              <a:off x="89856" y="205195"/>
              <a:ext cx="719931" cy="662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k=1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1</a:t>
              </a:r>
            </a:p>
          </p:txBody>
        </p:sp>
        <p:sp>
          <p:nvSpPr>
            <p:cNvPr id="763" name="Line"/>
            <p:cNvSpPr/>
            <p:nvPr/>
          </p:nvSpPr>
          <p:spPr>
            <a:xfrm flipV="1">
              <a:off x="2245342" y="103998"/>
              <a:ext cx="1" cy="350844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64" name="k=2…"/>
            <p:cNvSpPr txBox="1"/>
            <p:nvPr/>
          </p:nvSpPr>
          <p:spPr>
            <a:xfrm>
              <a:off x="1627553" y="103312"/>
              <a:ext cx="710318" cy="698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k=2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2</a:t>
              </a:r>
            </a:p>
          </p:txBody>
        </p:sp>
        <p:sp>
          <p:nvSpPr>
            <p:cNvPr id="765" name="Line"/>
            <p:cNvSpPr/>
            <p:nvPr/>
          </p:nvSpPr>
          <p:spPr>
            <a:xfrm flipV="1">
              <a:off x="4010775" y="125719"/>
              <a:ext cx="1" cy="346499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66" name="k=3…"/>
            <p:cNvSpPr txBox="1"/>
            <p:nvPr/>
          </p:nvSpPr>
          <p:spPr>
            <a:xfrm>
              <a:off x="3470011" y="0"/>
              <a:ext cx="639452" cy="605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k=3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3</a:t>
              </a:r>
            </a:p>
          </p:txBody>
        </p:sp>
        <p:sp>
          <p:nvSpPr>
            <p:cNvPr id="767" name="Line"/>
            <p:cNvSpPr/>
            <p:nvPr/>
          </p:nvSpPr>
          <p:spPr>
            <a:xfrm flipV="1">
              <a:off x="6244133" y="202081"/>
              <a:ext cx="1" cy="345030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68" name="k=4…"/>
            <p:cNvSpPr txBox="1"/>
            <p:nvPr/>
          </p:nvSpPr>
          <p:spPr>
            <a:xfrm>
              <a:off x="5561959" y="146117"/>
              <a:ext cx="758839" cy="612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k=4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4</a:t>
              </a:r>
            </a:p>
          </p:txBody>
        </p:sp>
        <p:sp>
          <p:nvSpPr>
            <p:cNvPr id="769" name="Line"/>
            <p:cNvSpPr/>
            <p:nvPr/>
          </p:nvSpPr>
          <p:spPr>
            <a:xfrm flipV="1">
              <a:off x="7981819" y="246097"/>
              <a:ext cx="1" cy="3362275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70" name="k=5…"/>
            <p:cNvSpPr txBox="1"/>
            <p:nvPr/>
          </p:nvSpPr>
          <p:spPr>
            <a:xfrm>
              <a:off x="7211514" y="139681"/>
              <a:ext cx="747926" cy="625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9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k=5</a:t>
              </a:r>
            </a:p>
            <a:p>
              <a:pPr>
                <a:defRPr b="1" sz="19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5</a:t>
              </a:r>
            </a:p>
          </p:txBody>
        </p:sp>
      </p:grpSp>
      <p:sp>
        <p:nvSpPr>
          <p:cNvPr id="772" name="Fig 5.2, T2: Horowitz…"/>
          <p:cNvSpPr txBox="1"/>
          <p:nvPr/>
        </p:nvSpPr>
        <p:spPr>
          <a:xfrm>
            <a:off x="6431289" y="164917"/>
            <a:ext cx="326604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 5.2, T2: Horowitz…</a:t>
            </a:r>
          </a:p>
        </p:txBody>
      </p:sp>
      <p:sp>
        <p:nvSpPr>
          <p:cNvPr id="773" name="DP soln for k-stage problem is obtained by result of k-2 decisions…"/>
          <p:cNvSpPr txBox="1"/>
          <p:nvPr/>
        </p:nvSpPr>
        <p:spPr>
          <a:xfrm>
            <a:off x="139609" y="4795672"/>
            <a:ext cx="9255457" cy="1891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2203" indent="-221876">
              <a:lnSpc>
                <a:spcPct val="90000"/>
              </a:lnSpc>
              <a:buSzPct val="100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DP sol</a:t>
            </a:r>
            <a:r>
              <a:rPr baseline="31999"/>
              <a:t>n</a:t>
            </a:r>
            <a:r>
              <a:t> for k-stage problem is obtained by result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k-2</a:t>
            </a:r>
            <a:r>
              <a:t> decisions</a:t>
            </a:r>
          </a:p>
          <a:p>
            <a:pPr lvl="1" marL="632380" indent="-196453">
              <a:lnSpc>
                <a:spcPct val="90000"/>
              </a:lnSpc>
              <a:buSzPct val="100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Stage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02203" indent="-221876">
              <a:lnSpc>
                <a:spcPct val="90000"/>
              </a:lnSpc>
              <a:buSzPct val="100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decision: which vertex in stage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1≤i≤k-2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is on the path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02203" indent="-221876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Forward approach gives the solution</a:t>
            </a:r>
          </a:p>
          <a:p>
            <a:pPr lvl="1" indent="228600">
              <a:lnSpc>
                <a:spcPct val="90000"/>
              </a:lnSpc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cost(i,j)=min{c(j,m)+cost(i+1,m},m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sz="2000"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t>V</a:t>
            </a:r>
            <a:r>
              <a:rPr baseline="-5999"/>
              <a:t>i+1</a:t>
            </a:r>
            <a:r>
              <a:t>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(j,m)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sz="2000">
                <a:latin typeface="Symbol"/>
                <a:ea typeface="Symbol"/>
                <a:cs typeface="Symbol"/>
                <a:sym typeface="Symbol"/>
              </a:rPr>
              <a:t>Î 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7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Forward Approach"/>
          <p:cNvSpPr txBox="1"/>
          <p:nvPr>
            <p:ph type="title"/>
          </p:nvPr>
        </p:nvSpPr>
        <p:spPr>
          <a:xfrm>
            <a:off x="335224" y="-14713"/>
            <a:ext cx="4824677" cy="806490"/>
          </a:xfrm>
          <a:prstGeom prst="rect">
            <a:avLst/>
          </a:prstGeom>
        </p:spPr>
        <p:txBody>
          <a:bodyPr/>
          <a:lstStyle/>
          <a:p>
            <a:pPr/>
            <a:r>
              <a:t>Forward Approach</a:t>
            </a:r>
          </a:p>
        </p:txBody>
      </p:sp>
      <p:sp>
        <p:nvSpPr>
          <p:cNvPr id="7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7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845" name="Group"/>
          <p:cNvGrpSpPr/>
          <p:nvPr/>
        </p:nvGrpSpPr>
        <p:grpSpPr>
          <a:xfrm>
            <a:off x="521093" y="648585"/>
            <a:ext cx="8768510" cy="4249020"/>
            <a:chOff x="0" y="0"/>
            <a:chExt cx="8768509" cy="4249018"/>
          </a:xfrm>
        </p:grpSpPr>
        <p:sp>
          <p:nvSpPr>
            <p:cNvPr id="779" name="1"/>
            <p:cNvSpPr/>
            <p:nvPr/>
          </p:nvSpPr>
          <p:spPr>
            <a:xfrm>
              <a:off x="385757" y="1938028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80" name="2"/>
            <p:cNvSpPr/>
            <p:nvPr/>
          </p:nvSpPr>
          <p:spPr>
            <a:xfrm>
              <a:off x="2128024" y="283794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81" name="3"/>
            <p:cNvSpPr/>
            <p:nvPr/>
          </p:nvSpPr>
          <p:spPr>
            <a:xfrm>
              <a:off x="2128024" y="1295253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82" name="4"/>
            <p:cNvSpPr/>
            <p:nvPr/>
          </p:nvSpPr>
          <p:spPr>
            <a:xfrm>
              <a:off x="2128024" y="267894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83" name="5"/>
            <p:cNvSpPr/>
            <p:nvPr/>
          </p:nvSpPr>
          <p:spPr>
            <a:xfrm>
              <a:off x="2128024" y="3743606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84" name="6"/>
            <p:cNvSpPr/>
            <p:nvPr/>
          </p:nvSpPr>
          <p:spPr>
            <a:xfrm>
              <a:off x="3899071" y="47201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85" name="7"/>
            <p:cNvSpPr/>
            <p:nvPr/>
          </p:nvSpPr>
          <p:spPr>
            <a:xfrm>
              <a:off x="3939533" y="2046714"/>
              <a:ext cx="564868" cy="5054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86" name="8"/>
            <p:cNvSpPr/>
            <p:nvPr/>
          </p:nvSpPr>
          <p:spPr>
            <a:xfrm>
              <a:off x="3939533" y="330856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787" name="9"/>
            <p:cNvSpPr/>
            <p:nvPr/>
          </p:nvSpPr>
          <p:spPr>
            <a:xfrm>
              <a:off x="6161532" y="47201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788" name="Line"/>
            <p:cNvSpPr/>
            <p:nvPr/>
          </p:nvSpPr>
          <p:spPr>
            <a:xfrm flipV="1">
              <a:off x="936328" y="1484742"/>
              <a:ext cx="1237814" cy="63935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89" name="Line"/>
            <p:cNvSpPr/>
            <p:nvPr/>
          </p:nvSpPr>
          <p:spPr>
            <a:xfrm flipV="1">
              <a:off x="2648891" y="745824"/>
              <a:ext cx="1237813" cy="63935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0" name="Line"/>
            <p:cNvSpPr/>
            <p:nvPr/>
          </p:nvSpPr>
          <p:spPr>
            <a:xfrm>
              <a:off x="4519370" y="3604312"/>
              <a:ext cx="1586623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1" name="Line"/>
            <p:cNvSpPr/>
            <p:nvPr/>
          </p:nvSpPr>
          <p:spPr>
            <a:xfrm>
              <a:off x="6736613" y="2270068"/>
              <a:ext cx="118320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2" name="Line"/>
            <p:cNvSpPr/>
            <p:nvPr/>
          </p:nvSpPr>
          <p:spPr>
            <a:xfrm flipV="1">
              <a:off x="4471780" y="924546"/>
              <a:ext cx="1734080" cy="123491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3" name="Line"/>
            <p:cNvSpPr/>
            <p:nvPr/>
          </p:nvSpPr>
          <p:spPr>
            <a:xfrm>
              <a:off x="936328" y="2309912"/>
              <a:ext cx="1238542" cy="58587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4" name="Line"/>
            <p:cNvSpPr/>
            <p:nvPr/>
          </p:nvSpPr>
          <p:spPr>
            <a:xfrm>
              <a:off x="2709410" y="571643"/>
              <a:ext cx="1401377" cy="14820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5" name="Line"/>
            <p:cNvSpPr/>
            <p:nvPr/>
          </p:nvSpPr>
          <p:spPr>
            <a:xfrm>
              <a:off x="2691499" y="3066792"/>
              <a:ext cx="1238542" cy="58587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6" name="Line"/>
            <p:cNvSpPr/>
            <p:nvPr/>
          </p:nvSpPr>
          <p:spPr>
            <a:xfrm>
              <a:off x="4477516" y="639095"/>
              <a:ext cx="1672067" cy="1322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7" name="Line"/>
            <p:cNvSpPr/>
            <p:nvPr/>
          </p:nvSpPr>
          <p:spPr>
            <a:xfrm>
              <a:off x="4482754" y="765215"/>
              <a:ext cx="1712623" cy="130967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8" name="Line"/>
            <p:cNvSpPr/>
            <p:nvPr/>
          </p:nvSpPr>
          <p:spPr>
            <a:xfrm>
              <a:off x="4447763" y="2364239"/>
              <a:ext cx="17297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9" name="Line"/>
            <p:cNvSpPr/>
            <p:nvPr/>
          </p:nvSpPr>
          <p:spPr>
            <a:xfrm flipV="1">
              <a:off x="4469703" y="2442348"/>
              <a:ext cx="1737305" cy="108101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0" name="Line"/>
            <p:cNvSpPr/>
            <p:nvPr/>
          </p:nvSpPr>
          <p:spPr>
            <a:xfrm>
              <a:off x="6655712" y="889677"/>
              <a:ext cx="1318551" cy="11094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1" name="s"/>
            <p:cNvSpPr txBox="1"/>
            <p:nvPr/>
          </p:nvSpPr>
          <p:spPr>
            <a:xfrm>
              <a:off x="0" y="2007506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802" name="7"/>
            <p:cNvSpPr txBox="1"/>
            <p:nvPr/>
          </p:nvSpPr>
          <p:spPr>
            <a:xfrm>
              <a:off x="1144508" y="1557755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03" name="3"/>
            <p:cNvSpPr txBox="1"/>
            <p:nvPr/>
          </p:nvSpPr>
          <p:spPr>
            <a:xfrm>
              <a:off x="1144508" y="2151265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04" name="2"/>
            <p:cNvSpPr txBox="1"/>
            <p:nvPr/>
          </p:nvSpPr>
          <p:spPr>
            <a:xfrm>
              <a:off x="2863100" y="461604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05" name="7"/>
            <p:cNvSpPr txBox="1"/>
            <p:nvPr/>
          </p:nvSpPr>
          <p:spPr>
            <a:xfrm>
              <a:off x="3244857" y="1557756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06" name="11"/>
            <p:cNvSpPr txBox="1"/>
            <p:nvPr/>
          </p:nvSpPr>
          <p:spPr>
            <a:xfrm>
              <a:off x="2810613" y="2809885"/>
              <a:ext cx="45901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807" name="6"/>
            <p:cNvSpPr txBox="1"/>
            <p:nvPr/>
          </p:nvSpPr>
          <p:spPr>
            <a:xfrm>
              <a:off x="4873882" y="353272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08" name="5"/>
            <p:cNvSpPr txBox="1"/>
            <p:nvPr/>
          </p:nvSpPr>
          <p:spPr>
            <a:xfrm>
              <a:off x="4873882" y="836894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09" name="4"/>
            <p:cNvSpPr txBox="1"/>
            <p:nvPr/>
          </p:nvSpPr>
          <p:spPr>
            <a:xfrm>
              <a:off x="4634271" y="1566226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10" name="3"/>
            <p:cNvSpPr txBox="1"/>
            <p:nvPr/>
          </p:nvSpPr>
          <p:spPr>
            <a:xfrm>
              <a:off x="4634271" y="2074567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11" name="5"/>
            <p:cNvSpPr txBox="1"/>
            <p:nvPr/>
          </p:nvSpPr>
          <p:spPr>
            <a:xfrm>
              <a:off x="4843901" y="2809885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12" name="6"/>
            <p:cNvSpPr txBox="1"/>
            <p:nvPr/>
          </p:nvSpPr>
          <p:spPr>
            <a:xfrm>
              <a:off x="4873882" y="3314495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13" name="4"/>
            <p:cNvSpPr txBox="1"/>
            <p:nvPr/>
          </p:nvSpPr>
          <p:spPr>
            <a:xfrm>
              <a:off x="6983461" y="918809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14" name="2"/>
            <p:cNvSpPr txBox="1"/>
            <p:nvPr/>
          </p:nvSpPr>
          <p:spPr>
            <a:xfrm>
              <a:off x="6983461" y="1922694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15" name="t"/>
            <p:cNvSpPr txBox="1"/>
            <p:nvPr/>
          </p:nvSpPr>
          <p:spPr>
            <a:xfrm>
              <a:off x="8518780" y="1993066"/>
              <a:ext cx="249730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816" name="10"/>
            <p:cNvSpPr/>
            <p:nvPr/>
          </p:nvSpPr>
          <p:spPr>
            <a:xfrm>
              <a:off x="6115150" y="2005089"/>
              <a:ext cx="564868" cy="54490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817" name="11"/>
            <p:cNvSpPr/>
            <p:nvPr/>
          </p:nvSpPr>
          <p:spPr>
            <a:xfrm>
              <a:off x="6161532" y="330856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818" name="12"/>
            <p:cNvSpPr/>
            <p:nvPr/>
          </p:nvSpPr>
          <p:spPr>
            <a:xfrm>
              <a:off x="7932463" y="1938028"/>
              <a:ext cx="564868" cy="54412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819" name="Line"/>
            <p:cNvSpPr/>
            <p:nvPr/>
          </p:nvSpPr>
          <p:spPr>
            <a:xfrm flipV="1">
              <a:off x="688436" y="675155"/>
              <a:ext cx="1467026" cy="123437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0" name="Line"/>
            <p:cNvSpPr/>
            <p:nvPr/>
          </p:nvSpPr>
          <p:spPr>
            <a:xfrm>
              <a:off x="687765" y="2426980"/>
              <a:ext cx="1418688" cy="142623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1" name="Line"/>
            <p:cNvSpPr/>
            <p:nvPr/>
          </p:nvSpPr>
          <p:spPr>
            <a:xfrm>
              <a:off x="2699834" y="380532"/>
              <a:ext cx="1223167" cy="28713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2" name="Line"/>
            <p:cNvSpPr/>
            <p:nvPr/>
          </p:nvSpPr>
          <p:spPr>
            <a:xfrm>
              <a:off x="2585906" y="767154"/>
              <a:ext cx="1478095" cy="263694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3" name="Line"/>
            <p:cNvSpPr/>
            <p:nvPr/>
          </p:nvSpPr>
          <p:spPr>
            <a:xfrm>
              <a:off x="2664315" y="1672372"/>
              <a:ext cx="1316410" cy="50987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4" name="9"/>
            <p:cNvSpPr txBox="1"/>
            <p:nvPr/>
          </p:nvSpPr>
          <p:spPr>
            <a:xfrm>
              <a:off x="1144508" y="993061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825" name="2"/>
            <p:cNvSpPr txBox="1"/>
            <p:nvPr/>
          </p:nvSpPr>
          <p:spPr>
            <a:xfrm>
              <a:off x="1179480" y="2675921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26" name="4"/>
            <p:cNvSpPr txBox="1"/>
            <p:nvPr/>
          </p:nvSpPr>
          <p:spPr>
            <a:xfrm>
              <a:off x="2863100" y="11965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27" name="1"/>
            <p:cNvSpPr txBox="1"/>
            <p:nvPr/>
          </p:nvSpPr>
          <p:spPr>
            <a:xfrm>
              <a:off x="2705544" y="809833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28" name="2"/>
            <p:cNvSpPr txBox="1"/>
            <p:nvPr/>
          </p:nvSpPr>
          <p:spPr>
            <a:xfrm>
              <a:off x="3289456" y="66904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29" name="Line"/>
            <p:cNvSpPr/>
            <p:nvPr/>
          </p:nvSpPr>
          <p:spPr>
            <a:xfrm flipV="1">
              <a:off x="2576253" y="2446463"/>
              <a:ext cx="1387412" cy="133956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0" name="Line"/>
            <p:cNvSpPr/>
            <p:nvPr/>
          </p:nvSpPr>
          <p:spPr>
            <a:xfrm flipV="1">
              <a:off x="2690349" y="3721132"/>
              <a:ext cx="1236418" cy="26672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1" name="11"/>
            <p:cNvSpPr txBox="1"/>
            <p:nvPr/>
          </p:nvSpPr>
          <p:spPr>
            <a:xfrm>
              <a:off x="2424143" y="3280751"/>
              <a:ext cx="459013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832" name="8"/>
            <p:cNvSpPr txBox="1"/>
            <p:nvPr/>
          </p:nvSpPr>
          <p:spPr>
            <a:xfrm>
              <a:off x="2683852" y="363490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33" name="Line"/>
            <p:cNvSpPr/>
            <p:nvPr/>
          </p:nvSpPr>
          <p:spPr>
            <a:xfrm flipV="1">
              <a:off x="6703415" y="2427865"/>
              <a:ext cx="1460727" cy="96551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4" name="5"/>
            <p:cNvSpPr txBox="1"/>
            <p:nvPr/>
          </p:nvSpPr>
          <p:spPr>
            <a:xfrm>
              <a:off x="6983461" y="2748418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35" name="Line"/>
            <p:cNvSpPr/>
            <p:nvPr/>
          </p:nvSpPr>
          <p:spPr>
            <a:xfrm flipV="1">
              <a:off x="536911" y="573307"/>
              <a:ext cx="1" cy="3542175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6" name="k=1…"/>
            <p:cNvSpPr txBox="1"/>
            <p:nvPr/>
          </p:nvSpPr>
          <p:spPr>
            <a:xfrm>
              <a:off x="89856" y="205195"/>
              <a:ext cx="719931" cy="662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k=1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1</a:t>
              </a:r>
            </a:p>
          </p:txBody>
        </p:sp>
        <p:sp>
          <p:nvSpPr>
            <p:cNvPr id="837" name="Line"/>
            <p:cNvSpPr/>
            <p:nvPr/>
          </p:nvSpPr>
          <p:spPr>
            <a:xfrm flipV="1">
              <a:off x="2245342" y="103998"/>
              <a:ext cx="1" cy="350844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8" name="k=2…"/>
            <p:cNvSpPr txBox="1"/>
            <p:nvPr/>
          </p:nvSpPr>
          <p:spPr>
            <a:xfrm>
              <a:off x="1627553" y="103312"/>
              <a:ext cx="710318" cy="698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k=2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2</a:t>
              </a:r>
            </a:p>
          </p:txBody>
        </p:sp>
        <p:sp>
          <p:nvSpPr>
            <p:cNvPr id="839" name="Line"/>
            <p:cNvSpPr/>
            <p:nvPr/>
          </p:nvSpPr>
          <p:spPr>
            <a:xfrm flipV="1">
              <a:off x="4010775" y="125719"/>
              <a:ext cx="1" cy="346499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0" name="k=3…"/>
            <p:cNvSpPr txBox="1"/>
            <p:nvPr/>
          </p:nvSpPr>
          <p:spPr>
            <a:xfrm>
              <a:off x="3470011" y="0"/>
              <a:ext cx="639452" cy="605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k=3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3</a:t>
              </a:r>
            </a:p>
          </p:txBody>
        </p:sp>
        <p:sp>
          <p:nvSpPr>
            <p:cNvPr id="841" name="Line"/>
            <p:cNvSpPr/>
            <p:nvPr/>
          </p:nvSpPr>
          <p:spPr>
            <a:xfrm flipV="1">
              <a:off x="6244133" y="202081"/>
              <a:ext cx="1" cy="345030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2" name="k=4…"/>
            <p:cNvSpPr txBox="1"/>
            <p:nvPr/>
          </p:nvSpPr>
          <p:spPr>
            <a:xfrm>
              <a:off x="5561959" y="146117"/>
              <a:ext cx="758839" cy="612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k=4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4</a:t>
              </a:r>
            </a:p>
          </p:txBody>
        </p:sp>
        <p:sp>
          <p:nvSpPr>
            <p:cNvPr id="843" name="Line"/>
            <p:cNvSpPr/>
            <p:nvPr/>
          </p:nvSpPr>
          <p:spPr>
            <a:xfrm flipV="1">
              <a:off x="7981819" y="246097"/>
              <a:ext cx="1" cy="3362275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4" name="k=5…"/>
            <p:cNvSpPr txBox="1"/>
            <p:nvPr/>
          </p:nvSpPr>
          <p:spPr>
            <a:xfrm>
              <a:off x="7211514" y="139681"/>
              <a:ext cx="747926" cy="625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9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k=5</a:t>
              </a:r>
            </a:p>
            <a:p>
              <a:pPr>
                <a:defRPr b="1" sz="19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5</a:t>
              </a:r>
            </a:p>
          </p:txBody>
        </p:sp>
      </p:grpSp>
      <p:sp>
        <p:nvSpPr>
          <p:cNvPr id="846" name="Fig 5.2, T2: Horowitz…"/>
          <p:cNvSpPr txBox="1"/>
          <p:nvPr/>
        </p:nvSpPr>
        <p:spPr>
          <a:xfrm>
            <a:off x="6431289" y="164917"/>
            <a:ext cx="326604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 5.2, T2: Horowitz…</a:t>
            </a:r>
          </a:p>
        </p:txBody>
      </p:sp>
      <p:sp>
        <p:nvSpPr>
          <p:cNvPr id="847" name="cost(k-1,j)=c(j,t) if (j,t) ∈ E…"/>
          <p:cNvSpPr txBox="1"/>
          <p:nvPr/>
        </p:nvSpPr>
        <p:spPr>
          <a:xfrm>
            <a:off x="3084799" y="4579456"/>
            <a:ext cx="6976239" cy="2359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indent="228600">
              <a:lnSpc>
                <a:spcPct val="9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cost(k-1,j)=c(j,t)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if </a:t>
            </a:r>
            <a:r>
              <a:t>(j,t)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 E</a:t>
            </a:r>
            <a:endParaRPr>
              <a:latin typeface="Symbol"/>
              <a:ea typeface="Symbol"/>
              <a:cs typeface="Symbol"/>
              <a:sym typeface="Symbol"/>
            </a:endParaRPr>
          </a:p>
          <a:p>
            <a:pPr lvl="1" indent="228600">
              <a:lnSpc>
                <a:spcPct val="9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cost(k-1,j)=∞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if </a:t>
            </a:r>
            <a:r>
              <a:t>(j,t)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Ï E</a:t>
            </a:r>
            <a:endParaRPr>
              <a:latin typeface="Symbol"/>
              <a:ea typeface="Symbol"/>
              <a:cs typeface="Symbol"/>
              <a:sym typeface="Symbol"/>
            </a:endParaRPr>
          </a:p>
          <a:p>
            <a:pPr lvl="1" indent="228600">
              <a:lnSpc>
                <a:spcPct val="9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Computing </a:t>
            </a:r>
            <a:r>
              <a:t>cost(1,s)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requires</a:t>
            </a:r>
            <a:endParaRPr>
              <a:latin typeface="Symbol"/>
              <a:ea typeface="Symbol"/>
              <a:cs typeface="Symbol"/>
              <a:sym typeface="Symbol"/>
            </a:endParaRPr>
          </a:p>
          <a:p>
            <a:pPr lvl="2" indent="457200">
              <a:lnSpc>
                <a:spcPct val="9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computing first </a:t>
            </a:r>
            <a:r>
              <a:t>cost(k-2,j)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∀j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 V</a:t>
            </a:r>
            <a:r>
              <a:rPr baseline="-5999">
                <a:latin typeface="Symbol"/>
                <a:ea typeface="Symbol"/>
                <a:cs typeface="Symbol"/>
                <a:sym typeface="Symbol"/>
              </a:rPr>
              <a:t>k-2</a:t>
            </a:r>
            <a:endParaRPr baseline="-5999">
              <a:latin typeface="Symbol"/>
              <a:ea typeface="Symbol"/>
              <a:cs typeface="Symbol"/>
              <a:sym typeface="Symbol"/>
            </a:endParaRPr>
          </a:p>
          <a:p>
            <a:pPr lvl="2" indent="457200">
              <a:lnSpc>
                <a:spcPct val="9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then computing </a:t>
            </a:r>
            <a:r>
              <a:t>cost(k-3,j)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∀j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 V</a:t>
            </a:r>
            <a:r>
              <a:rPr baseline="-5999">
                <a:latin typeface="Symbol"/>
                <a:ea typeface="Symbol"/>
                <a:cs typeface="Symbol"/>
                <a:sym typeface="Symbol"/>
              </a:rPr>
              <a:t>k-3</a:t>
            </a:r>
            <a:endParaRPr baseline="-5999">
              <a:latin typeface="Symbol"/>
              <a:ea typeface="Symbol"/>
              <a:cs typeface="Symbol"/>
              <a:sym typeface="Symbol"/>
            </a:endParaRPr>
          </a:p>
          <a:p>
            <a:pPr lvl="2" indent="457200">
              <a:lnSpc>
                <a:spcPct val="9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and so on, and finally </a:t>
            </a:r>
            <a:r>
              <a:t>cost(1,s)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4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Forward Approach"/>
          <p:cNvSpPr txBox="1"/>
          <p:nvPr>
            <p:ph type="title"/>
          </p:nvPr>
        </p:nvSpPr>
        <p:spPr>
          <a:xfrm>
            <a:off x="335224" y="-14713"/>
            <a:ext cx="4824677" cy="806490"/>
          </a:xfrm>
          <a:prstGeom prst="rect">
            <a:avLst/>
          </a:prstGeom>
        </p:spPr>
        <p:txBody>
          <a:bodyPr/>
          <a:lstStyle/>
          <a:p>
            <a:pPr/>
            <a:r>
              <a:t>Forward Approach</a:t>
            </a:r>
          </a:p>
        </p:txBody>
      </p:sp>
      <p:sp>
        <p:nvSpPr>
          <p:cNvPr id="8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85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919" name="Group"/>
          <p:cNvGrpSpPr/>
          <p:nvPr/>
        </p:nvGrpSpPr>
        <p:grpSpPr>
          <a:xfrm>
            <a:off x="521093" y="648585"/>
            <a:ext cx="8768510" cy="4249020"/>
            <a:chOff x="0" y="0"/>
            <a:chExt cx="8768509" cy="4249018"/>
          </a:xfrm>
        </p:grpSpPr>
        <p:sp>
          <p:nvSpPr>
            <p:cNvPr id="853" name="1"/>
            <p:cNvSpPr/>
            <p:nvPr/>
          </p:nvSpPr>
          <p:spPr>
            <a:xfrm>
              <a:off x="385757" y="1938028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54" name="2"/>
            <p:cNvSpPr/>
            <p:nvPr/>
          </p:nvSpPr>
          <p:spPr>
            <a:xfrm>
              <a:off x="2128024" y="283794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55" name="3"/>
            <p:cNvSpPr/>
            <p:nvPr/>
          </p:nvSpPr>
          <p:spPr>
            <a:xfrm>
              <a:off x="2128024" y="1295253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56" name="4"/>
            <p:cNvSpPr/>
            <p:nvPr/>
          </p:nvSpPr>
          <p:spPr>
            <a:xfrm>
              <a:off x="2128024" y="267894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57" name="5"/>
            <p:cNvSpPr/>
            <p:nvPr/>
          </p:nvSpPr>
          <p:spPr>
            <a:xfrm>
              <a:off x="2128024" y="3743606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58" name="6"/>
            <p:cNvSpPr/>
            <p:nvPr/>
          </p:nvSpPr>
          <p:spPr>
            <a:xfrm>
              <a:off x="3899071" y="47201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59" name="7"/>
            <p:cNvSpPr/>
            <p:nvPr/>
          </p:nvSpPr>
          <p:spPr>
            <a:xfrm>
              <a:off x="3939533" y="2046714"/>
              <a:ext cx="564868" cy="5054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60" name="8"/>
            <p:cNvSpPr/>
            <p:nvPr/>
          </p:nvSpPr>
          <p:spPr>
            <a:xfrm>
              <a:off x="3939533" y="330856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61" name="9"/>
            <p:cNvSpPr/>
            <p:nvPr/>
          </p:nvSpPr>
          <p:spPr>
            <a:xfrm>
              <a:off x="6161532" y="47201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862" name="Line"/>
            <p:cNvSpPr/>
            <p:nvPr/>
          </p:nvSpPr>
          <p:spPr>
            <a:xfrm flipV="1">
              <a:off x="936328" y="1484742"/>
              <a:ext cx="1237814" cy="63935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3" name="Line"/>
            <p:cNvSpPr/>
            <p:nvPr/>
          </p:nvSpPr>
          <p:spPr>
            <a:xfrm flipV="1">
              <a:off x="2648891" y="745824"/>
              <a:ext cx="1237813" cy="63935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4" name="Line"/>
            <p:cNvSpPr/>
            <p:nvPr/>
          </p:nvSpPr>
          <p:spPr>
            <a:xfrm>
              <a:off x="4519370" y="3604312"/>
              <a:ext cx="1586623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5" name="Line"/>
            <p:cNvSpPr/>
            <p:nvPr/>
          </p:nvSpPr>
          <p:spPr>
            <a:xfrm>
              <a:off x="6736613" y="2270068"/>
              <a:ext cx="118320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6" name="Line"/>
            <p:cNvSpPr/>
            <p:nvPr/>
          </p:nvSpPr>
          <p:spPr>
            <a:xfrm flipV="1">
              <a:off x="4471780" y="924546"/>
              <a:ext cx="1734080" cy="123491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7" name="Line"/>
            <p:cNvSpPr/>
            <p:nvPr/>
          </p:nvSpPr>
          <p:spPr>
            <a:xfrm>
              <a:off x="936328" y="2309912"/>
              <a:ext cx="1238542" cy="58587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8" name="Line"/>
            <p:cNvSpPr/>
            <p:nvPr/>
          </p:nvSpPr>
          <p:spPr>
            <a:xfrm>
              <a:off x="2709410" y="571643"/>
              <a:ext cx="1401377" cy="14820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9" name="Line"/>
            <p:cNvSpPr/>
            <p:nvPr/>
          </p:nvSpPr>
          <p:spPr>
            <a:xfrm>
              <a:off x="2691499" y="3066792"/>
              <a:ext cx="1238542" cy="58587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0" name="Line"/>
            <p:cNvSpPr/>
            <p:nvPr/>
          </p:nvSpPr>
          <p:spPr>
            <a:xfrm>
              <a:off x="4477516" y="639095"/>
              <a:ext cx="1672067" cy="1322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1" name="Line"/>
            <p:cNvSpPr/>
            <p:nvPr/>
          </p:nvSpPr>
          <p:spPr>
            <a:xfrm>
              <a:off x="4482754" y="765215"/>
              <a:ext cx="1712623" cy="130967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2" name="Line"/>
            <p:cNvSpPr/>
            <p:nvPr/>
          </p:nvSpPr>
          <p:spPr>
            <a:xfrm>
              <a:off x="4447763" y="2364239"/>
              <a:ext cx="17297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3" name="Line"/>
            <p:cNvSpPr/>
            <p:nvPr/>
          </p:nvSpPr>
          <p:spPr>
            <a:xfrm flipV="1">
              <a:off x="4469703" y="2442348"/>
              <a:ext cx="1737305" cy="108101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4" name="Line"/>
            <p:cNvSpPr/>
            <p:nvPr/>
          </p:nvSpPr>
          <p:spPr>
            <a:xfrm>
              <a:off x="6655712" y="889677"/>
              <a:ext cx="1318551" cy="11094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5" name="s"/>
            <p:cNvSpPr txBox="1"/>
            <p:nvPr/>
          </p:nvSpPr>
          <p:spPr>
            <a:xfrm>
              <a:off x="0" y="2007506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876" name="7"/>
            <p:cNvSpPr txBox="1"/>
            <p:nvPr/>
          </p:nvSpPr>
          <p:spPr>
            <a:xfrm>
              <a:off x="1144508" y="1557755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77" name="3"/>
            <p:cNvSpPr txBox="1"/>
            <p:nvPr/>
          </p:nvSpPr>
          <p:spPr>
            <a:xfrm>
              <a:off x="1144508" y="2151265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78" name="2"/>
            <p:cNvSpPr txBox="1"/>
            <p:nvPr/>
          </p:nvSpPr>
          <p:spPr>
            <a:xfrm>
              <a:off x="2863100" y="461604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79" name="7"/>
            <p:cNvSpPr txBox="1"/>
            <p:nvPr/>
          </p:nvSpPr>
          <p:spPr>
            <a:xfrm>
              <a:off x="3244857" y="1557756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80" name="11"/>
            <p:cNvSpPr txBox="1"/>
            <p:nvPr/>
          </p:nvSpPr>
          <p:spPr>
            <a:xfrm>
              <a:off x="2810613" y="2809885"/>
              <a:ext cx="45901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881" name="6"/>
            <p:cNvSpPr txBox="1"/>
            <p:nvPr/>
          </p:nvSpPr>
          <p:spPr>
            <a:xfrm>
              <a:off x="4873882" y="353272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82" name="5"/>
            <p:cNvSpPr txBox="1"/>
            <p:nvPr/>
          </p:nvSpPr>
          <p:spPr>
            <a:xfrm>
              <a:off x="4873882" y="836894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83" name="4"/>
            <p:cNvSpPr txBox="1"/>
            <p:nvPr/>
          </p:nvSpPr>
          <p:spPr>
            <a:xfrm>
              <a:off x="4634271" y="1566226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84" name="3"/>
            <p:cNvSpPr txBox="1"/>
            <p:nvPr/>
          </p:nvSpPr>
          <p:spPr>
            <a:xfrm>
              <a:off x="4634271" y="2074567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85" name="5"/>
            <p:cNvSpPr txBox="1"/>
            <p:nvPr/>
          </p:nvSpPr>
          <p:spPr>
            <a:xfrm>
              <a:off x="4843901" y="2809885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86" name="6"/>
            <p:cNvSpPr txBox="1"/>
            <p:nvPr/>
          </p:nvSpPr>
          <p:spPr>
            <a:xfrm>
              <a:off x="4873882" y="3314495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87" name="4"/>
            <p:cNvSpPr txBox="1"/>
            <p:nvPr/>
          </p:nvSpPr>
          <p:spPr>
            <a:xfrm>
              <a:off x="6983461" y="918809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88" name="2"/>
            <p:cNvSpPr txBox="1"/>
            <p:nvPr/>
          </p:nvSpPr>
          <p:spPr>
            <a:xfrm>
              <a:off x="6983461" y="1922694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89" name="t"/>
            <p:cNvSpPr txBox="1"/>
            <p:nvPr/>
          </p:nvSpPr>
          <p:spPr>
            <a:xfrm>
              <a:off x="8518780" y="1993066"/>
              <a:ext cx="249730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890" name="10"/>
            <p:cNvSpPr/>
            <p:nvPr/>
          </p:nvSpPr>
          <p:spPr>
            <a:xfrm>
              <a:off x="6115150" y="2005089"/>
              <a:ext cx="564868" cy="54490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891" name="11"/>
            <p:cNvSpPr/>
            <p:nvPr/>
          </p:nvSpPr>
          <p:spPr>
            <a:xfrm>
              <a:off x="6161532" y="330856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892" name="12"/>
            <p:cNvSpPr/>
            <p:nvPr/>
          </p:nvSpPr>
          <p:spPr>
            <a:xfrm>
              <a:off x="7932463" y="1938028"/>
              <a:ext cx="564868" cy="54412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893" name="Line"/>
            <p:cNvSpPr/>
            <p:nvPr/>
          </p:nvSpPr>
          <p:spPr>
            <a:xfrm flipV="1">
              <a:off x="688436" y="675155"/>
              <a:ext cx="1467026" cy="123437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4" name="Line"/>
            <p:cNvSpPr/>
            <p:nvPr/>
          </p:nvSpPr>
          <p:spPr>
            <a:xfrm>
              <a:off x="687765" y="2426980"/>
              <a:ext cx="1418688" cy="142623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5" name="Line"/>
            <p:cNvSpPr/>
            <p:nvPr/>
          </p:nvSpPr>
          <p:spPr>
            <a:xfrm>
              <a:off x="2699834" y="380532"/>
              <a:ext cx="1223167" cy="28713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6" name="Line"/>
            <p:cNvSpPr/>
            <p:nvPr/>
          </p:nvSpPr>
          <p:spPr>
            <a:xfrm>
              <a:off x="2585906" y="767154"/>
              <a:ext cx="1478095" cy="263694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7" name="Line"/>
            <p:cNvSpPr/>
            <p:nvPr/>
          </p:nvSpPr>
          <p:spPr>
            <a:xfrm>
              <a:off x="2664315" y="1672372"/>
              <a:ext cx="1316410" cy="50987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8" name="9"/>
            <p:cNvSpPr txBox="1"/>
            <p:nvPr/>
          </p:nvSpPr>
          <p:spPr>
            <a:xfrm>
              <a:off x="1144508" y="993061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899" name="2"/>
            <p:cNvSpPr txBox="1"/>
            <p:nvPr/>
          </p:nvSpPr>
          <p:spPr>
            <a:xfrm>
              <a:off x="1179480" y="2675921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00" name="4"/>
            <p:cNvSpPr txBox="1"/>
            <p:nvPr/>
          </p:nvSpPr>
          <p:spPr>
            <a:xfrm>
              <a:off x="2863100" y="11965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01" name="1"/>
            <p:cNvSpPr txBox="1"/>
            <p:nvPr/>
          </p:nvSpPr>
          <p:spPr>
            <a:xfrm>
              <a:off x="2705544" y="809833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02" name="2"/>
            <p:cNvSpPr txBox="1"/>
            <p:nvPr/>
          </p:nvSpPr>
          <p:spPr>
            <a:xfrm>
              <a:off x="3289456" y="66904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03" name="Line"/>
            <p:cNvSpPr/>
            <p:nvPr/>
          </p:nvSpPr>
          <p:spPr>
            <a:xfrm flipV="1">
              <a:off x="2576253" y="2446463"/>
              <a:ext cx="1387412" cy="133956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4" name="Line"/>
            <p:cNvSpPr/>
            <p:nvPr/>
          </p:nvSpPr>
          <p:spPr>
            <a:xfrm flipV="1">
              <a:off x="2690349" y="3721132"/>
              <a:ext cx="1236418" cy="26672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5" name="11"/>
            <p:cNvSpPr txBox="1"/>
            <p:nvPr/>
          </p:nvSpPr>
          <p:spPr>
            <a:xfrm>
              <a:off x="2424143" y="3280751"/>
              <a:ext cx="459013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906" name="8"/>
            <p:cNvSpPr txBox="1"/>
            <p:nvPr/>
          </p:nvSpPr>
          <p:spPr>
            <a:xfrm>
              <a:off x="2683852" y="363490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907" name="Line"/>
            <p:cNvSpPr/>
            <p:nvPr/>
          </p:nvSpPr>
          <p:spPr>
            <a:xfrm flipV="1">
              <a:off x="6703415" y="2427865"/>
              <a:ext cx="1460727" cy="96551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8" name="5"/>
            <p:cNvSpPr txBox="1"/>
            <p:nvPr/>
          </p:nvSpPr>
          <p:spPr>
            <a:xfrm>
              <a:off x="6983461" y="2748418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09" name="Line"/>
            <p:cNvSpPr/>
            <p:nvPr/>
          </p:nvSpPr>
          <p:spPr>
            <a:xfrm flipV="1">
              <a:off x="536911" y="573307"/>
              <a:ext cx="1" cy="3542175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0" name="k=1…"/>
            <p:cNvSpPr txBox="1"/>
            <p:nvPr/>
          </p:nvSpPr>
          <p:spPr>
            <a:xfrm>
              <a:off x="89856" y="205195"/>
              <a:ext cx="719931" cy="662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k=1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1</a:t>
              </a:r>
            </a:p>
          </p:txBody>
        </p:sp>
        <p:sp>
          <p:nvSpPr>
            <p:cNvPr id="911" name="Line"/>
            <p:cNvSpPr/>
            <p:nvPr/>
          </p:nvSpPr>
          <p:spPr>
            <a:xfrm flipV="1">
              <a:off x="2245342" y="103998"/>
              <a:ext cx="1" cy="350844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2" name="k=2…"/>
            <p:cNvSpPr txBox="1"/>
            <p:nvPr/>
          </p:nvSpPr>
          <p:spPr>
            <a:xfrm>
              <a:off x="1627553" y="103312"/>
              <a:ext cx="710318" cy="698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k=2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2</a:t>
              </a:r>
            </a:p>
          </p:txBody>
        </p:sp>
        <p:sp>
          <p:nvSpPr>
            <p:cNvPr id="913" name="Line"/>
            <p:cNvSpPr/>
            <p:nvPr/>
          </p:nvSpPr>
          <p:spPr>
            <a:xfrm flipV="1">
              <a:off x="4010775" y="125719"/>
              <a:ext cx="1" cy="346499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4" name="k=3…"/>
            <p:cNvSpPr txBox="1"/>
            <p:nvPr/>
          </p:nvSpPr>
          <p:spPr>
            <a:xfrm>
              <a:off x="3470011" y="0"/>
              <a:ext cx="639452" cy="605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k=3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3</a:t>
              </a:r>
            </a:p>
          </p:txBody>
        </p:sp>
        <p:sp>
          <p:nvSpPr>
            <p:cNvPr id="915" name="Line"/>
            <p:cNvSpPr/>
            <p:nvPr/>
          </p:nvSpPr>
          <p:spPr>
            <a:xfrm flipV="1">
              <a:off x="6244133" y="202081"/>
              <a:ext cx="1" cy="345030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6" name="k=4…"/>
            <p:cNvSpPr txBox="1"/>
            <p:nvPr/>
          </p:nvSpPr>
          <p:spPr>
            <a:xfrm>
              <a:off x="5561959" y="146117"/>
              <a:ext cx="758839" cy="612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k=4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4</a:t>
              </a:r>
            </a:p>
          </p:txBody>
        </p:sp>
        <p:sp>
          <p:nvSpPr>
            <p:cNvPr id="917" name="Line"/>
            <p:cNvSpPr/>
            <p:nvPr/>
          </p:nvSpPr>
          <p:spPr>
            <a:xfrm flipV="1">
              <a:off x="7981819" y="246097"/>
              <a:ext cx="1" cy="3362275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8" name="k=5…"/>
            <p:cNvSpPr txBox="1"/>
            <p:nvPr/>
          </p:nvSpPr>
          <p:spPr>
            <a:xfrm>
              <a:off x="7211514" y="139681"/>
              <a:ext cx="747926" cy="625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9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k=5</a:t>
              </a:r>
            </a:p>
            <a:p>
              <a:pPr>
                <a:defRPr b="1" sz="19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5</a:t>
              </a:r>
            </a:p>
          </p:txBody>
        </p:sp>
      </p:grpSp>
      <p:sp>
        <p:nvSpPr>
          <p:cNvPr id="920" name="Fig 5.2, T2: Horowitz…"/>
          <p:cNvSpPr txBox="1"/>
          <p:nvPr/>
        </p:nvSpPr>
        <p:spPr>
          <a:xfrm>
            <a:off x="6431289" y="164917"/>
            <a:ext cx="326604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 5.2, T2: Horowitz…</a:t>
            </a:r>
          </a:p>
        </p:txBody>
      </p:sp>
      <p:sp>
        <p:nvSpPr>
          <p:cNvPr id="921" name="cost(3,6)=min{6+cost(4,9), 5+cost(4,10)}=7…"/>
          <p:cNvSpPr txBox="1"/>
          <p:nvPr/>
        </p:nvSpPr>
        <p:spPr>
          <a:xfrm>
            <a:off x="339151" y="5079771"/>
            <a:ext cx="9559514" cy="1558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228600">
              <a:lnSpc>
                <a:spcPct val="9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cost(3,6)=min{6+cost(4,9), 5+cost(4,10)}=7</a:t>
            </a:r>
          </a:p>
          <a:p>
            <a:pPr lvl="1" indent="228600">
              <a:lnSpc>
                <a:spcPct val="9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cost(3,7)=min{4+cost(4,9), 3+cost(4,10)}=5</a:t>
            </a:r>
          </a:p>
          <a:p>
            <a:pPr lvl="1" indent="228600">
              <a:lnSpc>
                <a:spcPct val="9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cost(3,8)=min{5+cost(4,10), 6+cost(4,11)}=7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2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Forward Approach"/>
          <p:cNvSpPr txBox="1"/>
          <p:nvPr>
            <p:ph type="title"/>
          </p:nvPr>
        </p:nvSpPr>
        <p:spPr>
          <a:xfrm>
            <a:off x="335224" y="-14713"/>
            <a:ext cx="4824677" cy="806490"/>
          </a:xfrm>
          <a:prstGeom prst="rect">
            <a:avLst/>
          </a:prstGeom>
        </p:spPr>
        <p:txBody>
          <a:bodyPr/>
          <a:lstStyle/>
          <a:p>
            <a:pPr/>
            <a:r>
              <a:t>Forward Approach</a:t>
            </a:r>
          </a:p>
        </p:txBody>
      </p:sp>
      <p:sp>
        <p:nvSpPr>
          <p:cNvPr id="9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9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993" name="Group"/>
          <p:cNvGrpSpPr/>
          <p:nvPr/>
        </p:nvGrpSpPr>
        <p:grpSpPr>
          <a:xfrm>
            <a:off x="521093" y="648585"/>
            <a:ext cx="8768510" cy="4249020"/>
            <a:chOff x="0" y="0"/>
            <a:chExt cx="8768509" cy="4249018"/>
          </a:xfrm>
        </p:grpSpPr>
        <p:sp>
          <p:nvSpPr>
            <p:cNvPr id="927" name="1"/>
            <p:cNvSpPr/>
            <p:nvPr/>
          </p:nvSpPr>
          <p:spPr>
            <a:xfrm>
              <a:off x="385757" y="1938028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28" name="2"/>
            <p:cNvSpPr/>
            <p:nvPr/>
          </p:nvSpPr>
          <p:spPr>
            <a:xfrm>
              <a:off x="2128024" y="283794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29" name="3"/>
            <p:cNvSpPr/>
            <p:nvPr/>
          </p:nvSpPr>
          <p:spPr>
            <a:xfrm>
              <a:off x="2128024" y="1295253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30" name="4"/>
            <p:cNvSpPr/>
            <p:nvPr/>
          </p:nvSpPr>
          <p:spPr>
            <a:xfrm>
              <a:off x="2128024" y="267894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31" name="5"/>
            <p:cNvSpPr/>
            <p:nvPr/>
          </p:nvSpPr>
          <p:spPr>
            <a:xfrm>
              <a:off x="2128024" y="3743606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32" name="6"/>
            <p:cNvSpPr/>
            <p:nvPr/>
          </p:nvSpPr>
          <p:spPr>
            <a:xfrm>
              <a:off x="3899071" y="47201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933" name="7"/>
            <p:cNvSpPr/>
            <p:nvPr/>
          </p:nvSpPr>
          <p:spPr>
            <a:xfrm>
              <a:off x="3939533" y="2046714"/>
              <a:ext cx="564868" cy="5054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34" name="8"/>
            <p:cNvSpPr/>
            <p:nvPr/>
          </p:nvSpPr>
          <p:spPr>
            <a:xfrm>
              <a:off x="3939533" y="330856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935" name="9"/>
            <p:cNvSpPr/>
            <p:nvPr/>
          </p:nvSpPr>
          <p:spPr>
            <a:xfrm>
              <a:off x="6161532" y="47201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936" name="Line"/>
            <p:cNvSpPr/>
            <p:nvPr/>
          </p:nvSpPr>
          <p:spPr>
            <a:xfrm flipV="1">
              <a:off x="936328" y="1484742"/>
              <a:ext cx="1237814" cy="63935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37" name="Line"/>
            <p:cNvSpPr/>
            <p:nvPr/>
          </p:nvSpPr>
          <p:spPr>
            <a:xfrm flipV="1">
              <a:off x="2648891" y="745824"/>
              <a:ext cx="1237813" cy="63935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38" name="Line"/>
            <p:cNvSpPr/>
            <p:nvPr/>
          </p:nvSpPr>
          <p:spPr>
            <a:xfrm>
              <a:off x="4519370" y="3604312"/>
              <a:ext cx="1586623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39" name="Line"/>
            <p:cNvSpPr/>
            <p:nvPr/>
          </p:nvSpPr>
          <p:spPr>
            <a:xfrm>
              <a:off x="6736613" y="2270068"/>
              <a:ext cx="118320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0" name="Line"/>
            <p:cNvSpPr/>
            <p:nvPr/>
          </p:nvSpPr>
          <p:spPr>
            <a:xfrm flipV="1">
              <a:off x="4471780" y="924546"/>
              <a:ext cx="1734080" cy="123491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1" name="Line"/>
            <p:cNvSpPr/>
            <p:nvPr/>
          </p:nvSpPr>
          <p:spPr>
            <a:xfrm>
              <a:off x="936328" y="2309912"/>
              <a:ext cx="1238542" cy="58587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2" name="Line"/>
            <p:cNvSpPr/>
            <p:nvPr/>
          </p:nvSpPr>
          <p:spPr>
            <a:xfrm>
              <a:off x="2709410" y="571643"/>
              <a:ext cx="1401377" cy="14820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3" name="Line"/>
            <p:cNvSpPr/>
            <p:nvPr/>
          </p:nvSpPr>
          <p:spPr>
            <a:xfrm>
              <a:off x="2691499" y="3066792"/>
              <a:ext cx="1238542" cy="58587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4" name="Line"/>
            <p:cNvSpPr/>
            <p:nvPr/>
          </p:nvSpPr>
          <p:spPr>
            <a:xfrm>
              <a:off x="4477516" y="639095"/>
              <a:ext cx="1672067" cy="1322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5" name="Line"/>
            <p:cNvSpPr/>
            <p:nvPr/>
          </p:nvSpPr>
          <p:spPr>
            <a:xfrm>
              <a:off x="4482754" y="765215"/>
              <a:ext cx="1712623" cy="130967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6" name="Line"/>
            <p:cNvSpPr/>
            <p:nvPr/>
          </p:nvSpPr>
          <p:spPr>
            <a:xfrm>
              <a:off x="4447763" y="2364239"/>
              <a:ext cx="17297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7" name="Line"/>
            <p:cNvSpPr/>
            <p:nvPr/>
          </p:nvSpPr>
          <p:spPr>
            <a:xfrm flipV="1">
              <a:off x="4469703" y="2442348"/>
              <a:ext cx="1737305" cy="108101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8" name="Line"/>
            <p:cNvSpPr/>
            <p:nvPr/>
          </p:nvSpPr>
          <p:spPr>
            <a:xfrm>
              <a:off x="6655712" y="889677"/>
              <a:ext cx="1318551" cy="11094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9" name="s"/>
            <p:cNvSpPr txBox="1"/>
            <p:nvPr/>
          </p:nvSpPr>
          <p:spPr>
            <a:xfrm>
              <a:off x="0" y="2007506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950" name="7"/>
            <p:cNvSpPr txBox="1"/>
            <p:nvPr/>
          </p:nvSpPr>
          <p:spPr>
            <a:xfrm>
              <a:off x="1144508" y="1557755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51" name="3"/>
            <p:cNvSpPr txBox="1"/>
            <p:nvPr/>
          </p:nvSpPr>
          <p:spPr>
            <a:xfrm>
              <a:off x="1144508" y="2151265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52" name="2"/>
            <p:cNvSpPr txBox="1"/>
            <p:nvPr/>
          </p:nvSpPr>
          <p:spPr>
            <a:xfrm>
              <a:off x="2863100" y="461604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53" name="7"/>
            <p:cNvSpPr txBox="1"/>
            <p:nvPr/>
          </p:nvSpPr>
          <p:spPr>
            <a:xfrm>
              <a:off x="3244857" y="1557756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54" name="11"/>
            <p:cNvSpPr txBox="1"/>
            <p:nvPr/>
          </p:nvSpPr>
          <p:spPr>
            <a:xfrm>
              <a:off x="2810613" y="2809885"/>
              <a:ext cx="45901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955" name="6"/>
            <p:cNvSpPr txBox="1"/>
            <p:nvPr/>
          </p:nvSpPr>
          <p:spPr>
            <a:xfrm>
              <a:off x="4873882" y="353272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956" name="5"/>
            <p:cNvSpPr txBox="1"/>
            <p:nvPr/>
          </p:nvSpPr>
          <p:spPr>
            <a:xfrm>
              <a:off x="4873882" y="836894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57" name="4"/>
            <p:cNvSpPr txBox="1"/>
            <p:nvPr/>
          </p:nvSpPr>
          <p:spPr>
            <a:xfrm>
              <a:off x="4634271" y="1566226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58" name="3"/>
            <p:cNvSpPr txBox="1"/>
            <p:nvPr/>
          </p:nvSpPr>
          <p:spPr>
            <a:xfrm>
              <a:off x="4634271" y="2074567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59" name="5"/>
            <p:cNvSpPr txBox="1"/>
            <p:nvPr/>
          </p:nvSpPr>
          <p:spPr>
            <a:xfrm>
              <a:off x="4843901" y="2809885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60" name="6"/>
            <p:cNvSpPr txBox="1"/>
            <p:nvPr/>
          </p:nvSpPr>
          <p:spPr>
            <a:xfrm>
              <a:off x="4873882" y="3314495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961" name="4"/>
            <p:cNvSpPr txBox="1"/>
            <p:nvPr/>
          </p:nvSpPr>
          <p:spPr>
            <a:xfrm>
              <a:off x="6983461" y="918809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62" name="2"/>
            <p:cNvSpPr txBox="1"/>
            <p:nvPr/>
          </p:nvSpPr>
          <p:spPr>
            <a:xfrm>
              <a:off x="6983461" y="1922694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63" name="t"/>
            <p:cNvSpPr txBox="1"/>
            <p:nvPr/>
          </p:nvSpPr>
          <p:spPr>
            <a:xfrm>
              <a:off x="8518780" y="1993066"/>
              <a:ext cx="249730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964" name="10"/>
            <p:cNvSpPr/>
            <p:nvPr/>
          </p:nvSpPr>
          <p:spPr>
            <a:xfrm>
              <a:off x="6115150" y="2005089"/>
              <a:ext cx="564868" cy="54490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965" name="11"/>
            <p:cNvSpPr/>
            <p:nvPr/>
          </p:nvSpPr>
          <p:spPr>
            <a:xfrm>
              <a:off x="6161532" y="330856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966" name="12"/>
            <p:cNvSpPr/>
            <p:nvPr/>
          </p:nvSpPr>
          <p:spPr>
            <a:xfrm>
              <a:off x="7932463" y="1938028"/>
              <a:ext cx="564868" cy="54412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967" name="Line"/>
            <p:cNvSpPr/>
            <p:nvPr/>
          </p:nvSpPr>
          <p:spPr>
            <a:xfrm flipV="1">
              <a:off x="688436" y="675155"/>
              <a:ext cx="1467026" cy="123437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8" name="Line"/>
            <p:cNvSpPr/>
            <p:nvPr/>
          </p:nvSpPr>
          <p:spPr>
            <a:xfrm>
              <a:off x="687765" y="2426980"/>
              <a:ext cx="1418688" cy="142623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9" name="Line"/>
            <p:cNvSpPr/>
            <p:nvPr/>
          </p:nvSpPr>
          <p:spPr>
            <a:xfrm>
              <a:off x="2699834" y="380532"/>
              <a:ext cx="1223167" cy="28713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0" name="Line"/>
            <p:cNvSpPr/>
            <p:nvPr/>
          </p:nvSpPr>
          <p:spPr>
            <a:xfrm>
              <a:off x="2585906" y="767154"/>
              <a:ext cx="1478095" cy="263694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1" name="Line"/>
            <p:cNvSpPr/>
            <p:nvPr/>
          </p:nvSpPr>
          <p:spPr>
            <a:xfrm>
              <a:off x="2664315" y="1672372"/>
              <a:ext cx="1316410" cy="50987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2" name="9"/>
            <p:cNvSpPr txBox="1"/>
            <p:nvPr/>
          </p:nvSpPr>
          <p:spPr>
            <a:xfrm>
              <a:off x="1144508" y="993061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973" name="2"/>
            <p:cNvSpPr txBox="1"/>
            <p:nvPr/>
          </p:nvSpPr>
          <p:spPr>
            <a:xfrm>
              <a:off x="1179480" y="2675921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74" name="4"/>
            <p:cNvSpPr txBox="1"/>
            <p:nvPr/>
          </p:nvSpPr>
          <p:spPr>
            <a:xfrm>
              <a:off x="2863100" y="11965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75" name="1"/>
            <p:cNvSpPr txBox="1"/>
            <p:nvPr/>
          </p:nvSpPr>
          <p:spPr>
            <a:xfrm>
              <a:off x="2705544" y="809833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76" name="2"/>
            <p:cNvSpPr txBox="1"/>
            <p:nvPr/>
          </p:nvSpPr>
          <p:spPr>
            <a:xfrm>
              <a:off x="3289456" y="66904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77" name="Line"/>
            <p:cNvSpPr/>
            <p:nvPr/>
          </p:nvSpPr>
          <p:spPr>
            <a:xfrm flipV="1">
              <a:off x="2576253" y="2446463"/>
              <a:ext cx="1387412" cy="133956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8" name="Line"/>
            <p:cNvSpPr/>
            <p:nvPr/>
          </p:nvSpPr>
          <p:spPr>
            <a:xfrm flipV="1">
              <a:off x="2690349" y="3721132"/>
              <a:ext cx="1236418" cy="26672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9" name="11"/>
            <p:cNvSpPr txBox="1"/>
            <p:nvPr/>
          </p:nvSpPr>
          <p:spPr>
            <a:xfrm>
              <a:off x="2424143" y="3280751"/>
              <a:ext cx="459013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980" name="8"/>
            <p:cNvSpPr txBox="1"/>
            <p:nvPr/>
          </p:nvSpPr>
          <p:spPr>
            <a:xfrm>
              <a:off x="2683852" y="363490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981" name="Line"/>
            <p:cNvSpPr/>
            <p:nvPr/>
          </p:nvSpPr>
          <p:spPr>
            <a:xfrm flipV="1">
              <a:off x="6703415" y="2427865"/>
              <a:ext cx="1460727" cy="96551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2" name="5"/>
            <p:cNvSpPr txBox="1"/>
            <p:nvPr/>
          </p:nvSpPr>
          <p:spPr>
            <a:xfrm>
              <a:off x="6983461" y="2748418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83" name="Line"/>
            <p:cNvSpPr/>
            <p:nvPr/>
          </p:nvSpPr>
          <p:spPr>
            <a:xfrm flipV="1">
              <a:off x="536911" y="573307"/>
              <a:ext cx="1" cy="3542175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4" name="k=1…"/>
            <p:cNvSpPr txBox="1"/>
            <p:nvPr/>
          </p:nvSpPr>
          <p:spPr>
            <a:xfrm>
              <a:off x="89856" y="205195"/>
              <a:ext cx="719931" cy="662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k=1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1</a:t>
              </a:r>
            </a:p>
          </p:txBody>
        </p:sp>
        <p:sp>
          <p:nvSpPr>
            <p:cNvPr id="985" name="Line"/>
            <p:cNvSpPr/>
            <p:nvPr/>
          </p:nvSpPr>
          <p:spPr>
            <a:xfrm flipV="1">
              <a:off x="2245342" y="103998"/>
              <a:ext cx="1" cy="350844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6" name="k=2…"/>
            <p:cNvSpPr txBox="1"/>
            <p:nvPr/>
          </p:nvSpPr>
          <p:spPr>
            <a:xfrm>
              <a:off x="1627553" y="103312"/>
              <a:ext cx="710318" cy="698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k=2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2</a:t>
              </a:r>
            </a:p>
          </p:txBody>
        </p:sp>
        <p:sp>
          <p:nvSpPr>
            <p:cNvPr id="987" name="Line"/>
            <p:cNvSpPr/>
            <p:nvPr/>
          </p:nvSpPr>
          <p:spPr>
            <a:xfrm flipV="1">
              <a:off x="4010775" y="125719"/>
              <a:ext cx="1" cy="346499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8" name="k=3…"/>
            <p:cNvSpPr txBox="1"/>
            <p:nvPr/>
          </p:nvSpPr>
          <p:spPr>
            <a:xfrm>
              <a:off x="3470011" y="0"/>
              <a:ext cx="639452" cy="605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k=3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3</a:t>
              </a:r>
            </a:p>
          </p:txBody>
        </p:sp>
        <p:sp>
          <p:nvSpPr>
            <p:cNvPr id="989" name="Line"/>
            <p:cNvSpPr/>
            <p:nvPr/>
          </p:nvSpPr>
          <p:spPr>
            <a:xfrm flipV="1">
              <a:off x="6244133" y="202081"/>
              <a:ext cx="1" cy="345030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0" name="k=4…"/>
            <p:cNvSpPr txBox="1"/>
            <p:nvPr/>
          </p:nvSpPr>
          <p:spPr>
            <a:xfrm>
              <a:off x="5561959" y="146117"/>
              <a:ext cx="758839" cy="612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k=4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4</a:t>
              </a:r>
            </a:p>
          </p:txBody>
        </p:sp>
        <p:sp>
          <p:nvSpPr>
            <p:cNvPr id="991" name="Line"/>
            <p:cNvSpPr/>
            <p:nvPr/>
          </p:nvSpPr>
          <p:spPr>
            <a:xfrm flipV="1">
              <a:off x="7981819" y="246097"/>
              <a:ext cx="1" cy="3362275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2" name="k=5…"/>
            <p:cNvSpPr txBox="1"/>
            <p:nvPr/>
          </p:nvSpPr>
          <p:spPr>
            <a:xfrm>
              <a:off x="7211514" y="139681"/>
              <a:ext cx="747926" cy="625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9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k=5</a:t>
              </a:r>
            </a:p>
            <a:p>
              <a:pPr>
                <a:defRPr b="1" sz="19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5</a:t>
              </a:r>
            </a:p>
          </p:txBody>
        </p:sp>
      </p:grpSp>
      <p:sp>
        <p:nvSpPr>
          <p:cNvPr id="994" name="Fig 5.2, T2: Horowitz…"/>
          <p:cNvSpPr txBox="1"/>
          <p:nvPr/>
        </p:nvSpPr>
        <p:spPr>
          <a:xfrm>
            <a:off x="6431289" y="164917"/>
            <a:ext cx="326604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 5.2, T2: Horowitz…</a:t>
            </a:r>
          </a:p>
        </p:txBody>
      </p:sp>
      <p:sp>
        <p:nvSpPr>
          <p:cNvPr id="995" name="cost(3,6)=7; cost(3,7)=5; cost(3,8)=7…"/>
          <p:cNvSpPr txBox="1"/>
          <p:nvPr/>
        </p:nvSpPr>
        <p:spPr>
          <a:xfrm>
            <a:off x="339151" y="4718640"/>
            <a:ext cx="9481698" cy="228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indent="228600">
              <a:lnSpc>
                <a:spcPct val="90000"/>
              </a:lnSpc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cost(3,6)=7; cost(3,7)=5; cost(3,8)=7</a:t>
            </a:r>
          </a:p>
          <a:p>
            <a:pPr lvl="1" indent="228600">
              <a:lnSpc>
                <a:spcPct val="90000"/>
              </a:lnSpc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300"/>
              <a:t>cost(2,2)</a:t>
            </a:r>
            <a:r>
              <a:rPr sz="2200"/>
              <a:t>=</a:t>
            </a:r>
            <a:r>
              <a:rPr sz="2500"/>
              <a:t>min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{</a:t>
            </a:r>
            <a:r>
              <a:rPr sz="2500"/>
              <a:t>4+cost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 sz="2500"/>
              <a:t>3,6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), </a:t>
            </a:r>
            <a:r>
              <a:rPr sz="2500"/>
              <a:t>2+cost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 sz="2500"/>
              <a:t>3,7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), </a:t>
            </a:r>
            <a:r>
              <a:rPr sz="2500"/>
              <a:t>1+cost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 sz="2500"/>
              <a:t>3,8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)}</a:t>
            </a:r>
            <a:r>
              <a:rPr sz="2500"/>
              <a:t>=7</a:t>
            </a:r>
            <a:endParaRPr sz="2500"/>
          </a:p>
          <a:p>
            <a:pPr lvl="1" indent="228600">
              <a:lnSpc>
                <a:spcPct val="90000"/>
              </a:lnSpc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300"/>
              <a:t>cost(2,3)=min{2+cost(3,6),7+cost(3,7)}=9</a:t>
            </a:r>
            <a:endParaRPr sz="2300"/>
          </a:p>
          <a:p>
            <a:pPr lvl="1" indent="228600">
              <a:lnSpc>
                <a:spcPct val="90000"/>
              </a:lnSpc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300"/>
              <a:t>cost(2,4)=min{11+cost(3,8)}=18</a:t>
            </a:r>
            <a:endParaRPr sz="2300"/>
          </a:p>
          <a:p>
            <a:pPr lvl="1" indent="228600">
              <a:lnSpc>
                <a:spcPct val="90000"/>
              </a:lnSpc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300"/>
              <a:t>cost(2,5)=min{11+cost(3,7), 8+cost(3,8))=15</a:t>
            </a:r>
            <a:endParaRPr sz="2300"/>
          </a:p>
          <a:p>
            <a:pPr lvl="1" indent="228600">
              <a:lnSpc>
                <a:spcPct val="90000"/>
              </a:lnSpc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300"/>
              <a:t>cost(1,1)=min{9+cost(2,2), 7+cost(2,3),</a:t>
            </a:r>
            <a:endParaRPr sz="2300"/>
          </a:p>
          <a:p>
            <a:pPr lvl="8" indent="1828800">
              <a:lnSpc>
                <a:spcPct val="90000"/>
              </a:lnSpc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300"/>
              <a:t>     3+cost(2,4), 2+cost(2,5)} = 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9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DP Forward approach: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Forward approach: Algo</a:t>
            </a:r>
          </a:p>
        </p:txBody>
      </p:sp>
      <p:sp>
        <p:nvSpPr>
          <p:cNvPr id="998" name="Algo: FGraph(Graph G, int k, int p[])…"/>
          <p:cNvSpPr txBox="1"/>
          <p:nvPr>
            <p:ph type="body" idx="1"/>
          </p:nvPr>
        </p:nvSpPr>
        <p:spPr>
          <a:xfrm>
            <a:off x="552194" y="864195"/>
            <a:ext cx="9055612" cy="605958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/>
            </a:pPr>
            <a:r>
              <a:t>Algo: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FGraph(Graph G, int k, int p[])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-stage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vertices indexed in order of stages.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 is cost of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→v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p[i]</a:t>
            </a:r>
            <a:r>
              <a:t> is a node on stage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in min cost path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cost[i]</a:t>
            </a:r>
            <a:r>
              <a:t> is minimum from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d[j]</a:t>
            </a:r>
            <a:r>
              <a:rPr sz="2600"/>
              <a:t> indicates successor of node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sz="2600"/>
              <a:t> in min cost path</a:t>
            </a:r>
            <a:endParaRPr sz="2600"/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float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cost[maxsize]</a:t>
            </a:r>
            <a:r>
              <a:t>;  </a:t>
            </a:r>
            <a:r>
              <a:rPr i="1" u="sng"/>
              <a:t>int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d[maxsize], r;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cost[n]=0.0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j=n-1 </a:t>
            </a:r>
            <a:r>
              <a:rPr i="1" u="sng"/>
              <a:t>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t> // 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cost[j]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t> be a vertex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→v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t>is an edge, and 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c(j,r)+cost[r]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minimum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cost[j] = c[j,r) + cost(r) 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d[j]=r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p[1]=1; p[k]=n;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j=2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k-1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p[j]=d[p[j-1]]</a:t>
            </a:r>
          </a:p>
        </p:txBody>
      </p:sp>
      <p:sp>
        <p:nvSpPr>
          <p:cNvPr id="9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0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0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9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DP Backward approach: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Backward approach: Algo</a:t>
            </a:r>
          </a:p>
        </p:txBody>
      </p:sp>
      <p:sp>
        <p:nvSpPr>
          <p:cNvPr id="1004" name="Algo: BGraph(Graph G, int k, int p[])…"/>
          <p:cNvSpPr txBox="1"/>
          <p:nvPr>
            <p:ph type="body" idx="1"/>
          </p:nvPr>
        </p:nvSpPr>
        <p:spPr>
          <a:xfrm>
            <a:off x="552194" y="864195"/>
            <a:ext cx="9055612" cy="605958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/>
            </a:pPr>
            <a:r>
              <a:t>Algo: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BGraph(Graph G, int k, int p[])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-stage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vertices indexed in order of stages.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 is cost of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→v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p[1:k]</a:t>
            </a:r>
            <a:r>
              <a:t> is a minimum cost path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float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bcost[maxsize]</a:t>
            </a:r>
            <a:r>
              <a:t>;  </a:t>
            </a:r>
            <a:r>
              <a:rPr i="1" u="sng"/>
              <a:t>int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d[maxsize], r;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bcost[n]=0.0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j=2 </a:t>
            </a:r>
            <a:r>
              <a:rPr i="1" u="sng"/>
              <a:t>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t> // 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bcost[j]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t> be a vertex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→ 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t>is an edge, and 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bcost[r]+c(r,j)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minimum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bcost[j] = bcost(r) + c[r,j) 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d[j]=r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p[1]=1; p[k]=n;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j=k-1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2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p[j]=d[p[j+1]]</a:t>
            </a:r>
          </a:p>
        </p:txBody>
      </p:sp>
      <p:sp>
        <p:nvSpPr>
          <p:cNvPr id="10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0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0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00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Ex: Build Multistage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Ex: Build Multistage graph</a:t>
            </a:r>
          </a:p>
        </p:txBody>
      </p:sp>
      <p:sp>
        <p:nvSpPr>
          <p:cNvPr id="1010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666288" y="938113"/>
            <a:ext cx="9055611" cy="129033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src: </a:t>
            </a:r>
            <a:r>
              <a:rPr sz="2400" u="sng">
                <a:latin typeface="Arial"/>
                <a:ea typeface="Arial"/>
                <a:cs typeface="Arial"/>
                <a:sym typeface="Arial"/>
                <a:hlinkClick r:id="rId2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  <p:sp>
        <p:nvSpPr>
          <p:cNvPr id="10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1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014" name="Table"/>
          <p:cNvGraphicFramePr/>
          <p:nvPr/>
        </p:nvGraphicFramePr>
        <p:xfrm>
          <a:off x="1575548" y="2742487"/>
          <a:ext cx="5080001" cy="28001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1252527"/>
                <a:gridCol w="1333500"/>
                <a:gridCol w="1333500"/>
                <a:gridCol w="1346200"/>
              </a:tblGrid>
              <a:tr h="466694"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</a:t>
                      </a:r>
                    </a:p>
                  </a:txBody>
                  <a:tcPr marL="63500" marR="63500" marT="0" marB="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T w="28575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63500" marR="63500" marT="0" marB="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863835"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Investment</a:t>
                      </a:r>
                    </a:p>
                  </a:txBody>
                  <a:tcPr marL="63500" marR="63500" marT="0" marB="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Benefit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Benefit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Benefit</a:t>
                      </a:r>
                    </a:p>
                  </a:txBody>
                  <a:tcPr marL="63500" marR="63500" marT="0" marB="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66694"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66694"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63500" marR="63500" marT="0" marB="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63500" marR="63500" marT="0" marB="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66694"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63500" marR="63500" marT="0" marB="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63500" marR="63500" marT="0" marB="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66694"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63500" marR="63500" marT="0" marB="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63500" marR="63500" marT="0" marB="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</a:p>
                  </a:txBody>
                  <a:tcPr marL="63500" marR="63500" marT="0" marB="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63500" marR="63500" marT="0" marB="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1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10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0160000" cy="7620000"/>
          </a:xfrm>
          <a:prstGeom prst="rect">
            <a:avLst/>
          </a:prstGeom>
        </p:spPr>
      </p:pic>
      <p:sp>
        <p:nvSpPr>
          <p:cNvPr id="1020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134176" y="6918"/>
            <a:ext cx="9055612" cy="6112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src: </a:t>
            </a:r>
            <a:r>
              <a:rPr u="sng">
                <a:hlinkClick r:id="rId3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2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10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0160000" cy="7620000"/>
          </a:xfrm>
          <a:prstGeom prst="rect">
            <a:avLst/>
          </a:prstGeom>
        </p:spPr>
      </p:pic>
      <p:sp>
        <p:nvSpPr>
          <p:cNvPr id="1026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134176" y="6918"/>
            <a:ext cx="9055612" cy="6112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src: </a:t>
            </a:r>
            <a:r>
              <a:rPr u="sng">
                <a:hlinkClick r:id="rId3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3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10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0160000" cy="7620000"/>
          </a:xfrm>
          <a:prstGeom prst="rect">
            <a:avLst/>
          </a:prstGeom>
        </p:spPr>
      </p:pic>
      <p:sp>
        <p:nvSpPr>
          <p:cNvPr id="1032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134176" y="6918"/>
            <a:ext cx="9055612" cy="6112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src: </a:t>
            </a:r>
            <a:r>
              <a:rPr u="sng">
                <a:hlinkClick r:id="rId3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sider Restaurant Ord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Restaurant Ordering</a:t>
            </a:r>
          </a:p>
        </p:txBody>
      </p:sp>
      <p:sp>
        <p:nvSpPr>
          <p:cNvPr id="54" name="Food order and serv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Food order and serving</a:t>
            </a:r>
          </a:p>
          <a:p>
            <a:pPr lvl="1"/>
            <a:r>
              <a:t>Soups</a:t>
            </a:r>
          </a:p>
          <a:p>
            <a:pPr lvl="1"/>
            <a:r>
              <a:t>Starters</a:t>
            </a:r>
          </a:p>
          <a:p>
            <a:pPr lvl="1"/>
            <a:r>
              <a:t>Main course (curries)</a:t>
            </a:r>
          </a:p>
          <a:p>
            <a:pPr lvl="1"/>
            <a:r>
              <a:t>Breads/Rice</a:t>
            </a:r>
          </a:p>
          <a:p>
            <a:pPr lvl="1"/>
            <a:r>
              <a:t>Sweets</a:t>
            </a:r>
          </a:p>
          <a:p>
            <a:pPr lvl="1"/>
            <a:r>
              <a:t>Mouth freshners </a:t>
            </a:r>
          </a:p>
          <a:p>
            <a:pPr/>
            <a:r>
              <a:t>Each happens in stages</a:t>
            </a:r>
          </a:p>
          <a:p>
            <a:pPr lvl="1">
              <a:defRPr sz="2800"/>
            </a:pPr>
            <a:r>
              <a:t>Want meal with minimum cost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item in each stage</a:t>
            </a:r>
          </a:p>
          <a:p>
            <a:pPr lvl="1"/>
            <a:r>
              <a:t>Have multiple choices in each stage.</a:t>
            </a:r>
          </a:p>
          <a:p>
            <a:pPr lvl="2"/>
            <a:r>
              <a:t>Constraints on what can be chosen in next stage</a:t>
            </a:r>
          </a:p>
          <a:p>
            <a:pPr lvl="1"/>
            <a:r>
              <a:t>Draw a multi-stage graph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10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0160000" cy="7620000"/>
          </a:xfrm>
          <a:prstGeom prst="rect">
            <a:avLst/>
          </a:prstGeom>
        </p:spPr>
      </p:pic>
      <p:sp>
        <p:nvSpPr>
          <p:cNvPr id="1038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134176" y="6918"/>
            <a:ext cx="9055612" cy="6112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src: </a:t>
            </a:r>
            <a:r>
              <a:rPr u="sng">
                <a:hlinkClick r:id="rId3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10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43"/>
            <a:ext cx="10160000" cy="7608114"/>
          </a:xfrm>
          <a:prstGeom prst="rect">
            <a:avLst/>
          </a:prstGeom>
        </p:spPr>
      </p:pic>
      <p:sp>
        <p:nvSpPr>
          <p:cNvPr id="1044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134176" y="6918"/>
            <a:ext cx="9055612" cy="6112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src: </a:t>
            </a:r>
            <a:r>
              <a:rPr u="sng">
                <a:hlinkClick r:id="rId3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10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0160000" cy="7620000"/>
          </a:xfrm>
          <a:prstGeom prst="rect">
            <a:avLst/>
          </a:prstGeom>
        </p:spPr>
      </p:pic>
      <p:sp>
        <p:nvSpPr>
          <p:cNvPr id="1050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134176" y="6918"/>
            <a:ext cx="9055612" cy="6112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src: </a:t>
            </a:r>
            <a:r>
              <a:rPr u="sng">
                <a:hlinkClick r:id="rId3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10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0160000" cy="7620000"/>
          </a:xfrm>
          <a:prstGeom prst="rect">
            <a:avLst/>
          </a:prstGeom>
        </p:spPr>
      </p:pic>
      <p:sp>
        <p:nvSpPr>
          <p:cNvPr id="1056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134176" y="6918"/>
            <a:ext cx="9055612" cy="6112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src: </a:t>
            </a:r>
            <a:r>
              <a:rPr u="sng">
                <a:hlinkClick r:id="rId3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Ex 02: Find min cost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 02: Find min cost path</a:t>
            </a:r>
          </a:p>
        </p:txBody>
      </p:sp>
      <p:sp>
        <p:nvSpPr>
          <p:cNvPr id="10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6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062" name="1"/>
          <p:cNvSpPr/>
          <p:nvPr/>
        </p:nvSpPr>
        <p:spPr>
          <a:xfrm>
            <a:off x="895381" y="4417459"/>
            <a:ext cx="580049" cy="6168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63" name="2"/>
          <p:cNvSpPr/>
          <p:nvPr/>
        </p:nvSpPr>
        <p:spPr>
          <a:xfrm>
            <a:off x="2708670" y="3361823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64" name="3"/>
          <p:cNvSpPr/>
          <p:nvPr/>
        </p:nvSpPr>
        <p:spPr>
          <a:xfrm>
            <a:off x="2708670" y="5342625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65" name="4"/>
          <p:cNvSpPr/>
          <p:nvPr/>
        </p:nvSpPr>
        <p:spPr>
          <a:xfrm>
            <a:off x="4547618" y="2449271"/>
            <a:ext cx="580049" cy="6168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66" name="5"/>
          <p:cNvSpPr/>
          <p:nvPr/>
        </p:nvSpPr>
        <p:spPr>
          <a:xfrm>
            <a:off x="4547618" y="4417459"/>
            <a:ext cx="580049" cy="6168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67" name="6"/>
          <p:cNvSpPr/>
          <p:nvPr/>
        </p:nvSpPr>
        <p:spPr>
          <a:xfrm>
            <a:off x="4547618" y="6195876"/>
            <a:ext cx="580049" cy="6168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68" name="7"/>
          <p:cNvSpPr/>
          <p:nvPr/>
        </p:nvSpPr>
        <p:spPr>
          <a:xfrm>
            <a:off x="6825719" y="3361823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069" name="8"/>
          <p:cNvSpPr/>
          <p:nvPr/>
        </p:nvSpPr>
        <p:spPr>
          <a:xfrm>
            <a:off x="6825719" y="5342625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070" name="9"/>
          <p:cNvSpPr/>
          <p:nvPr/>
        </p:nvSpPr>
        <p:spPr>
          <a:xfrm>
            <a:off x="8787880" y="4417459"/>
            <a:ext cx="580049" cy="6168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071" name="Line"/>
          <p:cNvSpPr/>
          <p:nvPr/>
        </p:nvSpPr>
        <p:spPr>
          <a:xfrm flipV="1">
            <a:off x="1460749" y="3864262"/>
            <a:ext cx="1271080" cy="78028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72" name="Line"/>
          <p:cNvSpPr/>
          <p:nvPr/>
        </p:nvSpPr>
        <p:spPr>
          <a:xfrm flipV="1">
            <a:off x="3267225" y="2809389"/>
            <a:ext cx="1271081" cy="78028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73" name="Line"/>
          <p:cNvSpPr/>
          <p:nvPr/>
        </p:nvSpPr>
        <p:spPr>
          <a:xfrm flipV="1">
            <a:off x="3267225" y="4822686"/>
            <a:ext cx="1271081" cy="78028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74" name="Line"/>
          <p:cNvSpPr/>
          <p:nvPr/>
        </p:nvSpPr>
        <p:spPr>
          <a:xfrm flipV="1">
            <a:off x="5140086" y="5839387"/>
            <a:ext cx="1635803" cy="611632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75" name="Line"/>
          <p:cNvSpPr/>
          <p:nvPr/>
        </p:nvSpPr>
        <p:spPr>
          <a:xfrm flipV="1">
            <a:off x="7424345" y="4822686"/>
            <a:ext cx="1271080" cy="78028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76" name="Line"/>
          <p:cNvSpPr/>
          <p:nvPr/>
        </p:nvSpPr>
        <p:spPr>
          <a:xfrm flipV="1">
            <a:off x="5140086" y="3871831"/>
            <a:ext cx="1636845" cy="77271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77" name="Line"/>
          <p:cNvSpPr/>
          <p:nvPr/>
        </p:nvSpPr>
        <p:spPr>
          <a:xfrm>
            <a:off x="1460749" y="4871312"/>
            <a:ext cx="1271828" cy="71501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78" name="Line"/>
          <p:cNvSpPr/>
          <p:nvPr/>
        </p:nvSpPr>
        <p:spPr>
          <a:xfrm>
            <a:off x="3134197" y="3913315"/>
            <a:ext cx="1543351" cy="239334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79" name="Line"/>
          <p:cNvSpPr/>
          <p:nvPr/>
        </p:nvSpPr>
        <p:spPr>
          <a:xfrm flipV="1">
            <a:off x="3128170" y="3146242"/>
            <a:ext cx="1554979" cy="222184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0" name="Line"/>
          <p:cNvSpPr/>
          <p:nvPr/>
        </p:nvSpPr>
        <p:spPr>
          <a:xfrm>
            <a:off x="3263091" y="5795020"/>
            <a:ext cx="1271828" cy="71501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1" name="Line"/>
          <p:cNvSpPr/>
          <p:nvPr/>
        </p:nvSpPr>
        <p:spPr>
          <a:xfrm>
            <a:off x="5139397" y="2825995"/>
            <a:ext cx="1638862" cy="77859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2" name="Line"/>
          <p:cNvSpPr/>
          <p:nvPr/>
        </p:nvSpPr>
        <p:spPr>
          <a:xfrm>
            <a:off x="5081652" y="2986251"/>
            <a:ext cx="1761465" cy="2392759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3" name="Line"/>
          <p:cNvSpPr/>
          <p:nvPr/>
        </p:nvSpPr>
        <p:spPr>
          <a:xfrm>
            <a:off x="5066555" y="4937614"/>
            <a:ext cx="1783577" cy="61139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4" name="Line"/>
          <p:cNvSpPr/>
          <p:nvPr/>
        </p:nvSpPr>
        <p:spPr>
          <a:xfrm flipV="1">
            <a:off x="5089085" y="4077556"/>
            <a:ext cx="1928466" cy="227467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5" name="Line"/>
          <p:cNvSpPr/>
          <p:nvPr/>
        </p:nvSpPr>
        <p:spPr>
          <a:xfrm>
            <a:off x="7380458" y="3827779"/>
            <a:ext cx="1358173" cy="71504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6" name="source"/>
          <p:cNvSpPr txBox="1"/>
          <p:nvPr/>
        </p:nvSpPr>
        <p:spPr>
          <a:xfrm>
            <a:off x="273795" y="4995793"/>
            <a:ext cx="1069788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source</a:t>
            </a:r>
          </a:p>
        </p:txBody>
      </p:sp>
      <p:sp>
        <p:nvSpPr>
          <p:cNvPr id="1087" name="5"/>
          <p:cNvSpPr txBox="1"/>
          <p:nvPr/>
        </p:nvSpPr>
        <p:spPr>
          <a:xfrm>
            <a:off x="1674524" y="3953369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88" name="2"/>
          <p:cNvSpPr txBox="1"/>
          <p:nvPr/>
        </p:nvSpPr>
        <p:spPr>
          <a:xfrm>
            <a:off x="1674524" y="508665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89" name="3"/>
          <p:cNvSpPr txBox="1"/>
          <p:nvPr/>
        </p:nvSpPr>
        <p:spPr>
          <a:xfrm>
            <a:off x="3464087" y="2814701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90" name="3"/>
          <p:cNvSpPr txBox="1"/>
          <p:nvPr/>
        </p:nvSpPr>
        <p:spPr>
          <a:xfrm>
            <a:off x="3281517" y="3818693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91" name="6"/>
          <p:cNvSpPr txBox="1"/>
          <p:nvPr/>
        </p:nvSpPr>
        <p:spPr>
          <a:xfrm>
            <a:off x="2974771" y="482268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92" name="5"/>
          <p:cNvSpPr txBox="1"/>
          <p:nvPr/>
        </p:nvSpPr>
        <p:spPr>
          <a:xfrm>
            <a:off x="3370417" y="4997329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93" name="8"/>
          <p:cNvSpPr txBox="1"/>
          <p:nvPr/>
        </p:nvSpPr>
        <p:spPr>
          <a:xfrm>
            <a:off x="3281517" y="5890143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094" name="1"/>
          <p:cNvSpPr txBox="1"/>
          <p:nvPr/>
        </p:nvSpPr>
        <p:spPr>
          <a:xfrm>
            <a:off x="5366046" y="2534063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95" name="4"/>
          <p:cNvSpPr txBox="1"/>
          <p:nvPr/>
        </p:nvSpPr>
        <p:spPr>
          <a:xfrm>
            <a:off x="5513435" y="3241449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96" name="6"/>
          <p:cNvSpPr txBox="1"/>
          <p:nvPr/>
        </p:nvSpPr>
        <p:spPr>
          <a:xfrm>
            <a:off x="5162377" y="417530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97" name="2"/>
          <p:cNvSpPr txBox="1"/>
          <p:nvPr/>
        </p:nvSpPr>
        <p:spPr>
          <a:xfrm>
            <a:off x="5258075" y="4634894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98" name="6"/>
          <p:cNvSpPr txBox="1"/>
          <p:nvPr/>
        </p:nvSpPr>
        <p:spPr>
          <a:xfrm>
            <a:off x="5127836" y="565494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99" name="2"/>
          <p:cNvSpPr txBox="1"/>
          <p:nvPr/>
        </p:nvSpPr>
        <p:spPr>
          <a:xfrm>
            <a:off x="5583056" y="5824594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00" name="7"/>
          <p:cNvSpPr txBox="1"/>
          <p:nvPr/>
        </p:nvSpPr>
        <p:spPr>
          <a:xfrm>
            <a:off x="7692530" y="364778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101" name="3"/>
          <p:cNvSpPr txBox="1"/>
          <p:nvPr/>
        </p:nvSpPr>
        <p:spPr>
          <a:xfrm>
            <a:off x="7480418" y="4995793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02" name="sink"/>
          <p:cNvSpPr txBox="1"/>
          <p:nvPr/>
        </p:nvSpPr>
        <p:spPr>
          <a:xfrm>
            <a:off x="8775180" y="4995793"/>
            <a:ext cx="696973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sink</a:t>
            </a:r>
          </a:p>
        </p:txBody>
      </p:sp>
      <p:sp>
        <p:nvSpPr>
          <p:cNvPr id="1103" name="Using forward approach…"/>
          <p:cNvSpPr txBox="1"/>
          <p:nvPr/>
        </p:nvSpPr>
        <p:spPr>
          <a:xfrm>
            <a:off x="442846" y="964054"/>
            <a:ext cx="4715075" cy="1059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Using forward approach</a:t>
            </a:r>
          </a:p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Using backward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106" name="Multi stage grap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 stage graph</a:t>
            </a:r>
          </a:p>
          <a:p>
            <a:pPr/>
            <a:r>
              <a:t>Forward approach</a:t>
            </a:r>
          </a:p>
          <a:p>
            <a:pPr/>
            <a:r>
              <a:t>Backward approach</a:t>
            </a:r>
          </a:p>
        </p:txBody>
      </p:sp>
      <p:sp>
        <p:nvSpPr>
          <p:cNvPr id="1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10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0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Multi-Stage Graph: Restaur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Multi-Stage Graph: Restaurant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3" name="Start"/>
          <p:cNvSpPr/>
          <p:nvPr/>
        </p:nvSpPr>
        <p:spPr>
          <a:xfrm>
            <a:off x="204738" y="3419750"/>
            <a:ext cx="842337" cy="780500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/>
            </a:lvl1pPr>
          </a:lstStyle>
          <a:p>
            <a:pPr/>
            <a:r>
              <a:t>Start</a:t>
            </a:r>
          </a:p>
        </p:txBody>
      </p:sp>
      <p:sp>
        <p:nvSpPr>
          <p:cNvPr id="64" name="Soup"/>
          <p:cNvSpPr txBox="1"/>
          <p:nvPr/>
        </p:nvSpPr>
        <p:spPr>
          <a:xfrm>
            <a:off x="1825201" y="1052652"/>
            <a:ext cx="886108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Soup</a:t>
            </a:r>
          </a:p>
        </p:txBody>
      </p:sp>
      <p:sp>
        <p:nvSpPr>
          <p:cNvPr id="65" name="Starter"/>
          <p:cNvSpPr txBox="1"/>
          <p:nvPr/>
        </p:nvSpPr>
        <p:spPr>
          <a:xfrm>
            <a:off x="3298846" y="1052652"/>
            <a:ext cx="1102802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Starter</a:t>
            </a:r>
          </a:p>
        </p:txBody>
      </p:sp>
      <p:sp>
        <p:nvSpPr>
          <p:cNvPr id="66" name="Curries"/>
          <p:cNvSpPr txBox="1"/>
          <p:nvPr/>
        </p:nvSpPr>
        <p:spPr>
          <a:xfrm>
            <a:off x="4756655" y="1052652"/>
            <a:ext cx="1201773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Curries</a:t>
            </a:r>
          </a:p>
        </p:txBody>
      </p:sp>
      <p:sp>
        <p:nvSpPr>
          <p:cNvPr id="67" name="Bread/…"/>
          <p:cNvSpPr txBox="1"/>
          <p:nvPr/>
        </p:nvSpPr>
        <p:spPr>
          <a:xfrm>
            <a:off x="6197170" y="849452"/>
            <a:ext cx="1102803" cy="899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Bread/</a:t>
            </a:r>
          </a:p>
          <a:p>
            <a:pPr>
              <a:defRPr sz="2800"/>
            </a:pPr>
            <a:r>
              <a:t>Rice</a:t>
            </a:r>
          </a:p>
        </p:txBody>
      </p:sp>
      <p:sp>
        <p:nvSpPr>
          <p:cNvPr id="68" name="Sweets"/>
          <p:cNvSpPr txBox="1"/>
          <p:nvPr/>
        </p:nvSpPr>
        <p:spPr>
          <a:xfrm>
            <a:off x="7444702" y="1052652"/>
            <a:ext cx="1162358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Sweets</a:t>
            </a:r>
          </a:p>
        </p:txBody>
      </p:sp>
      <p:grpSp>
        <p:nvGrpSpPr>
          <p:cNvPr id="75" name="Group"/>
          <p:cNvGrpSpPr/>
          <p:nvPr/>
        </p:nvGrpSpPr>
        <p:grpSpPr>
          <a:xfrm>
            <a:off x="753477" y="2357863"/>
            <a:ext cx="2016736" cy="3539598"/>
            <a:chOff x="0" y="0"/>
            <a:chExt cx="2016734" cy="3539596"/>
          </a:xfrm>
        </p:grpSpPr>
        <p:sp>
          <p:nvSpPr>
            <p:cNvPr id="69" name="Tomato"/>
            <p:cNvSpPr/>
            <p:nvPr/>
          </p:nvSpPr>
          <p:spPr>
            <a:xfrm>
              <a:off x="879777" y="0"/>
              <a:ext cx="1136958" cy="53698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Tomato</a:t>
              </a:r>
            </a:p>
          </p:txBody>
        </p:sp>
        <p:sp>
          <p:nvSpPr>
            <p:cNvPr id="70" name="shorba"/>
            <p:cNvSpPr/>
            <p:nvPr/>
          </p:nvSpPr>
          <p:spPr>
            <a:xfrm>
              <a:off x="879777" y="1361999"/>
              <a:ext cx="1136958" cy="53698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shorba</a:t>
              </a:r>
            </a:p>
          </p:txBody>
        </p:sp>
        <p:sp>
          <p:nvSpPr>
            <p:cNvPr id="71" name="Veg.…"/>
            <p:cNvSpPr/>
            <p:nvPr/>
          </p:nvSpPr>
          <p:spPr>
            <a:xfrm>
              <a:off x="879777" y="2759097"/>
              <a:ext cx="1077402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/>
              </a:pPr>
              <a:r>
                <a:t>Veg. </a:t>
              </a:r>
            </a:p>
            <a:p>
              <a:pPr algn="ctr">
                <a:defRPr sz="2400"/>
              </a:pPr>
              <a:r>
                <a:t>Clear</a:t>
              </a:r>
            </a:p>
          </p:txBody>
        </p:sp>
        <p:sp>
          <p:nvSpPr>
            <p:cNvPr id="72" name="Line"/>
            <p:cNvSpPr/>
            <p:nvPr/>
          </p:nvSpPr>
          <p:spPr>
            <a:xfrm flipV="1">
              <a:off x="0" y="219329"/>
              <a:ext cx="858757" cy="8587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3" name="Line"/>
            <p:cNvSpPr/>
            <p:nvPr/>
          </p:nvSpPr>
          <p:spPr>
            <a:xfrm>
              <a:off x="0" y="1877024"/>
              <a:ext cx="860107" cy="12045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4" name="Line"/>
            <p:cNvSpPr/>
            <p:nvPr/>
          </p:nvSpPr>
          <p:spPr>
            <a:xfrm>
              <a:off x="293284" y="1521026"/>
              <a:ext cx="58680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2" name="Group"/>
          <p:cNvGrpSpPr/>
          <p:nvPr/>
        </p:nvGrpSpPr>
        <p:grpSpPr>
          <a:xfrm>
            <a:off x="2706398" y="2666481"/>
            <a:ext cx="1654136" cy="2628137"/>
            <a:chOff x="0" y="0"/>
            <a:chExt cx="1654134" cy="2628135"/>
          </a:xfrm>
        </p:grpSpPr>
        <p:sp>
          <p:nvSpPr>
            <p:cNvPr id="76" name="Shash-lik"/>
            <p:cNvSpPr/>
            <p:nvPr/>
          </p:nvSpPr>
          <p:spPr>
            <a:xfrm>
              <a:off x="633561" y="133092"/>
              <a:ext cx="1020574" cy="7805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Shash-lik</a:t>
              </a:r>
            </a:p>
          </p:txBody>
        </p:sp>
        <p:sp>
          <p:nvSpPr>
            <p:cNvPr id="77" name="Bajji"/>
            <p:cNvSpPr/>
            <p:nvPr/>
          </p:nvSpPr>
          <p:spPr>
            <a:xfrm>
              <a:off x="605147" y="1613027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Bajji</a:t>
              </a:r>
            </a:p>
          </p:txBody>
        </p:sp>
        <p:sp>
          <p:nvSpPr>
            <p:cNvPr id="78" name="Line"/>
            <p:cNvSpPr/>
            <p:nvPr/>
          </p:nvSpPr>
          <p:spPr>
            <a:xfrm>
              <a:off x="55876" y="0"/>
              <a:ext cx="573888" cy="18883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" name="Line"/>
            <p:cNvSpPr/>
            <p:nvPr/>
          </p:nvSpPr>
          <p:spPr>
            <a:xfrm flipV="1">
              <a:off x="47617" y="630081"/>
              <a:ext cx="615585" cy="6155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" name="Line"/>
            <p:cNvSpPr/>
            <p:nvPr/>
          </p:nvSpPr>
          <p:spPr>
            <a:xfrm>
              <a:off x="51355" y="1551283"/>
              <a:ext cx="543803" cy="5438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" name="Line"/>
            <p:cNvSpPr/>
            <p:nvPr/>
          </p:nvSpPr>
          <p:spPr>
            <a:xfrm flipV="1">
              <a:off x="-1" y="1004334"/>
              <a:ext cx="700108" cy="16238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0" name="Group"/>
          <p:cNvGrpSpPr/>
          <p:nvPr/>
        </p:nvGrpSpPr>
        <p:grpSpPr>
          <a:xfrm>
            <a:off x="4161538" y="1962123"/>
            <a:ext cx="1712919" cy="3557577"/>
            <a:chOff x="0" y="0"/>
            <a:chExt cx="1712918" cy="3557576"/>
          </a:xfrm>
        </p:grpSpPr>
        <p:sp>
          <p:nvSpPr>
            <p:cNvPr id="83" name="Mix…"/>
            <p:cNvSpPr/>
            <p:nvPr/>
          </p:nvSpPr>
          <p:spPr>
            <a:xfrm>
              <a:off x="765649" y="0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/>
              </a:pPr>
              <a:r>
                <a:t>Mix </a:t>
              </a:r>
            </a:p>
            <a:p>
              <a:pPr algn="ctr">
                <a:defRPr sz="2400"/>
              </a:pPr>
              <a:r>
                <a:t>Veg</a:t>
              </a:r>
            </a:p>
          </p:txBody>
        </p:sp>
        <p:sp>
          <p:nvSpPr>
            <p:cNvPr id="84" name="Kofta"/>
            <p:cNvSpPr/>
            <p:nvPr/>
          </p:nvSpPr>
          <p:spPr>
            <a:xfrm>
              <a:off x="768742" y="1209775"/>
              <a:ext cx="944177" cy="87389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Kofta</a:t>
              </a:r>
            </a:p>
          </p:txBody>
        </p:sp>
        <p:sp>
          <p:nvSpPr>
            <p:cNvPr id="85" name="Dal"/>
            <p:cNvSpPr/>
            <p:nvPr/>
          </p:nvSpPr>
          <p:spPr>
            <a:xfrm>
              <a:off x="768742" y="2683682"/>
              <a:ext cx="944177" cy="87389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Dal</a:t>
              </a:r>
            </a:p>
          </p:txBody>
        </p:sp>
        <p:sp>
          <p:nvSpPr>
            <p:cNvPr id="86" name="Line"/>
            <p:cNvSpPr/>
            <p:nvPr/>
          </p:nvSpPr>
          <p:spPr>
            <a:xfrm flipV="1">
              <a:off x="158090" y="456287"/>
              <a:ext cx="615585" cy="6155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" name="Line"/>
            <p:cNvSpPr/>
            <p:nvPr/>
          </p:nvSpPr>
          <p:spPr>
            <a:xfrm>
              <a:off x="223846" y="1362436"/>
              <a:ext cx="573888" cy="18883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" name="Line"/>
            <p:cNvSpPr/>
            <p:nvPr/>
          </p:nvSpPr>
          <p:spPr>
            <a:xfrm flipV="1">
              <a:off x="-1" y="1750516"/>
              <a:ext cx="818785" cy="818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" name="Line"/>
            <p:cNvSpPr/>
            <p:nvPr/>
          </p:nvSpPr>
          <p:spPr>
            <a:xfrm>
              <a:off x="32487" y="2887302"/>
              <a:ext cx="691550" cy="3718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7" name="Group"/>
          <p:cNvGrpSpPr/>
          <p:nvPr/>
        </p:nvGrpSpPr>
        <p:grpSpPr>
          <a:xfrm>
            <a:off x="5779851" y="2284365"/>
            <a:ext cx="1522652" cy="2852405"/>
            <a:chOff x="0" y="0"/>
            <a:chExt cx="1522650" cy="2852403"/>
          </a:xfrm>
        </p:grpSpPr>
        <p:sp>
          <p:nvSpPr>
            <p:cNvPr id="91" name="Roti"/>
            <p:cNvSpPr/>
            <p:nvPr/>
          </p:nvSpPr>
          <p:spPr>
            <a:xfrm>
              <a:off x="582816" y="336446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Roti</a:t>
              </a:r>
            </a:p>
          </p:txBody>
        </p:sp>
        <p:sp>
          <p:nvSpPr>
            <p:cNvPr id="92" name="Pulao"/>
            <p:cNvSpPr/>
            <p:nvPr/>
          </p:nvSpPr>
          <p:spPr>
            <a:xfrm>
              <a:off x="578475" y="1995210"/>
              <a:ext cx="944176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Pulao</a:t>
              </a:r>
            </a:p>
          </p:txBody>
        </p:sp>
        <p:sp>
          <p:nvSpPr>
            <p:cNvPr id="93" name="Line"/>
            <p:cNvSpPr/>
            <p:nvPr/>
          </p:nvSpPr>
          <p:spPr>
            <a:xfrm>
              <a:off x="-1" y="0"/>
              <a:ext cx="599843" cy="5998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" name="Line"/>
            <p:cNvSpPr/>
            <p:nvPr/>
          </p:nvSpPr>
          <p:spPr>
            <a:xfrm flipV="1">
              <a:off x="60452" y="1126479"/>
              <a:ext cx="721896" cy="12609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5" name="Line"/>
            <p:cNvSpPr/>
            <p:nvPr/>
          </p:nvSpPr>
          <p:spPr>
            <a:xfrm>
              <a:off x="93180" y="1492689"/>
              <a:ext cx="415429" cy="7994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" name="Line"/>
            <p:cNvSpPr/>
            <p:nvPr/>
          </p:nvSpPr>
          <p:spPr>
            <a:xfrm flipV="1">
              <a:off x="96511" y="2369385"/>
              <a:ext cx="483019" cy="4830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3" name="Group"/>
          <p:cNvGrpSpPr/>
          <p:nvPr/>
        </p:nvGrpSpPr>
        <p:grpSpPr>
          <a:xfrm>
            <a:off x="7227317" y="2236105"/>
            <a:ext cx="1228918" cy="2670673"/>
            <a:chOff x="0" y="0"/>
            <a:chExt cx="1228917" cy="2670671"/>
          </a:xfrm>
        </p:grpSpPr>
        <p:sp>
          <p:nvSpPr>
            <p:cNvPr id="98" name="Payasam"/>
            <p:cNvSpPr/>
            <p:nvPr/>
          </p:nvSpPr>
          <p:spPr>
            <a:xfrm>
              <a:off x="368209" y="0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Payasam</a:t>
              </a:r>
            </a:p>
          </p:txBody>
        </p:sp>
        <p:sp>
          <p:nvSpPr>
            <p:cNvPr id="99" name="Ras Malai"/>
            <p:cNvSpPr/>
            <p:nvPr/>
          </p:nvSpPr>
          <p:spPr>
            <a:xfrm>
              <a:off x="368209" y="1640521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/>
              </a:pPr>
              <a:r>
                <a:t>Ras </a:t>
              </a:r>
              <a:r>
                <a:rPr sz="2100"/>
                <a:t>Mala</a:t>
              </a:r>
              <a:r>
                <a:t>i</a:t>
              </a:r>
            </a:p>
          </p:txBody>
        </p:sp>
        <p:sp>
          <p:nvSpPr>
            <p:cNvPr id="100" name="Line"/>
            <p:cNvSpPr/>
            <p:nvPr/>
          </p:nvSpPr>
          <p:spPr>
            <a:xfrm flipV="1">
              <a:off x="0" y="218786"/>
              <a:ext cx="375444" cy="4868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" name="Line"/>
            <p:cNvSpPr/>
            <p:nvPr/>
          </p:nvSpPr>
          <p:spPr>
            <a:xfrm>
              <a:off x="0" y="810969"/>
              <a:ext cx="475579" cy="8059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2" name="Line"/>
            <p:cNvSpPr/>
            <p:nvPr/>
          </p:nvSpPr>
          <p:spPr>
            <a:xfrm flipV="1">
              <a:off x="68130" y="2296742"/>
              <a:ext cx="373931" cy="373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7" name="Group"/>
          <p:cNvGrpSpPr/>
          <p:nvPr/>
        </p:nvGrpSpPr>
        <p:grpSpPr>
          <a:xfrm>
            <a:off x="8454310" y="2611325"/>
            <a:ext cx="1433087" cy="1752216"/>
            <a:chOff x="0" y="0"/>
            <a:chExt cx="1433086" cy="1752215"/>
          </a:xfrm>
        </p:grpSpPr>
        <p:sp>
          <p:nvSpPr>
            <p:cNvPr id="104" name="Bill"/>
            <p:cNvSpPr/>
            <p:nvPr/>
          </p:nvSpPr>
          <p:spPr>
            <a:xfrm>
              <a:off x="590750" y="808425"/>
              <a:ext cx="842337" cy="7805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Bill</a:t>
              </a:r>
            </a:p>
          </p:txBody>
        </p:sp>
        <p:sp>
          <p:nvSpPr>
            <p:cNvPr id="105" name="Line"/>
            <p:cNvSpPr/>
            <p:nvPr/>
          </p:nvSpPr>
          <p:spPr>
            <a:xfrm>
              <a:off x="0" y="0"/>
              <a:ext cx="808454" cy="8084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6" name="Line"/>
            <p:cNvSpPr/>
            <p:nvPr/>
          </p:nvSpPr>
          <p:spPr>
            <a:xfrm flipV="1">
              <a:off x="0" y="1361873"/>
              <a:ext cx="580363" cy="3903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0" name="Group"/>
          <p:cNvGrpSpPr/>
          <p:nvPr/>
        </p:nvGrpSpPr>
        <p:grpSpPr>
          <a:xfrm>
            <a:off x="1231575" y="1669244"/>
            <a:ext cx="1086010" cy="5287618"/>
            <a:chOff x="0" y="0"/>
            <a:chExt cx="1086008" cy="5287616"/>
          </a:xfrm>
        </p:grpSpPr>
        <p:sp>
          <p:nvSpPr>
            <p:cNvPr id="108" name="Line"/>
            <p:cNvSpPr/>
            <p:nvPr/>
          </p:nvSpPr>
          <p:spPr>
            <a:xfrm flipV="1">
              <a:off x="530270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9" name="Stage-1"/>
            <p:cNvSpPr txBox="1"/>
            <p:nvPr/>
          </p:nvSpPr>
          <p:spPr>
            <a:xfrm>
              <a:off x="0" y="4856064"/>
              <a:ext cx="108600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Stage-1</a:t>
              </a:r>
            </a:p>
          </p:txBody>
        </p:sp>
      </p:grpSp>
      <p:grpSp>
        <p:nvGrpSpPr>
          <p:cNvPr id="113" name="Group"/>
          <p:cNvGrpSpPr/>
          <p:nvPr/>
        </p:nvGrpSpPr>
        <p:grpSpPr>
          <a:xfrm>
            <a:off x="2905681" y="1669244"/>
            <a:ext cx="1086010" cy="5305695"/>
            <a:chOff x="0" y="0"/>
            <a:chExt cx="1086008" cy="5305694"/>
          </a:xfrm>
        </p:grpSpPr>
        <p:sp>
          <p:nvSpPr>
            <p:cNvPr id="111" name="Line"/>
            <p:cNvSpPr/>
            <p:nvPr/>
          </p:nvSpPr>
          <p:spPr>
            <a:xfrm flipV="1">
              <a:off x="514131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2" name="Stage-2"/>
            <p:cNvSpPr txBox="1"/>
            <p:nvPr/>
          </p:nvSpPr>
          <p:spPr>
            <a:xfrm>
              <a:off x="0" y="4874142"/>
              <a:ext cx="1086009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Stage-2</a:t>
              </a:r>
            </a:p>
          </p:txBody>
        </p:sp>
      </p:grpSp>
      <p:grpSp>
        <p:nvGrpSpPr>
          <p:cNvPr id="116" name="Group"/>
          <p:cNvGrpSpPr/>
          <p:nvPr/>
        </p:nvGrpSpPr>
        <p:grpSpPr>
          <a:xfrm>
            <a:off x="4456684" y="1669244"/>
            <a:ext cx="1086010" cy="5287618"/>
            <a:chOff x="0" y="0"/>
            <a:chExt cx="1086008" cy="5287616"/>
          </a:xfrm>
        </p:grpSpPr>
        <p:sp>
          <p:nvSpPr>
            <p:cNvPr id="114" name="Line"/>
            <p:cNvSpPr/>
            <p:nvPr/>
          </p:nvSpPr>
          <p:spPr>
            <a:xfrm flipV="1">
              <a:off x="589383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5" name="Stage-3"/>
            <p:cNvSpPr txBox="1"/>
            <p:nvPr/>
          </p:nvSpPr>
          <p:spPr>
            <a:xfrm>
              <a:off x="0" y="4856064"/>
              <a:ext cx="108600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Stage-3</a:t>
              </a:r>
            </a:p>
          </p:txBody>
        </p:sp>
      </p:grpSp>
      <p:grpSp>
        <p:nvGrpSpPr>
          <p:cNvPr id="119" name="Group"/>
          <p:cNvGrpSpPr/>
          <p:nvPr/>
        </p:nvGrpSpPr>
        <p:grpSpPr>
          <a:xfrm>
            <a:off x="5888404" y="1669244"/>
            <a:ext cx="1086009" cy="5287618"/>
            <a:chOff x="0" y="0"/>
            <a:chExt cx="1086008" cy="5287616"/>
          </a:xfrm>
        </p:grpSpPr>
        <p:sp>
          <p:nvSpPr>
            <p:cNvPr id="117" name="Line"/>
            <p:cNvSpPr/>
            <p:nvPr/>
          </p:nvSpPr>
          <p:spPr>
            <a:xfrm flipV="1">
              <a:off x="566492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8" name="Stage-4"/>
            <p:cNvSpPr txBox="1"/>
            <p:nvPr/>
          </p:nvSpPr>
          <p:spPr>
            <a:xfrm>
              <a:off x="0" y="4856064"/>
              <a:ext cx="108600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Stage-4</a:t>
              </a:r>
            </a:p>
          </p:txBody>
        </p:sp>
      </p:grpSp>
      <p:grpSp>
        <p:nvGrpSpPr>
          <p:cNvPr id="122" name="Group"/>
          <p:cNvGrpSpPr/>
          <p:nvPr/>
        </p:nvGrpSpPr>
        <p:grpSpPr>
          <a:xfrm>
            <a:off x="7316559" y="1668103"/>
            <a:ext cx="984509" cy="5306836"/>
            <a:chOff x="0" y="0"/>
            <a:chExt cx="984507" cy="5306835"/>
          </a:xfrm>
        </p:grpSpPr>
        <p:sp>
          <p:nvSpPr>
            <p:cNvPr id="120" name="Line"/>
            <p:cNvSpPr/>
            <p:nvPr/>
          </p:nvSpPr>
          <p:spPr>
            <a:xfrm flipV="1">
              <a:off x="579830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1" name="Stage5"/>
            <p:cNvSpPr txBox="1"/>
            <p:nvPr/>
          </p:nvSpPr>
          <p:spPr>
            <a:xfrm>
              <a:off x="0" y="4875283"/>
              <a:ext cx="984508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Stage5</a:t>
              </a:r>
            </a:p>
          </p:txBody>
        </p:sp>
      </p:grpSp>
      <p:grpSp>
        <p:nvGrpSpPr>
          <p:cNvPr id="143" name="Group"/>
          <p:cNvGrpSpPr/>
          <p:nvPr/>
        </p:nvGrpSpPr>
        <p:grpSpPr>
          <a:xfrm>
            <a:off x="979740" y="2141518"/>
            <a:ext cx="7980428" cy="3191880"/>
            <a:chOff x="0" y="0"/>
            <a:chExt cx="7980426" cy="3191879"/>
          </a:xfrm>
        </p:grpSpPr>
        <p:sp>
          <p:nvSpPr>
            <p:cNvPr id="123" name="a"/>
            <p:cNvSpPr txBox="1"/>
            <p:nvPr/>
          </p:nvSpPr>
          <p:spPr>
            <a:xfrm>
              <a:off x="0" y="454996"/>
              <a:ext cx="307340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4" name="b"/>
            <p:cNvSpPr txBox="1"/>
            <p:nvPr/>
          </p:nvSpPr>
          <p:spPr>
            <a:xfrm>
              <a:off x="127000" y="1353272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5" name="c"/>
            <p:cNvSpPr txBox="1"/>
            <p:nvPr/>
          </p:nvSpPr>
          <p:spPr>
            <a:xfrm>
              <a:off x="135557" y="2251548"/>
              <a:ext cx="29022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6" name="d"/>
            <p:cNvSpPr txBox="1"/>
            <p:nvPr/>
          </p:nvSpPr>
          <p:spPr>
            <a:xfrm>
              <a:off x="1837805" y="665139"/>
              <a:ext cx="324457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7" name="e"/>
            <p:cNvSpPr txBox="1"/>
            <p:nvPr/>
          </p:nvSpPr>
          <p:spPr>
            <a:xfrm>
              <a:off x="1711268" y="1214147"/>
              <a:ext cx="290226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28" name="f"/>
            <p:cNvSpPr txBox="1"/>
            <p:nvPr/>
          </p:nvSpPr>
          <p:spPr>
            <a:xfrm>
              <a:off x="1650119" y="2045302"/>
              <a:ext cx="256442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29" name="g"/>
            <p:cNvSpPr txBox="1"/>
            <p:nvPr/>
          </p:nvSpPr>
          <p:spPr>
            <a:xfrm>
              <a:off x="1577736" y="2494271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130" name="h"/>
            <p:cNvSpPr txBox="1"/>
            <p:nvPr/>
          </p:nvSpPr>
          <p:spPr>
            <a:xfrm>
              <a:off x="3417321" y="182913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31" name="i"/>
            <p:cNvSpPr txBox="1"/>
            <p:nvPr/>
          </p:nvSpPr>
          <p:spPr>
            <a:xfrm>
              <a:off x="3408795" y="1130137"/>
              <a:ext cx="239625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132" name="j"/>
            <p:cNvSpPr txBox="1"/>
            <p:nvPr/>
          </p:nvSpPr>
          <p:spPr>
            <a:xfrm>
              <a:off x="3167159" y="1770367"/>
              <a:ext cx="2564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133" name="k"/>
            <p:cNvSpPr txBox="1"/>
            <p:nvPr/>
          </p:nvSpPr>
          <p:spPr>
            <a:xfrm>
              <a:off x="3237765" y="2379971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134" name="l"/>
            <p:cNvSpPr txBox="1"/>
            <p:nvPr/>
          </p:nvSpPr>
          <p:spPr>
            <a:xfrm>
              <a:off x="4832449" y="0"/>
              <a:ext cx="239624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35" name="m"/>
            <p:cNvSpPr txBox="1"/>
            <p:nvPr/>
          </p:nvSpPr>
          <p:spPr>
            <a:xfrm>
              <a:off x="4886388" y="1452705"/>
              <a:ext cx="4088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136" name="n"/>
            <p:cNvSpPr txBox="1"/>
            <p:nvPr/>
          </p:nvSpPr>
          <p:spPr>
            <a:xfrm>
              <a:off x="4709053" y="2045988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137" name="o"/>
            <p:cNvSpPr txBox="1"/>
            <p:nvPr/>
          </p:nvSpPr>
          <p:spPr>
            <a:xfrm>
              <a:off x="4908663" y="2760327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138" name="p"/>
            <p:cNvSpPr txBox="1"/>
            <p:nvPr/>
          </p:nvSpPr>
          <p:spPr>
            <a:xfrm>
              <a:off x="6195902" y="182913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139" name="q"/>
            <p:cNvSpPr txBox="1"/>
            <p:nvPr/>
          </p:nvSpPr>
          <p:spPr>
            <a:xfrm>
              <a:off x="6342493" y="931194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140" name="r"/>
            <p:cNvSpPr txBox="1"/>
            <p:nvPr/>
          </p:nvSpPr>
          <p:spPr>
            <a:xfrm>
              <a:off x="6318962" y="2251548"/>
              <a:ext cx="29022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141" name="s"/>
            <p:cNvSpPr txBox="1"/>
            <p:nvPr/>
          </p:nvSpPr>
          <p:spPr>
            <a:xfrm>
              <a:off x="7706870" y="454996"/>
              <a:ext cx="273557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142" name="t"/>
            <p:cNvSpPr txBox="1"/>
            <p:nvPr/>
          </p:nvSpPr>
          <p:spPr>
            <a:xfrm>
              <a:off x="7515914" y="1623254"/>
              <a:ext cx="2564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6" grpId="10"/>
      <p:bldP build="whole" bldLvl="1" animBg="1" rev="0" advAuto="0" spid="103" grpId="6"/>
      <p:bldP build="whole" bldLvl="1" animBg="1" rev="0" advAuto="0" spid="75" grpId="2"/>
      <p:bldP build="whole" bldLvl="1" animBg="1" rev="0" advAuto="0" spid="143" grpId="13"/>
      <p:bldP build="whole" bldLvl="1" animBg="1" rev="0" advAuto="0" spid="82" grpId="3"/>
      <p:bldP build="whole" bldLvl="1" animBg="1" rev="0" advAuto="0" spid="122" grpId="12"/>
      <p:bldP build="whole" bldLvl="1" animBg="1" rev="0" advAuto="0" spid="107" grpId="7"/>
      <p:bldP build="whole" bldLvl="1" animBg="1" rev="0" advAuto="0" spid="97" grpId="5"/>
      <p:bldP build="whole" bldLvl="1" animBg="1" rev="0" advAuto="0" spid="63" grpId="1"/>
      <p:bldP build="whole" bldLvl="1" animBg="1" rev="0" advAuto="0" spid="110" grpId="8"/>
      <p:bldP build="whole" bldLvl="1" animBg="1" rev="0" advAuto="0" spid="90" grpId="4"/>
      <p:bldP build="whole" bldLvl="1" animBg="1" rev="0" advAuto="0" spid="113" grpId="9"/>
      <p:bldP build="whole" bldLvl="1" animBg="1" rev="0" advAuto="0" spid="119" grpId="1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imple Multi-Stage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Multi-Stage Graph</a:t>
            </a:r>
          </a:p>
        </p:txBody>
      </p:sp>
      <p:sp>
        <p:nvSpPr>
          <p:cNvPr id="146" name="Find shortest path from s to t"/>
          <p:cNvSpPr txBox="1"/>
          <p:nvPr>
            <p:ph type="body" sz="quarter" idx="1"/>
          </p:nvPr>
        </p:nvSpPr>
        <p:spPr>
          <a:xfrm>
            <a:off x="552194" y="1149177"/>
            <a:ext cx="9055612" cy="732028"/>
          </a:xfrm>
          <a:prstGeom prst="rect">
            <a:avLst/>
          </a:prstGeom>
        </p:spPr>
        <p:txBody>
          <a:bodyPr/>
          <a:lstStyle/>
          <a:p>
            <a:pPr/>
            <a:r>
              <a:t>Find shortest path from s to t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4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50" name="s"/>
          <p:cNvSpPr/>
          <p:nvPr/>
        </p:nvSpPr>
        <p:spPr>
          <a:xfrm>
            <a:off x="553936" y="3419750"/>
            <a:ext cx="533021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s</a:t>
            </a:r>
          </a:p>
        </p:txBody>
      </p:sp>
      <p:sp>
        <p:nvSpPr>
          <p:cNvPr id="151" name="A"/>
          <p:cNvSpPr/>
          <p:nvPr/>
        </p:nvSpPr>
        <p:spPr>
          <a:xfrm>
            <a:off x="2493440" y="3419750"/>
            <a:ext cx="533021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A</a:t>
            </a:r>
          </a:p>
        </p:txBody>
      </p:sp>
      <p:sp>
        <p:nvSpPr>
          <p:cNvPr id="152" name="B"/>
          <p:cNvSpPr/>
          <p:nvPr/>
        </p:nvSpPr>
        <p:spPr>
          <a:xfrm>
            <a:off x="4432944" y="3419750"/>
            <a:ext cx="533021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B</a:t>
            </a:r>
          </a:p>
        </p:txBody>
      </p:sp>
      <p:sp>
        <p:nvSpPr>
          <p:cNvPr id="153" name="C"/>
          <p:cNvSpPr/>
          <p:nvPr/>
        </p:nvSpPr>
        <p:spPr>
          <a:xfrm>
            <a:off x="6372448" y="3468009"/>
            <a:ext cx="577454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C</a:t>
            </a:r>
          </a:p>
        </p:txBody>
      </p:sp>
      <p:sp>
        <p:nvSpPr>
          <p:cNvPr id="154" name="Line"/>
          <p:cNvSpPr/>
          <p:nvPr/>
        </p:nvSpPr>
        <p:spPr>
          <a:xfrm>
            <a:off x="1102676" y="3784600"/>
            <a:ext cx="1374123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>
            <a:off x="4991182" y="3810000"/>
            <a:ext cx="137412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>
            <a:off x="2995308" y="3810000"/>
            <a:ext cx="137412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0" name="Connection Line"/>
          <p:cNvSpPr/>
          <p:nvPr/>
        </p:nvSpPr>
        <p:spPr>
          <a:xfrm>
            <a:off x="908425" y="3034919"/>
            <a:ext cx="1674168" cy="446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1" fill="norm" stroke="1" extrusionOk="0">
                <a:moveTo>
                  <a:pt x="0" y="13951"/>
                </a:moveTo>
                <a:cubicBezTo>
                  <a:pt x="8423" y="-5379"/>
                  <a:pt x="15623" y="-4622"/>
                  <a:pt x="21600" y="16221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1" name="Connection Line"/>
          <p:cNvSpPr/>
          <p:nvPr/>
        </p:nvSpPr>
        <p:spPr>
          <a:xfrm>
            <a:off x="2924547" y="3051383"/>
            <a:ext cx="1600019" cy="428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fill="norm" stroke="1" extrusionOk="0">
                <a:moveTo>
                  <a:pt x="0" y="15072"/>
                </a:moveTo>
                <a:cubicBezTo>
                  <a:pt x="8401" y="-5395"/>
                  <a:pt x="15601" y="-5017"/>
                  <a:pt x="21600" y="16205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2" name="Connection Line"/>
          <p:cNvSpPr/>
          <p:nvPr/>
        </p:nvSpPr>
        <p:spPr>
          <a:xfrm>
            <a:off x="4832746" y="3066644"/>
            <a:ext cx="1650924" cy="45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0" y="13278"/>
                </a:moveTo>
                <a:cubicBezTo>
                  <a:pt x="8562" y="-5363"/>
                  <a:pt x="15762" y="-4377"/>
                  <a:pt x="21600" y="16237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160" name="Connection Line"/>
          <p:cNvCxnSpPr>
            <a:stCxn id="150" idx="0"/>
            <a:endCxn id="151" idx="0"/>
          </p:cNvCxnSpPr>
          <p:nvPr/>
        </p:nvCxnSpPr>
        <p:spPr>
          <a:xfrm>
            <a:off x="820446" y="3736341"/>
            <a:ext cx="1939505" cy="1"/>
          </a:xfrm>
          <a:prstGeom prst="straightConnector1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</p:cxnSp>
      <p:sp>
        <p:nvSpPr>
          <p:cNvPr id="183" name="Connection Line"/>
          <p:cNvSpPr/>
          <p:nvPr/>
        </p:nvSpPr>
        <p:spPr>
          <a:xfrm>
            <a:off x="2755400" y="4072201"/>
            <a:ext cx="1962941" cy="536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fill="norm" stroke="1" extrusionOk="0">
                <a:moveTo>
                  <a:pt x="0" y="830"/>
                </a:moveTo>
                <a:cubicBezTo>
                  <a:pt x="8511" y="21600"/>
                  <a:pt x="15711" y="21323"/>
                  <a:pt x="21600" y="0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4" name="Connection Line"/>
          <p:cNvSpPr/>
          <p:nvPr/>
        </p:nvSpPr>
        <p:spPr>
          <a:xfrm>
            <a:off x="4922428" y="4022316"/>
            <a:ext cx="1741445" cy="587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4" fill="norm" stroke="1" extrusionOk="0">
                <a:moveTo>
                  <a:pt x="0" y="0"/>
                </a:moveTo>
                <a:cubicBezTo>
                  <a:pt x="7826" y="20527"/>
                  <a:pt x="15026" y="21600"/>
                  <a:pt x="21600" y="3219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3" name="t"/>
          <p:cNvSpPr/>
          <p:nvPr/>
        </p:nvSpPr>
        <p:spPr>
          <a:xfrm>
            <a:off x="8356003" y="3483669"/>
            <a:ext cx="577455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t</a:t>
            </a:r>
          </a:p>
        </p:txBody>
      </p:sp>
      <p:sp>
        <p:nvSpPr>
          <p:cNvPr id="164" name="Line"/>
          <p:cNvSpPr/>
          <p:nvPr/>
        </p:nvSpPr>
        <p:spPr>
          <a:xfrm>
            <a:off x="6987438" y="3781856"/>
            <a:ext cx="1374124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5" name="Connection Line"/>
          <p:cNvSpPr/>
          <p:nvPr/>
        </p:nvSpPr>
        <p:spPr>
          <a:xfrm>
            <a:off x="6816301" y="3082304"/>
            <a:ext cx="1650925" cy="45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0" y="13278"/>
                </a:moveTo>
                <a:cubicBezTo>
                  <a:pt x="8562" y="-5363"/>
                  <a:pt x="15762" y="-4377"/>
                  <a:pt x="21600" y="16237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6" name="Connection Line"/>
          <p:cNvSpPr/>
          <p:nvPr/>
        </p:nvSpPr>
        <p:spPr>
          <a:xfrm>
            <a:off x="6918684" y="3994172"/>
            <a:ext cx="1741444" cy="587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4" fill="norm" stroke="1" extrusionOk="0">
                <a:moveTo>
                  <a:pt x="0" y="0"/>
                </a:moveTo>
                <a:cubicBezTo>
                  <a:pt x="7826" y="20527"/>
                  <a:pt x="15026" y="21600"/>
                  <a:pt x="21600" y="3219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7" name="4"/>
          <p:cNvSpPr txBox="1"/>
          <p:nvPr/>
        </p:nvSpPr>
        <p:spPr>
          <a:xfrm>
            <a:off x="1601669" y="265700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168" name="4"/>
          <p:cNvSpPr txBox="1"/>
          <p:nvPr/>
        </p:nvSpPr>
        <p:spPr>
          <a:xfrm>
            <a:off x="7738299" y="4217385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169" name="3"/>
          <p:cNvSpPr txBox="1"/>
          <p:nvPr/>
        </p:nvSpPr>
        <p:spPr>
          <a:xfrm>
            <a:off x="7520830" y="343412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170" name="4"/>
          <p:cNvSpPr txBox="1"/>
          <p:nvPr/>
        </p:nvSpPr>
        <p:spPr>
          <a:xfrm>
            <a:off x="7520830" y="267449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171" name="2"/>
          <p:cNvSpPr txBox="1"/>
          <p:nvPr/>
        </p:nvSpPr>
        <p:spPr>
          <a:xfrm>
            <a:off x="5657586" y="419989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2</a:t>
            </a:r>
          </a:p>
        </p:txBody>
      </p:sp>
      <p:sp>
        <p:nvSpPr>
          <p:cNvPr id="172" name="7"/>
          <p:cNvSpPr txBox="1"/>
          <p:nvPr/>
        </p:nvSpPr>
        <p:spPr>
          <a:xfrm>
            <a:off x="5537562" y="343719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173" name="3"/>
          <p:cNvSpPr txBox="1"/>
          <p:nvPr/>
        </p:nvSpPr>
        <p:spPr>
          <a:xfrm>
            <a:off x="5490255" y="267449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174" name="3"/>
          <p:cNvSpPr txBox="1"/>
          <p:nvPr/>
        </p:nvSpPr>
        <p:spPr>
          <a:xfrm>
            <a:off x="3576872" y="4217385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175" name="6"/>
          <p:cNvSpPr txBox="1"/>
          <p:nvPr/>
        </p:nvSpPr>
        <p:spPr>
          <a:xfrm>
            <a:off x="3359366" y="343719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176" name="1"/>
          <p:cNvSpPr txBox="1"/>
          <p:nvPr/>
        </p:nvSpPr>
        <p:spPr>
          <a:xfrm>
            <a:off x="3576872" y="265700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177" name="5"/>
          <p:cNvSpPr txBox="1"/>
          <p:nvPr/>
        </p:nvSpPr>
        <p:spPr>
          <a:xfrm>
            <a:off x="1601669" y="407541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178" name="2"/>
          <p:cNvSpPr txBox="1"/>
          <p:nvPr/>
        </p:nvSpPr>
        <p:spPr>
          <a:xfrm>
            <a:off x="1601669" y="343719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2</a:t>
            </a:r>
          </a:p>
        </p:txBody>
      </p:sp>
      <p:sp>
        <p:nvSpPr>
          <p:cNvPr id="179" name="Q: Does Greedy approach work?"/>
          <p:cNvSpPr txBox="1"/>
          <p:nvPr/>
        </p:nvSpPr>
        <p:spPr>
          <a:xfrm>
            <a:off x="44822" y="5000645"/>
            <a:ext cx="554696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25437" indent="-285750">
              <a:lnSpc>
                <a:spcPct val="90000"/>
              </a:lnSpc>
              <a:spcBef>
                <a:spcPts val="600"/>
              </a:spcBef>
              <a:buSzPct val="100000"/>
              <a:buChar char="–"/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Q: Does Greedy approach work?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2"/>
      <p:bldP build="p" bldLvl="5" animBg="1" rev="0" advAuto="0" spid="14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ultistage Graph: Shortest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Multistage Graph: Shortest Path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92" name="Find shortest path from s to t…"/>
          <p:cNvSpPr txBox="1"/>
          <p:nvPr/>
        </p:nvSpPr>
        <p:spPr>
          <a:xfrm>
            <a:off x="369281" y="4656844"/>
            <a:ext cx="9055612" cy="2137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Find shortest path from s to t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Greedy Approach : </a:t>
            </a:r>
          </a:p>
          <a:p>
            <a:pPr lvl="2" marL="11953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s→A→D→t =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1+5+20=26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Shortest path: s→C→F→t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7+3+5=15</a:t>
            </a:r>
          </a:p>
        </p:txBody>
      </p:sp>
      <p:grpSp>
        <p:nvGrpSpPr>
          <p:cNvPr id="227" name="Group"/>
          <p:cNvGrpSpPr/>
          <p:nvPr/>
        </p:nvGrpSpPr>
        <p:grpSpPr>
          <a:xfrm>
            <a:off x="668236" y="1022998"/>
            <a:ext cx="7521216" cy="3598274"/>
            <a:chOff x="0" y="0"/>
            <a:chExt cx="7521215" cy="3598273"/>
          </a:xfrm>
        </p:grpSpPr>
        <p:sp>
          <p:nvSpPr>
            <p:cNvPr id="193" name="A"/>
            <p:cNvSpPr/>
            <p:nvPr/>
          </p:nvSpPr>
          <p:spPr>
            <a:xfrm>
              <a:off x="1951559" y="105108"/>
              <a:ext cx="577454" cy="53516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4" name="B"/>
            <p:cNvSpPr/>
            <p:nvPr/>
          </p:nvSpPr>
          <p:spPr>
            <a:xfrm>
              <a:off x="1951559" y="1635605"/>
              <a:ext cx="577454" cy="53516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95" name="C"/>
            <p:cNvSpPr/>
            <p:nvPr/>
          </p:nvSpPr>
          <p:spPr>
            <a:xfrm>
              <a:off x="1951559" y="2971068"/>
              <a:ext cx="577454" cy="62720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6" name="D"/>
            <p:cNvSpPr/>
            <p:nvPr/>
          </p:nvSpPr>
          <p:spPr>
            <a:xfrm>
              <a:off x="4473060" y="63499"/>
              <a:ext cx="577454" cy="61838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97" name="E"/>
            <p:cNvSpPr/>
            <p:nvPr/>
          </p:nvSpPr>
          <p:spPr>
            <a:xfrm>
              <a:off x="4473060" y="1581903"/>
              <a:ext cx="577454" cy="53516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98" name="F"/>
            <p:cNvSpPr/>
            <p:nvPr/>
          </p:nvSpPr>
          <p:spPr>
            <a:xfrm>
              <a:off x="4473060" y="3017089"/>
              <a:ext cx="577454" cy="53516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99" name="s"/>
            <p:cNvSpPr/>
            <p:nvPr/>
          </p:nvSpPr>
          <p:spPr>
            <a:xfrm>
              <a:off x="0" y="1581903"/>
              <a:ext cx="577454" cy="53516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200" name="t"/>
            <p:cNvSpPr/>
            <p:nvPr/>
          </p:nvSpPr>
          <p:spPr>
            <a:xfrm>
              <a:off x="6943762" y="1556503"/>
              <a:ext cx="577454" cy="53516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201" name="Line"/>
            <p:cNvSpPr/>
            <p:nvPr/>
          </p:nvSpPr>
          <p:spPr>
            <a:xfrm flipV="1">
              <a:off x="504882" y="463667"/>
              <a:ext cx="1473764" cy="11774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2" name="Line"/>
            <p:cNvSpPr/>
            <p:nvPr/>
          </p:nvSpPr>
          <p:spPr>
            <a:xfrm flipV="1">
              <a:off x="2486584" y="461524"/>
              <a:ext cx="2011073" cy="12794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3" name="Line"/>
            <p:cNvSpPr/>
            <p:nvPr/>
          </p:nvSpPr>
          <p:spPr>
            <a:xfrm flipV="1">
              <a:off x="5071685" y="2081449"/>
              <a:ext cx="1985026" cy="10835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4" name="Line"/>
            <p:cNvSpPr/>
            <p:nvPr/>
          </p:nvSpPr>
          <p:spPr>
            <a:xfrm>
              <a:off x="451982" y="2099630"/>
              <a:ext cx="1514775" cy="1085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5" name="Line"/>
            <p:cNvSpPr/>
            <p:nvPr/>
          </p:nvSpPr>
          <p:spPr>
            <a:xfrm>
              <a:off x="561627" y="1901549"/>
              <a:ext cx="135234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6" name="Line"/>
            <p:cNvSpPr/>
            <p:nvPr/>
          </p:nvSpPr>
          <p:spPr>
            <a:xfrm>
              <a:off x="2421206" y="2110409"/>
              <a:ext cx="2064386" cy="10477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7" name="Line"/>
            <p:cNvSpPr/>
            <p:nvPr/>
          </p:nvSpPr>
          <p:spPr>
            <a:xfrm>
              <a:off x="5065600" y="1849485"/>
              <a:ext cx="191387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8" name="Line"/>
            <p:cNvSpPr/>
            <p:nvPr/>
          </p:nvSpPr>
          <p:spPr>
            <a:xfrm>
              <a:off x="2528123" y="1914249"/>
              <a:ext cx="192117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9" name="Line"/>
            <p:cNvSpPr/>
            <p:nvPr/>
          </p:nvSpPr>
          <p:spPr>
            <a:xfrm>
              <a:off x="2528412" y="3284671"/>
              <a:ext cx="184422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0" name="Line"/>
            <p:cNvSpPr/>
            <p:nvPr/>
          </p:nvSpPr>
          <p:spPr>
            <a:xfrm>
              <a:off x="2528412" y="372690"/>
              <a:ext cx="184422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1" name="Line"/>
            <p:cNvSpPr/>
            <p:nvPr/>
          </p:nvSpPr>
          <p:spPr>
            <a:xfrm>
              <a:off x="2421206" y="539166"/>
              <a:ext cx="2064660" cy="11460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2" name="Line"/>
            <p:cNvSpPr/>
            <p:nvPr/>
          </p:nvSpPr>
          <p:spPr>
            <a:xfrm>
              <a:off x="5031837" y="483994"/>
              <a:ext cx="2064385" cy="10477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3" name="1"/>
            <p:cNvSpPr txBox="1"/>
            <p:nvPr/>
          </p:nvSpPr>
          <p:spPr>
            <a:xfrm>
              <a:off x="933775" y="718394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4" name="3"/>
            <p:cNvSpPr txBox="1"/>
            <p:nvPr/>
          </p:nvSpPr>
          <p:spPr>
            <a:xfrm>
              <a:off x="1084130" y="1435203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5" name="7"/>
            <p:cNvSpPr txBox="1"/>
            <p:nvPr/>
          </p:nvSpPr>
          <p:spPr>
            <a:xfrm>
              <a:off x="1406931" y="2405311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16" name="8"/>
            <p:cNvSpPr txBox="1"/>
            <p:nvPr/>
          </p:nvSpPr>
          <p:spPr>
            <a:xfrm>
              <a:off x="2480875" y="1254243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17" name="Line"/>
            <p:cNvSpPr/>
            <p:nvPr/>
          </p:nvSpPr>
          <p:spPr>
            <a:xfrm flipV="1">
              <a:off x="2486584" y="2117353"/>
              <a:ext cx="2010048" cy="10115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8" name="5"/>
            <p:cNvSpPr txBox="1"/>
            <p:nvPr/>
          </p:nvSpPr>
          <p:spPr>
            <a:xfrm>
              <a:off x="3078533" y="0"/>
              <a:ext cx="307341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19" name="10"/>
            <p:cNvSpPr txBox="1"/>
            <p:nvPr/>
          </p:nvSpPr>
          <p:spPr>
            <a:xfrm>
              <a:off x="2480875" y="691930"/>
              <a:ext cx="4597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20" name="6"/>
            <p:cNvSpPr txBox="1"/>
            <p:nvPr/>
          </p:nvSpPr>
          <p:spPr>
            <a:xfrm>
              <a:off x="3089102" y="1550471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21" name="15"/>
            <p:cNvSpPr txBox="1"/>
            <p:nvPr/>
          </p:nvSpPr>
          <p:spPr>
            <a:xfrm>
              <a:off x="2333486" y="2218667"/>
              <a:ext cx="4597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22" name="4"/>
            <p:cNvSpPr txBox="1"/>
            <p:nvPr/>
          </p:nvSpPr>
          <p:spPr>
            <a:xfrm>
              <a:off x="2409686" y="2625970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3" name="3"/>
            <p:cNvSpPr txBox="1"/>
            <p:nvPr/>
          </p:nvSpPr>
          <p:spPr>
            <a:xfrm>
              <a:off x="3296855" y="2889758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4" name="20"/>
            <p:cNvSpPr txBox="1"/>
            <p:nvPr/>
          </p:nvSpPr>
          <p:spPr>
            <a:xfrm>
              <a:off x="5275338" y="258250"/>
              <a:ext cx="4597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225" name="14"/>
            <p:cNvSpPr txBox="1"/>
            <p:nvPr/>
          </p:nvSpPr>
          <p:spPr>
            <a:xfrm>
              <a:off x="5094074" y="1482697"/>
              <a:ext cx="4597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26" name="5"/>
            <p:cNvSpPr txBox="1"/>
            <p:nvPr/>
          </p:nvSpPr>
          <p:spPr>
            <a:xfrm>
              <a:off x="5351538" y="2516015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28" name="Line"/>
          <p:cNvSpPr/>
          <p:nvPr/>
        </p:nvSpPr>
        <p:spPr>
          <a:xfrm flipV="1">
            <a:off x="1157567" y="1495201"/>
            <a:ext cx="1473765" cy="117749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9" name="Line"/>
          <p:cNvSpPr/>
          <p:nvPr/>
        </p:nvSpPr>
        <p:spPr>
          <a:xfrm>
            <a:off x="3186692" y="1395467"/>
            <a:ext cx="184422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0" name="Line"/>
          <p:cNvSpPr/>
          <p:nvPr/>
        </p:nvSpPr>
        <p:spPr>
          <a:xfrm>
            <a:off x="5706745" y="1507200"/>
            <a:ext cx="2064386" cy="104774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1" name="Line"/>
          <p:cNvSpPr/>
          <p:nvPr/>
        </p:nvSpPr>
        <p:spPr>
          <a:xfrm>
            <a:off x="1120219" y="3122628"/>
            <a:ext cx="1514775" cy="1085950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2" name="Line"/>
          <p:cNvSpPr/>
          <p:nvPr/>
        </p:nvSpPr>
        <p:spPr>
          <a:xfrm>
            <a:off x="3196648" y="4307669"/>
            <a:ext cx="1844227" cy="1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3" name="Line"/>
          <p:cNvSpPr/>
          <p:nvPr/>
        </p:nvSpPr>
        <p:spPr>
          <a:xfrm flipV="1">
            <a:off x="5739921" y="3104447"/>
            <a:ext cx="1985026" cy="1083508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mph" nodeType="afterEffect" presetSubtype="0" presetID="26" grpId="4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3" dur="1000" fill="hold" tmFilter="0, 0; .2, .5; .8, .5; 1, 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fill="hold" autoRev="1"/>
                                        <p:tgtEl>
                                          <p:spTgt spid="2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mph" nodeType="afterEffect" presetSubtype="0" presetID="26" grpId="6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1" dur="1000" fill="hold" tmFilter="0, 0; .2, .5; .8, .5; 1, 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fill="hold" autoRev="1"/>
                                        <p:tgtEl>
                                          <p:spTgt spid="2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mph" nodeType="afterEffect" presetSubtype="0" presetID="26" grpId="8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9" dur="1000" fill="hold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fill="hold" autoRev="1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6"/>
      <p:bldP build="p" bldLvl="5" animBg="1" rev="0" advAuto="0" spid="192" grpId="2"/>
      <p:bldP build="whole" bldLvl="1" animBg="1" rev="0" advAuto="0" spid="232" grpId="10"/>
      <p:bldP build="whole" bldLvl="1" animBg="1" rev="0" advAuto="0" spid="228" grpId="3"/>
      <p:bldP build="whole" bldLvl="1" animBg="1" rev="0" advAuto="0" spid="228" grpId="4"/>
      <p:bldP build="whole" bldLvl="1" animBg="1" rev="0" advAuto="0" spid="227" grpId="1"/>
      <p:bldP build="whole" bldLvl="1" animBg="1" rev="0" advAuto="0" spid="230" grpId="7"/>
      <p:bldP build="whole" bldLvl="1" animBg="1" rev="0" advAuto="0" spid="230" grpId="8"/>
      <p:bldP build="whole" bldLvl="1" animBg="1" rev="0" advAuto="0" spid="233" grpId="11"/>
      <p:bldP build="whole" bldLvl="1" animBg="1" rev="0" advAuto="0" spid="231" grpId="9"/>
      <p:bldP build="whole" bldLvl="1" animBg="1" rev="0" advAuto="0" spid="229" gr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ynamic Programming: Forward Approach"/>
          <p:cNvSpPr txBox="1"/>
          <p:nvPr>
            <p:ph type="title"/>
          </p:nvPr>
        </p:nvSpPr>
        <p:spPr>
          <a:xfrm>
            <a:off x="368889" y="60325"/>
            <a:ext cx="9422222" cy="95250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Dynamic Programming: Forward Approach</a:t>
            </a:r>
          </a:p>
        </p:txBody>
      </p:sp>
      <p:sp>
        <p:nvSpPr>
          <p:cNvPr id="2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3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39" name="d(s,t)=min{1+d(A,t), 3+d(B,t), 7+d(C,t)}…"/>
          <p:cNvSpPr txBox="1"/>
          <p:nvPr/>
        </p:nvSpPr>
        <p:spPr>
          <a:xfrm>
            <a:off x="311934" y="4311425"/>
            <a:ext cx="9320498" cy="257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d(s,t)=min{1+</a:t>
            </a:r>
            <a:r>
              <a:rPr>
                <a:solidFill>
                  <a:schemeClr val="accent2"/>
                </a:solidFill>
              </a:rPr>
              <a:t>d(A,t)</a:t>
            </a:r>
            <a:r>
              <a:t>, 3+</a:t>
            </a:r>
            <a:r>
              <a:rPr>
                <a:solidFill>
                  <a:schemeClr val="accent4"/>
                </a:solidFill>
              </a:rPr>
              <a:t>d(B,t)</a:t>
            </a:r>
            <a:r>
              <a:t>, 7+</a:t>
            </a:r>
            <a:r>
              <a:rPr>
                <a:solidFill>
                  <a:schemeClr val="accent6"/>
                </a:solidFill>
              </a:rPr>
              <a:t>d(C,t)</a:t>
            </a:r>
            <a:r>
              <a:t>}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2"/>
                </a:solidFill>
              </a:rPr>
              <a:t>d(A,t)</a:t>
            </a:r>
            <a:r>
              <a:t>=min{5+d(D,t),10+d(E,t)}=min(25,24)=</a:t>
            </a:r>
            <a:r>
              <a:rPr>
                <a:solidFill>
                  <a:schemeClr val="accent2"/>
                </a:solidFill>
              </a:rPr>
              <a:t>24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4"/>
                </a:solidFill>
              </a:rPr>
              <a:t>d(B,t)</a:t>
            </a:r>
            <a:r>
              <a:t>=min(8+d(D,t),6+d(E,t),15+d(F,t))</a:t>
            </a:r>
          </a:p>
          <a:p>
            <a:pPr lvl="5" marL="0" indent="114300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=min{8+20,6+14,15+5)=</a:t>
            </a:r>
            <a:r>
              <a:rPr>
                <a:solidFill>
                  <a:schemeClr val="accent4"/>
                </a:solidFill>
              </a:rPr>
              <a:t>20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d(C,t)</a:t>
            </a:r>
            <a:r>
              <a:t>=min{4+d(E,t),3+d(F,t)}=min{18,8)=</a:t>
            </a:r>
            <a:r>
              <a:rPr>
                <a:solidFill>
                  <a:schemeClr val="accent6"/>
                </a:solidFill>
              </a:rPr>
              <a:t>8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d(s,t)=min{1+</a:t>
            </a:r>
            <a:r>
              <a:rPr>
                <a:solidFill>
                  <a:schemeClr val="accent2"/>
                </a:solidFill>
              </a:rPr>
              <a:t>24</a:t>
            </a:r>
            <a:r>
              <a:t>, 3+</a:t>
            </a:r>
            <a:r>
              <a:rPr>
                <a:solidFill>
                  <a:schemeClr val="accent4"/>
                </a:solidFill>
              </a:rPr>
              <a:t>20</a:t>
            </a:r>
            <a:r>
              <a:t>, 7+</a:t>
            </a:r>
            <a:r>
              <a:rPr>
                <a:solidFill>
                  <a:schemeClr val="accent6"/>
                </a:solidFill>
              </a:rPr>
              <a:t>8</a:t>
            </a:r>
            <a:r>
              <a:t>}=15</a:t>
            </a:r>
          </a:p>
        </p:txBody>
      </p:sp>
      <p:sp>
        <p:nvSpPr>
          <p:cNvPr id="240" name="A"/>
          <p:cNvSpPr/>
          <p:nvPr/>
        </p:nvSpPr>
        <p:spPr>
          <a:xfrm>
            <a:off x="2424624" y="1376738"/>
            <a:ext cx="496266" cy="50228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41" name="B"/>
          <p:cNvSpPr/>
          <p:nvPr/>
        </p:nvSpPr>
        <p:spPr>
          <a:xfrm>
            <a:off x="2374219" y="2545142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42" name="C"/>
          <p:cNvSpPr/>
          <p:nvPr/>
        </p:nvSpPr>
        <p:spPr>
          <a:xfrm>
            <a:off x="2424624" y="3564653"/>
            <a:ext cx="528159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43" name="D"/>
          <p:cNvSpPr/>
          <p:nvPr/>
        </p:nvSpPr>
        <p:spPr>
          <a:xfrm>
            <a:off x="4591607" y="1391839"/>
            <a:ext cx="528159" cy="53307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44" name="E"/>
          <p:cNvSpPr/>
          <p:nvPr/>
        </p:nvSpPr>
        <p:spPr>
          <a:xfrm>
            <a:off x="4591607" y="2410415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45" name="F"/>
          <p:cNvSpPr/>
          <p:nvPr/>
        </p:nvSpPr>
        <p:spPr>
          <a:xfrm>
            <a:off x="4591607" y="3515411"/>
            <a:ext cx="496266" cy="58347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46" name="s"/>
          <p:cNvSpPr/>
          <p:nvPr/>
        </p:nvSpPr>
        <p:spPr>
          <a:xfrm>
            <a:off x="705294" y="2504145"/>
            <a:ext cx="538421" cy="53703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47" name="t"/>
          <p:cNvSpPr/>
          <p:nvPr/>
        </p:nvSpPr>
        <p:spPr>
          <a:xfrm>
            <a:off x="6714933" y="2484754"/>
            <a:ext cx="577454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48" name="Line"/>
          <p:cNvSpPr/>
          <p:nvPr/>
        </p:nvSpPr>
        <p:spPr>
          <a:xfrm flipV="1">
            <a:off x="2884426" y="1648831"/>
            <a:ext cx="1728320" cy="97672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9" name="Line"/>
          <p:cNvSpPr/>
          <p:nvPr/>
        </p:nvSpPr>
        <p:spPr>
          <a:xfrm flipV="1">
            <a:off x="5106067" y="2885505"/>
            <a:ext cx="1705935" cy="8271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0" name="Line"/>
          <p:cNvSpPr/>
          <p:nvPr/>
        </p:nvSpPr>
        <p:spPr>
          <a:xfrm>
            <a:off x="1135885" y="2899385"/>
            <a:ext cx="1301801" cy="82903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1" name="Line"/>
          <p:cNvSpPr/>
          <p:nvPr/>
        </p:nvSpPr>
        <p:spPr>
          <a:xfrm>
            <a:off x="1230113" y="2748167"/>
            <a:ext cx="1162210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2" name="Line"/>
          <p:cNvSpPr/>
          <p:nvPr/>
        </p:nvSpPr>
        <p:spPr>
          <a:xfrm>
            <a:off x="2828240" y="2907614"/>
            <a:ext cx="1774138" cy="7998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3" name="Line"/>
          <p:cNvSpPr/>
          <p:nvPr/>
        </p:nvSpPr>
        <p:spPr>
          <a:xfrm>
            <a:off x="5100837" y="2708421"/>
            <a:ext cx="164478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4" name="Line"/>
          <p:cNvSpPr/>
          <p:nvPr/>
        </p:nvSpPr>
        <p:spPr>
          <a:xfrm>
            <a:off x="2920125" y="2757863"/>
            <a:ext cx="1651064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5" name="Line"/>
          <p:cNvSpPr/>
          <p:nvPr/>
        </p:nvSpPr>
        <p:spPr>
          <a:xfrm>
            <a:off x="2920373" y="3804062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6" name="Line"/>
          <p:cNvSpPr/>
          <p:nvPr/>
        </p:nvSpPr>
        <p:spPr>
          <a:xfrm>
            <a:off x="2920373" y="1581014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7" name="Line"/>
          <p:cNvSpPr/>
          <p:nvPr/>
        </p:nvSpPr>
        <p:spPr>
          <a:xfrm>
            <a:off x="2828240" y="1708104"/>
            <a:ext cx="1774373" cy="87489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8" name="Line"/>
          <p:cNvSpPr/>
          <p:nvPr/>
        </p:nvSpPr>
        <p:spPr>
          <a:xfrm>
            <a:off x="5071821" y="1665985"/>
            <a:ext cx="1774138" cy="79986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9" name="Line"/>
          <p:cNvSpPr/>
          <p:nvPr/>
        </p:nvSpPr>
        <p:spPr>
          <a:xfrm flipV="1">
            <a:off x="1181346" y="1650467"/>
            <a:ext cx="1266557" cy="89891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0" name="1"/>
          <p:cNvSpPr txBox="1"/>
          <p:nvPr/>
        </p:nvSpPr>
        <p:spPr>
          <a:xfrm>
            <a:off x="1549938" y="1791472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261" name="3"/>
          <p:cNvSpPr txBox="1"/>
          <p:nvPr/>
        </p:nvSpPr>
        <p:spPr>
          <a:xfrm>
            <a:off x="1679154" y="2319637"/>
            <a:ext cx="264129" cy="401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62" name="7"/>
          <p:cNvSpPr txBox="1"/>
          <p:nvPr/>
        </p:nvSpPr>
        <p:spPr>
          <a:xfrm>
            <a:off x="1956569" y="3030647"/>
            <a:ext cx="26413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263" name="8"/>
          <p:cNvSpPr txBox="1"/>
          <p:nvPr/>
        </p:nvSpPr>
        <p:spPr>
          <a:xfrm>
            <a:off x="3067850" y="2089128"/>
            <a:ext cx="386490" cy="38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8</a:t>
            </a:r>
          </a:p>
        </p:txBody>
      </p:sp>
      <p:sp>
        <p:nvSpPr>
          <p:cNvPr id="264" name="Line"/>
          <p:cNvSpPr/>
          <p:nvPr/>
        </p:nvSpPr>
        <p:spPr>
          <a:xfrm flipV="1">
            <a:off x="2884426" y="2912915"/>
            <a:ext cx="1727439" cy="77222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5" name="5"/>
          <p:cNvSpPr txBox="1"/>
          <p:nvPr/>
        </p:nvSpPr>
        <p:spPr>
          <a:xfrm>
            <a:off x="3402231" y="1217197"/>
            <a:ext cx="264129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266" name="10"/>
          <p:cNvSpPr txBox="1"/>
          <p:nvPr/>
        </p:nvSpPr>
        <p:spPr>
          <a:xfrm>
            <a:off x="3179502" y="1641974"/>
            <a:ext cx="521665" cy="369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10</a:t>
            </a:r>
          </a:p>
        </p:txBody>
      </p:sp>
      <p:sp>
        <p:nvSpPr>
          <p:cNvPr id="267" name="6"/>
          <p:cNvSpPr txBox="1"/>
          <p:nvPr/>
        </p:nvSpPr>
        <p:spPr>
          <a:xfrm>
            <a:off x="3402231" y="2388754"/>
            <a:ext cx="264129" cy="42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268" name="15"/>
          <p:cNvSpPr txBox="1"/>
          <p:nvPr/>
        </p:nvSpPr>
        <p:spPr>
          <a:xfrm>
            <a:off x="3154299" y="2824983"/>
            <a:ext cx="572071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15</a:t>
            </a:r>
          </a:p>
        </p:txBody>
      </p:sp>
      <p:sp>
        <p:nvSpPr>
          <p:cNvPr id="269" name="4"/>
          <p:cNvSpPr txBox="1"/>
          <p:nvPr/>
        </p:nvSpPr>
        <p:spPr>
          <a:xfrm>
            <a:off x="3129030" y="3180944"/>
            <a:ext cx="264130" cy="420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270" name="3"/>
          <p:cNvSpPr txBox="1"/>
          <p:nvPr/>
        </p:nvSpPr>
        <p:spPr>
          <a:xfrm>
            <a:off x="3580774" y="3449123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71" name="20"/>
          <p:cNvSpPr txBox="1"/>
          <p:nvPr/>
        </p:nvSpPr>
        <p:spPr>
          <a:xfrm>
            <a:off x="5217805" y="1436425"/>
            <a:ext cx="521666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400"/>
            </a:pPr>
            <a:r>
              <a:rPr sz="2200"/>
              <a:t>2</a:t>
            </a:r>
            <a:r>
              <a:t>0</a:t>
            </a:r>
          </a:p>
        </p:txBody>
      </p:sp>
      <p:sp>
        <p:nvSpPr>
          <p:cNvPr id="272" name="14"/>
          <p:cNvSpPr txBox="1"/>
          <p:nvPr/>
        </p:nvSpPr>
        <p:spPr>
          <a:xfrm>
            <a:off x="5125308" y="2247010"/>
            <a:ext cx="521665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14</a:t>
            </a:r>
          </a:p>
        </p:txBody>
      </p:sp>
      <p:sp>
        <p:nvSpPr>
          <p:cNvPr id="273" name="5"/>
          <p:cNvSpPr txBox="1"/>
          <p:nvPr/>
        </p:nvSpPr>
        <p:spPr>
          <a:xfrm>
            <a:off x="5346573" y="3163802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274" name="(Backward reasoning)"/>
          <p:cNvSpPr txBox="1"/>
          <p:nvPr/>
        </p:nvSpPr>
        <p:spPr>
          <a:xfrm>
            <a:off x="6456085" y="1029091"/>
            <a:ext cx="3309438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7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(Backward reasoning)</a:t>
            </a:r>
          </a:p>
        </p:txBody>
      </p:sp>
      <p:sp>
        <p:nvSpPr>
          <p:cNvPr id="275" name="Rectangle"/>
          <p:cNvSpPr/>
          <p:nvPr/>
        </p:nvSpPr>
        <p:spPr>
          <a:xfrm>
            <a:off x="3138009" y="1263805"/>
            <a:ext cx="3096795" cy="2939474"/>
          </a:xfrm>
          <a:prstGeom prst="rect">
            <a:avLst/>
          </a:prstGeom>
          <a:solidFill>
            <a:srgbClr val="DCDEE0">
              <a:alpha val="69670"/>
            </a:srgbClr>
          </a:solidFill>
          <a:ln>
            <a:solidFill>
              <a:srgbClr val="000000">
                <a:alpha val="69670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8" name="Group"/>
          <p:cNvGrpSpPr/>
          <p:nvPr/>
        </p:nvGrpSpPr>
        <p:grpSpPr>
          <a:xfrm>
            <a:off x="2886639" y="1641413"/>
            <a:ext cx="3868457" cy="873706"/>
            <a:chOff x="0" y="0"/>
            <a:chExt cx="3868455" cy="873704"/>
          </a:xfrm>
        </p:grpSpPr>
        <p:sp>
          <p:nvSpPr>
            <p:cNvPr id="276" name="Line"/>
            <p:cNvSpPr/>
            <p:nvPr/>
          </p:nvSpPr>
          <p:spPr>
            <a:xfrm>
              <a:off x="0" y="0"/>
              <a:ext cx="3868456" cy="873705"/>
            </a:xfrm>
            <a:prstGeom prst="line">
              <a:avLst/>
            </a:prstGeom>
            <a:noFill/>
            <a:ln w="50800" cap="flat">
              <a:solidFill>
                <a:srgbClr val="1A931F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7" name="d(A,t)"/>
            <p:cNvSpPr txBox="1"/>
            <p:nvPr/>
          </p:nvSpPr>
          <p:spPr>
            <a:xfrm rot="720000">
              <a:off x="1942390" y="206795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d(A,t)</a:t>
              </a: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3027504" y="2498871"/>
            <a:ext cx="3581131" cy="419101"/>
            <a:chOff x="0" y="0"/>
            <a:chExt cx="3581129" cy="419100"/>
          </a:xfrm>
        </p:grpSpPr>
        <p:sp>
          <p:nvSpPr>
            <p:cNvPr id="279" name="Line"/>
            <p:cNvSpPr/>
            <p:nvPr/>
          </p:nvSpPr>
          <p:spPr>
            <a:xfrm>
              <a:off x="0" y="374805"/>
              <a:ext cx="3581130" cy="1"/>
            </a:xfrm>
            <a:prstGeom prst="line">
              <a:avLst/>
            </a:prstGeom>
            <a:noFill/>
            <a:ln w="50800" cap="flat">
              <a:solidFill>
                <a:schemeClr val="accent4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0" name="d(B,t)"/>
            <p:cNvSpPr txBox="1"/>
            <p:nvPr/>
          </p:nvSpPr>
          <p:spPr>
            <a:xfrm>
              <a:off x="2242905" y="-1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d(B,t)</a:t>
              </a: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3040753" y="2847718"/>
            <a:ext cx="3073918" cy="905081"/>
            <a:chOff x="0" y="0"/>
            <a:chExt cx="3073917" cy="905080"/>
          </a:xfrm>
        </p:grpSpPr>
        <p:sp>
          <p:nvSpPr>
            <p:cNvPr id="282" name="Line"/>
            <p:cNvSpPr/>
            <p:nvPr/>
          </p:nvSpPr>
          <p:spPr>
            <a:xfrm flipV="1">
              <a:off x="-1" y="217311"/>
              <a:ext cx="3073919" cy="687770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3" name="d(C,t)"/>
            <p:cNvSpPr txBox="1"/>
            <p:nvPr/>
          </p:nvSpPr>
          <p:spPr>
            <a:xfrm rot="20760000">
              <a:off x="1282539" y="129288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d(C,t)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mph" nodeType="with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mph" nodeType="click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with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mph" nodeType="withEffect" presetSubtype="0" presetID="35" grpId="1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mph" nodeType="clickEffect" presetSubtype="0" presetID="35" grpId="1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mph" nodeType="withEffect" presetSubtype="0" presetID="35" grpId="1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mph" nodeType="click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mph" nodeType="withEffect" presetSubtype="0" presetID="35" grpId="1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mph" nodeType="clickEffect" presetSubtype="0" presetID="35" grpId="1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withEffect" presetSubtype="0" presetID="35" grpId="1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click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mph" nodeType="with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mph" nodeType="clickEffect" presetSubtype="0" presetID="35" grpId="2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mph" nodeType="withEffect" presetSubtype="0" presetID="35" grpId="2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mph" nodeType="clickEffect" presetSubtype="0" presetID="35" grpId="2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mph" nodeType="with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mph" nodeType="clickEffect" presetSubtype="0" presetID="35" grpId="2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withEffect" presetSubtype="0" presetID="35" grpId="2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5" grpId="1"/>
      <p:bldP build="whole" bldLvl="1" animBg="1" rev="0" advAuto="0" spid="248" grpId="16"/>
      <p:bldP build="whole" bldLvl="1" animBg="1" rev="0" advAuto="0" spid="258" grpId="17"/>
      <p:bldP build="whole" bldLvl="1" animBg="1" rev="0" advAuto="0" spid="257" grpId="14"/>
      <p:bldP build="whole" bldLvl="1" animBg="1" rev="0" advAuto="0" spid="249" grpId="21"/>
      <p:bldP build="whole" bldLvl="1" animBg="1" rev="0" advAuto="0" spid="256" grpId="12"/>
      <p:bldP build="whole" bldLvl="1" animBg="1" rev="0" advAuto="0" spid="249" grpId="25"/>
      <p:bldP build="whole" bldLvl="1" animBg="1" rev="0" advAuto="0" spid="278" grpId="2"/>
      <p:bldP build="whole" bldLvl="1" animBg="1" rev="0" advAuto="0" spid="254" grpId="18"/>
      <p:bldP build="whole" bldLvl="1" animBg="1" rev="0" advAuto="0" spid="253" grpId="15"/>
      <p:bldP build="whole" bldLvl="1" animBg="1" rev="0" advAuto="0" spid="251" grpId="8"/>
      <p:bldP build="whole" bldLvl="1" animBg="1" rev="0" advAuto="0" spid="281" grpId="3"/>
      <p:bldP build="whole" bldLvl="1" animBg="1" rev="0" advAuto="0" spid="284" grpId="4"/>
      <p:bldP build="whole" bldLvl="1" animBg="1" rev="0" advAuto="0" spid="253" grpId="19"/>
      <p:bldP build="whole" bldLvl="1" animBg="1" rev="0" advAuto="0" spid="278" grpId="7"/>
      <p:bldP build="whole" bldLvl="1" animBg="1" rev="0" advAuto="0" spid="281" grpId="9"/>
      <p:bldP build="whole" bldLvl="1" animBg="1" rev="0" advAuto="0" spid="250" grpId="10"/>
      <p:bldP build="whole" bldLvl="1" animBg="1" rev="0" advAuto="0" spid="259" grpId="6"/>
      <p:bldP build="whole" bldLvl="1" animBg="1" rev="0" advAuto="0" spid="252" grpId="20"/>
      <p:bldP build="whole" bldLvl="1" animBg="1" rev="0" advAuto="0" spid="284" grpId="11"/>
      <p:bldP build="p" bldLvl="5" animBg="1" rev="0" advAuto="0" spid="239" grpId="5"/>
      <p:bldP build="whole" bldLvl="1" animBg="1" rev="0" advAuto="0" spid="264" grpId="22"/>
      <p:bldP build="whole" bldLvl="1" animBg="1" rev="0" advAuto="0" spid="253" grpId="23"/>
      <p:bldP build="whole" bldLvl="1" animBg="1" rev="0" advAuto="0" spid="255" grpId="24"/>
      <p:bldP build="whole" bldLvl="1" animBg="1" rev="0" advAuto="0" spid="258" grpId="1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Dynamic Programming: Backward Approach"/>
          <p:cNvSpPr txBox="1"/>
          <p:nvPr>
            <p:ph type="title"/>
          </p:nvPr>
        </p:nvSpPr>
        <p:spPr>
          <a:xfrm>
            <a:off x="368889" y="60325"/>
            <a:ext cx="9422222" cy="952500"/>
          </a:xfrm>
          <a:prstGeom prst="rect">
            <a:avLst/>
          </a:prstGeom>
        </p:spPr>
        <p:txBody>
          <a:bodyPr/>
          <a:lstStyle>
            <a:lvl1pPr>
              <a:defRPr sz="4100"/>
            </a:lvl1pPr>
          </a:lstStyle>
          <a:p>
            <a:pPr/>
            <a:r>
              <a:t>Dynamic Programming: Backward Approach</a:t>
            </a:r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8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90" name="d(s,t)=min{d(s,D)+20, d(s,E)+14, d(s,F)+5}…"/>
          <p:cNvSpPr txBox="1"/>
          <p:nvPr/>
        </p:nvSpPr>
        <p:spPr>
          <a:xfrm>
            <a:off x="311934" y="4311425"/>
            <a:ext cx="9320498" cy="257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</a:t>
            </a:r>
            <a:r>
              <a:rPr>
                <a:solidFill>
                  <a:schemeClr val="accent2"/>
                </a:solidFill>
              </a:rPr>
              <a:t>d(s,D)</a:t>
            </a:r>
            <a:r>
              <a:t>+20, </a:t>
            </a:r>
            <a:r>
              <a:rPr>
                <a:solidFill>
                  <a:schemeClr val="accent4"/>
                </a:solidFill>
              </a:rPr>
              <a:t>d(s,E)</a:t>
            </a:r>
            <a:r>
              <a:t>+14, </a:t>
            </a:r>
            <a:r>
              <a:rPr>
                <a:solidFill>
                  <a:schemeClr val="accent6"/>
                </a:solidFill>
              </a:rPr>
              <a:t>d(s,F)</a:t>
            </a:r>
            <a:r>
              <a:t>+5}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2"/>
                </a:solidFill>
              </a:rPr>
              <a:t>d(s,D)</a:t>
            </a:r>
            <a:r>
              <a:t>=min{d(s,A)+5,d(s,B)+8}=min(1+5,3+8)=</a:t>
            </a:r>
            <a:r>
              <a:rPr>
                <a:solidFill>
                  <a:schemeClr val="accent2"/>
                </a:solidFill>
              </a:rPr>
              <a:t>6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4"/>
                </a:solidFill>
              </a:rPr>
              <a:t>d(s,E)</a:t>
            </a:r>
            <a:r>
              <a:t>=min(d(s,A)+10,d(s,B)+6,d(s,C)+4)</a:t>
            </a:r>
          </a:p>
          <a:p>
            <a:pPr lvl="5" marL="0" indent="114300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=min{1+10,3+6,7+4)=</a:t>
            </a:r>
            <a:r>
              <a:rPr>
                <a:solidFill>
                  <a:schemeClr val="accent4"/>
                </a:solidFill>
              </a:rPr>
              <a:t>9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d(s,F)</a:t>
            </a:r>
            <a:r>
              <a:t>=min{d(s,B)+15,d(s,C)+3}=min{3+15,7+3)=</a:t>
            </a:r>
            <a:r>
              <a:rPr>
                <a:solidFill>
                  <a:schemeClr val="accent6"/>
                </a:solidFill>
              </a:rPr>
              <a:t>10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</a:t>
            </a:r>
            <a:r>
              <a:rPr>
                <a:solidFill>
                  <a:schemeClr val="accent2"/>
                </a:solidFill>
              </a:rPr>
              <a:t>6+20</a:t>
            </a:r>
            <a:r>
              <a:t>, </a:t>
            </a:r>
            <a:r>
              <a:rPr>
                <a:solidFill>
                  <a:schemeClr val="accent4"/>
                </a:solidFill>
              </a:rPr>
              <a:t>9+14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10+5</a:t>
            </a:r>
            <a:r>
              <a:t>}=15</a:t>
            </a:r>
          </a:p>
        </p:txBody>
      </p:sp>
      <p:sp>
        <p:nvSpPr>
          <p:cNvPr id="291" name="A"/>
          <p:cNvSpPr/>
          <p:nvPr/>
        </p:nvSpPr>
        <p:spPr>
          <a:xfrm>
            <a:off x="2424624" y="1376738"/>
            <a:ext cx="496266" cy="50228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92" name="B"/>
          <p:cNvSpPr/>
          <p:nvPr/>
        </p:nvSpPr>
        <p:spPr>
          <a:xfrm>
            <a:off x="2374219" y="2545142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93" name="C"/>
          <p:cNvSpPr/>
          <p:nvPr/>
        </p:nvSpPr>
        <p:spPr>
          <a:xfrm>
            <a:off x="2424624" y="3564653"/>
            <a:ext cx="528159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94" name="D"/>
          <p:cNvSpPr/>
          <p:nvPr/>
        </p:nvSpPr>
        <p:spPr>
          <a:xfrm>
            <a:off x="4591607" y="1391839"/>
            <a:ext cx="528159" cy="53307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95" name="E"/>
          <p:cNvSpPr/>
          <p:nvPr/>
        </p:nvSpPr>
        <p:spPr>
          <a:xfrm>
            <a:off x="4591607" y="2410415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96" name="F"/>
          <p:cNvSpPr/>
          <p:nvPr/>
        </p:nvSpPr>
        <p:spPr>
          <a:xfrm>
            <a:off x="4591607" y="3515411"/>
            <a:ext cx="496266" cy="58347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97" name="s"/>
          <p:cNvSpPr/>
          <p:nvPr/>
        </p:nvSpPr>
        <p:spPr>
          <a:xfrm>
            <a:off x="705294" y="2504145"/>
            <a:ext cx="538421" cy="53703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98" name="t"/>
          <p:cNvSpPr/>
          <p:nvPr/>
        </p:nvSpPr>
        <p:spPr>
          <a:xfrm>
            <a:off x="6714933" y="2484754"/>
            <a:ext cx="577454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99" name="Line"/>
          <p:cNvSpPr/>
          <p:nvPr/>
        </p:nvSpPr>
        <p:spPr>
          <a:xfrm flipV="1">
            <a:off x="1181346" y="1650467"/>
            <a:ext cx="1266557" cy="89891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0" name="Line"/>
          <p:cNvSpPr/>
          <p:nvPr/>
        </p:nvSpPr>
        <p:spPr>
          <a:xfrm flipV="1">
            <a:off x="2884426" y="1648831"/>
            <a:ext cx="1728320" cy="97672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1" name="Line"/>
          <p:cNvSpPr/>
          <p:nvPr/>
        </p:nvSpPr>
        <p:spPr>
          <a:xfrm flipV="1">
            <a:off x="5106067" y="2885505"/>
            <a:ext cx="1705935" cy="8271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2" name="Line"/>
          <p:cNvSpPr/>
          <p:nvPr/>
        </p:nvSpPr>
        <p:spPr>
          <a:xfrm>
            <a:off x="1135885" y="2899385"/>
            <a:ext cx="1301801" cy="82903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3" name="Line"/>
          <p:cNvSpPr/>
          <p:nvPr/>
        </p:nvSpPr>
        <p:spPr>
          <a:xfrm>
            <a:off x="1230113" y="2748167"/>
            <a:ext cx="1162210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4" name="Line"/>
          <p:cNvSpPr/>
          <p:nvPr/>
        </p:nvSpPr>
        <p:spPr>
          <a:xfrm>
            <a:off x="2828240" y="2907614"/>
            <a:ext cx="1774138" cy="7998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5" name="Line"/>
          <p:cNvSpPr/>
          <p:nvPr/>
        </p:nvSpPr>
        <p:spPr>
          <a:xfrm>
            <a:off x="5100837" y="2708421"/>
            <a:ext cx="164478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6" name="Line"/>
          <p:cNvSpPr/>
          <p:nvPr/>
        </p:nvSpPr>
        <p:spPr>
          <a:xfrm>
            <a:off x="2920125" y="2757863"/>
            <a:ext cx="1651064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7" name="Line"/>
          <p:cNvSpPr/>
          <p:nvPr/>
        </p:nvSpPr>
        <p:spPr>
          <a:xfrm>
            <a:off x="2920373" y="3804062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8" name="Line"/>
          <p:cNvSpPr/>
          <p:nvPr/>
        </p:nvSpPr>
        <p:spPr>
          <a:xfrm>
            <a:off x="2920373" y="1581014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9" name="Line"/>
          <p:cNvSpPr/>
          <p:nvPr/>
        </p:nvSpPr>
        <p:spPr>
          <a:xfrm>
            <a:off x="2828240" y="1708104"/>
            <a:ext cx="1774373" cy="87489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0" name="Line"/>
          <p:cNvSpPr/>
          <p:nvPr/>
        </p:nvSpPr>
        <p:spPr>
          <a:xfrm>
            <a:off x="5071821" y="1665985"/>
            <a:ext cx="1774138" cy="79986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1" name="1"/>
          <p:cNvSpPr txBox="1"/>
          <p:nvPr/>
        </p:nvSpPr>
        <p:spPr>
          <a:xfrm>
            <a:off x="1678885" y="1658561"/>
            <a:ext cx="264129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312" name="3"/>
          <p:cNvSpPr txBox="1"/>
          <p:nvPr/>
        </p:nvSpPr>
        <p:spPr>
          <a:xfrm>
            <a:off x="1678885" y="2269739"/>
            <a:ext cx="264129" cy="401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313" name="7"/>
          <p:cNvSpPr txBox="1"/>
          <p:nvPr/>
        </p:nvSpPr>
        <p:spPr>
          <a:xfrm>
            <a:off x="1546820" y="3275790"/>
            <a:ext cx="26413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314" name="8"/>
          <p:cNvSpPr txBox="1"/>
          <p:nvPr/>
        </p:nvSpPr>
        <p:spPr>
          <a:xfrm>
            <a:off x="3067850" y="2089128"/>
            <a:ext cx="386490" cy="38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8</a:t>
            </a:r>
          </a:p>
        </p:txBody>
      </p:sp>
      <p:sp>
        <p:nvSpPr>
          <p:cNvPr id="315" name="Line"/>
          <p:cNvSpPr/>
          <p:nvPr/>
        </p:nvSpPr>
        <p:spPr>
          <a:xfrm flipV="1">
            <a:off x="2884426" y="2912915"/>
            <a:ext cx="1727439" cy="77222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6" name="5"/>
          <p:cNvSpPr txBox="1"/>
          <p:nvPr/>
        </p:nvSpPr>
        <p:spPr>
          <a:xfrm>
            <a:off x="3402231" y="1217197"/>
            <a:ext cx="264129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317" name="10"/>
          <p:cNvSpPr txBox="1"/>
          <p:nvPr/>
        </p:nvSpPr>
        <p:spPr>
          <a:xfrm>
            <a:off x="3179502" y="1641974"/>
            <a:ext cx="521665" cy="369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10</a:t>
            </a:r>
          </a:p>
        </p:txBody>
      </p:sp>
      <p:sp>
        <p:nvSpPr>
          <p:cNvPr id="318" name="6"/>
          <p:cNvSpPr txBox="1"/>
          <p:nvPr/>
        </p:nvSpPr>
        <p:spPr>
          <a:xfrm>
            <a:off x="3402231" y="2388754"/>
            <a:ext cx="264129" cy="42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319" name="15"/>
          <p:cNvSpPr txBox="1"/>
          <p:nvPr/>
        </p:nvSpPr>
        <p:spPr>
          <a:xfrm>
            <a:off x="3154299" y="2824983"/>
            <a:ext cx="572071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15</a:t>
            </a:r>
          </a:p>
        </p:txBody>
      </p:sp>
      <p:sp>
        <p:nvSpPr>
          <p:cNvPr id="320" name="4"/>
          <p:cNvSpPr txBox="1"/>
          <p:nvPr/>
        </p:nvSpPr>
        <p:spPr>
          <a:xfrm>
            <a:off x="3129030" y="3180944"/>
            <a:ext cx="264130" cy="420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321" name="3"/>
          <p:cNvSpPr txBox="1"/>
          <p:nvPr/>
        </p:nvSpPr>
        <p:spPr>
          <a:xfrm>
            <a:off x="3580774" y="3449123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322" name="20"/>
          <p:cNvSpPr txBox="1"/>
          <p:nvPr/>
        </p:nvSpPr>
        <p:spPr>
          <a:xfrm>
            <a:off x="5217805" y="1436425"/>
            <a:ext cx="521666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400"/>
            </a:pPr>
            <a:r>
              <a:rPr sz="2200"/>
              <a:t>2</a:t>
            </a:r>
            <a:r>
              <a:t>0</a:t>
            </a:r>
          </a:p>
        </p:txBody>
      </p:sp>
      <p:sp>
        <p:nvSpPr>
          <p:cNvPr id="323" name="14"/>
          <p:cNvSpPr txBox="1"/>
          <p:nvPr/>
        </p:nvSpPr>
        <p:spPr>
          <a:xfrm>
            <a:off x="5125308" y="2247010"/>
            <a:ext cx="521665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14</a:t>
            </a:r>
          </a:p>
        </p:txBody>
      </p:sp>
      <p:sp>
        <p:nvSpPr>
          <p:cNvPr id="324" name="5"/>
          <p:cNvSpPr txBox="1"/>
          <p:nvPr/>
        </p:nvSpPr>
        <p:spPr>
          <a:xfrm>
            <a:off x="5346573" y="3163802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325" name="(Forward reasoning)"/>
          <p:cNvSpPr txBox="1"/>
          <p:nvPr/>
        </p:nvSpPr>
        <p:spPr>
          <a:xfrm>
            <a:off x="6456085" y="1029091"/>
            <a:ext cx="3309438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7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(Forward reasoning)</a:t>
            </a:r>
          </a:p>
        </p:txBody>
      </p:sp>
      <p:sp>
        <p:nvSpPr>
          <p:cNvPr id="326" name="Rectangle"/>
          <p:cNvSpPr/>
          <p:nvPr/>
        </p:nvSpPr>
        <p:spPr>
          <a:xfrm>
            <a:off x="1489359" y="1129442"/>
            <a:ext cx="2999446" cy="2939474"/>
          </a:xfrm>
          <a:prstGeom prst="rect">
            <a:avLst/>
          </a:prstGeom>
          <a:solidFill>
            <a:srgbClr val="DCDEE0">
              <a:alpha val="69670"/>
            </a:srgbClr>
          </a:solidFill>
          <a:ln>
            <a:solidFill>
              <a:srgbClr val="000000">
                <a:alpha val="69670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9" name="Group"/>
          <p:cNvGrpSpPr/>
          <p:nvPr/>
        </p:nvGrpSpPr>
        <p:grpSpPr>
          <a:xfrm>
            <a:off x="1232070" y="1514315"/>
            <a:ext cx="3342999" cy="1067335"/>
            <a:chOff x="0" y="0"/>
            <a:chExt cx="3342997" cy="1067333"/>
          </a:xfrm>
        </p:grpSpPr>
        <p:sp>
          <p:nvSpPr>
            <p:cNvPr id="327" name="Line"/>
            <p:cNvSpPr/>
            <p:nvPr/>
          </p:nvSpPr>
          <p:spPr>
            <a:xfrm flipV="1">
              <a:off x="0" y="-1"/>
              <a:ext cx="3342998" cy="1067335"/>
            </a:xfrm>
            <a:prstGeom prst="line">
              <a:avLst/>
            </a:prstGeom>
            <a:noFill/>
            <a:ln w="50800" cap="flat">
              <a:solidFill>
                <a:srgbClr val="1A931F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8" name="d(s,D)"/>
            <p:cNvSpPr txBox="1"/>
            <p:nvPr/>
          </p:nvSpPr>
          <p:spPr>
            <a:xfrm rot="20400000">
              <a:off x="769035" y="317739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d(s,D)</a:t>
              </a:r>
            </a:p>
          </p:txBody>
        </p:sp>
      </p:grpSp>
      <p:grpSp>
        <p:nvGrpSpPr>
          <p:cNvPr id="332" name="Group"/>
          <p:cNvGrpSpPr/>
          <p:nvPr/>
        </p:nvGrpSpPr>
        <p:grpSpPr>
          <a:xfrm>
            <a:off x="1203339" y="2315461"/>
            <a:ext cx="3392735" cy="419101"/>
            <a:chOff x="0" y="0"/>
            <a:chExt cx="3392734" cy="419100"/>
          </a:xfrm>
        </p:grpSpPr>
        <p:sp>
          <p:nvSpPr>
            <p:cNvPr id="330" name="Line"/>
            <p:cNvSpPr/>
            <p:nvPr/>
          </p:nvSpPr>
          <p:spPr>
            <a:xfrm>
              <a:off x="0" y="359150"/>
              <a:ext cx="3392735" cy="1"/>
            </a:xfrm>
            <a:prstGeom prst="line">
              <a:avLst/>
            </a:prstGeom>
            <a:noFill/>
            <a:ln w="50800" cap="flat">
              <a:solidFill>
                <a:schemeClr val="accent4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31" name="d(s,E)"/>
            <p:cNvSpPr txBox="1"/>
            <p:nvPr/>
          </p:nvSpPr>
          <p:spPr>
            <a:xfrm>
              <a:off x="884062" y="-1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d(s,E)</a:t>
              </a:r>
            </a:p>
          </p:txBody>
        </p:sp>
      </p:grpSp>
      <p:grpSp>
        <p:nvGrpSpPr>
          <p:cNvPr id="335" name="Group"/>
          <p:cNvGrpSpPr/>
          <p:nvPr/>
        </p:nvGrpSpPr>
        <p:grpSpPr>
          <a:xfrm>
            <a:off x="1229601" y="2809620"/>
            <a:ext cx="3348098" cy="1173525"/>
            <a:chOff x="0" y="0"/>
            <a:chExt cx="3348097" cy="1173523"/>
          </a:xfrm>
        </p:grpSpPr>
        <p:sp>
          <p:nvSpPr>
            <p:cNvPr id="333" name="Line"/>
            <p:cNvSpPr/>
            <p:nvPr/>
          </p:nvSpPr>
          <p:spPr>
            <a:xfrm>
              <a:off x="0" y="67384"/>
              <a:ext cx="3348098" cy="1106140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34" name="d(s,F)"/>
            <p:cNvSpPr txBox="1"/>
            <p:nvPr/>
          </p:nvSpPr>
          <p:spPr>
            <a:xfrm rot="960000">
              <a:off x="732481" y="146281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d(s,F)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with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mph" nodeType="with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mph" nodeType="after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with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9" grpId="2"/>
      <p:bldP build="whole" bldLvl="1" animBg="1" rev="0" advAuto="0" spid="305" grpId="8"/>
      <p:bldP build="whole" bldLvl="1" animBg="1" rev="0" advAuto="0" spid="332" grpId="7"/>
      <p:bldP build="whole" bldLvl="1" animBg="1" rev="0" advAuto="0" spid="329" grpId="5"/>
      <p:bldP build="whole" bldLvl="1" animBg="1" rev="0" advAuto="0" spid="310" grpId="6"/>
      <p:bldP build="whole" bldLvl="1" animBg="1" rev="0" advAuto="0" spid="335" grpId="9"/>
      <p:bldP build="whole" bldLvl="1" animBg="1" rev="0" advAuto="0" spid="335" grpId="4"/>
      <p:bldP build="whole" bldLvl="1" animBg="1" rev="0" advAuto="0" spid="301" grpId="10"/>
      <p:bldP build="p" bldLvl="5" animBg="1" rev="0" advAuto="0" spid="290" grpId="11"/>
      <p:bldP build="whole" bldLvl="1" animBg="1" rev="0" advAuto="0" spid="332" grpId="3"/>
      <p:bldP build="whole" bldLvl="1" animBg="1" rev="0" advAuto="0" spid="32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Dynamic Programming: Applic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Dynamic Programming: Applications</a:t>
            </a:r>
          </a:p>
        </p:txBody>
      </p:sp>
      <p:sp>
        <p:nvSpPr>
          <p:cNvPr id="338" name="Resource allocation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allocation problem</a:t>
            </a:r>
          </a:p>
          <a:p>
            <a:pPr/>
            <a:r>
              <a:t>Consider the following scenario:</a:t>
            </a:r>
          </a:p>
          <a:p>
            <a:pPr lvl="1"/>
            <a:r>
              <a:t>A team of 3 students are asked to play 4 games. </a:t>
            </a:r>
          </a:p>
          <a:p>
            <a:pPr lvl="2"/>
            <a:r>
              <a:t>Table Tennis, Chess, Badminton, Carrom</a:t>
            </a:r>
          </a:p>
          <a:p>
            <a:pPr lvl="1"/>
            <a:r>
              <a:t>A student can choose to play none, some or all 4. </a:t>
            </a:r>
          </a:p>
          <a:p>
            <a:pPr lvl="1"/>
            <a:r>
              <a:t>At a time, only one student can play a game.</a:t>
            </a:r>
          </a:p>
          <a:p>
            <a:pPr lvl="2"/>
            <a:r>
              <a:t>First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t>, then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t>, and then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t> (in that order)</a:t>
            </a:r>
          </a:p>
          <a:p>
            <a:pPr lvl="1"/>
            <a:r>
              <a:t>However, no game is to be played by 2 students</a:t>
            </a:r>
          </a:p>
          <a:p>
            <a:pPr lvl="1"/>
            <a:r>
              <a:t>All the 4 games need to be played.</a:t>
            </a:r>
          </a:p>
          <a:p>
            <a:pPr lvl="1"/>
            <a:r>
              <a:t>Depending upon games played by a students, different points are awarded as shown next</a:t>
            </a: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4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