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5: Strassen Multiplication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L15: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Strassen Multiplication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arge Numbers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Large Numbers Multiplication</a:t>
            </a:r>
          </a:p>
        </p:txBody>
      </p:sp>
      <p:sp>
        <p:nvSpPr>
          <p:cNvPr id="168" name="Let A=A1A2, and B=B1B2,  are n-digit numbers, and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B=B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-digit numbers, 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4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)-digit numbers, 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A*B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= </a:t>
            </a:r>
            <a:r>
              <a:t>10</a:t>
            </a:r>
            <a:r>
              <a:rPr baseline="31999"/>
              <a:t>n</a:t>
            </a:r>
            <a:r>
              <a:t>(A</a:t>
            </a:r>
            <a:r>
              <a:rPr baseline="-5999"/>
              <a:t>1</a:t>
            </a:r>
            <a:r>
              <a:t>*B</a:t>
            </a:r>
            <a:r>
              <a:rPr baseline="-5999"/>
              <a:t>1</a:t>
            </a:r>
            <a:r>
              <a:t>) + A</a:t>
            </a:r>
            <a:r>
              <a:rPr baseline="-5999"/>
              <a:t>2</a:t>
            </a:r>
            <a:r>
              <a:t>*B</a:t>
            </a:r>
            <a:r>
              <a:rPr baseline="-5999"/>
              <a:t>2</a:t>
            </a:r>
            <a:endParaRPr baseline="-5999"/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+10</a:t>
            </a:r>
            <a:r>
              <a:rPr baseline="31999"/>
              <a:t>n/2</a:t>
            </a:r>
            <a:r>
              <a:t>[(A</a:t>
            </a:r>
            <a:r>
              <a:rPr baseline="-5999"/>
              <a:t>1</a:t>
            </a:r>
            <a:r>
              <a:t>+A</a:t>
            </a:r>
            <a:r>
              <a:rPr baseline="-5999"/>
              <a:t>2</a:t>
            </a:r>
            <a:r>
              <a:t>)*(B</a:t>
            </a:r>
            <a:r>
              <a:rPr baseline="-5999"/>
              <a:t>1</a:t>
            </a:r>
            <a:r>
              <a:t>+B</a:t>
            </a:r>
            <a:r>
              <a:rPr baseline="-5999"/>
              <a:t>2</a:t>
            </a:r>
            <a:r>
              <a:t>)-</a:t>
            </a:r>
            <a:r>
              <a:rPr i="1" u="sng"/>
              <a:t>A</a:t>
            </a:r>
            <a:r>
              <a:rPr baseline="-5999" i="1" u="sng"/>
              <a:t>1</a:t>
            </a:r>
            <a:r>
              <a:rPr i="1" u="sng"/>
              <a:t>*B</a:t>
            </a:r>
            <a:r>
              <a:rPr baseline="-5999" i="1" u="sng"/>
              <a:t>1</a:t>
            </a:r>
            <a:r>
              <a:t>-</a:t>
            </a:r>
            <a:r>
              <a:rPr i="1" u="sng"/>
              <a:t>A</a:t>
            </a:r>
            <a:r>
              <a:rPr baseline="-5999" i="1" u="sng"/>
              <a:t>2</a:t>
            </a:r>
            <a:r>
              <a:rPr i="1" u="sng"/>
              <a:t>*B</a:t>
            </a:r>
            <a:r>
              <a:rPr baseline="-5999" i="1" u="sng"/>
              <a:t>2</a:t>
            </a:r>
            <a:r>
              <a:t>]</a:t>
            </a:r>
          </a:p>
          <a:p>
            <a:pPr>
              <a:spcBef>
                <a:spcPts val="4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Recurrence relation using 3 multiplications</a:t>
            </a:r>
          </a:p>
          <a:p>
            <a:pPr lvl="2" marL="0" indent="4572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T(n)=3T(n/2)+O(n)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=3</a:t>
            </a:r>
            <a:r>
              <a:rPr baseline="31999"/>
              <a:t>1</a:t>
            </a:r>
            <a:r>
              <a:t>T(n/2</a:t>
            </a:r>
            <a:r>
              <a:rPr baseline="31999"/>
              <a:t>1</a:t>
            </a:r>
            <a:r>
              <a:t>)+n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=3</a:t>
            </a:r>
            <a:r>
              <a:rPr baseline="31999"/>
              <a:t>1</a:t>
            </a:r>
            <a:r>
              <a:t>[3T(n/4)+n/2]+n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=3</a:t>
            </a:r>
            <a:r>
              <a:rPr baseline="31999"/>
              <a:t>2</a:t>
            </a:r>
            <a:r>
              <a:t>T(n/2</a:t>
            </a:r>
            <a:r>
              <a:rPr baseline="31999"/>
              <a:t>2</a:t>
            </a:r>
            <a:r>
              <a:t>)+[3</a:t>
            </a:r>
            <a:r>
              <a:rPr baseline="31999"/>
              <a:t>1</a:t>
            </a:r>
            <a:r>
              <a:t>n/2</a:t>
            </a:r>
            <a:r>
              <a:rPr baseline="31999"/>
              <a:t>1</a:t>
            </a:r>
            <a:r>
              <a:t>+n]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=…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=3</a:t>
            </a:r>
            <a:r>
              <a:rPr baseline="31999"/>
              <a:t>k</a:t>
            </a:r>
            <a:r>
              <a:t>T(n/2</a:t>
            </a:r>
            <a:r>
              <a:rPr baseline="31999"/>
              <a:t>k</a:t>
            </a:r>
            <a:r>
              <a:t>)+[3</a:t>
            </a:r>
            <a:r>
              <a:rPr baseline="31999"/>
              <a:t>k-1</a:t>
            </a:r>
            <a:r>
              <a:t>n/2</a:t>
            </a:r>
            <a:r>
              <a:rPr baseline="31999"/>
              <a:t>k-1</a:t>
            </a:r>
            <a:r>
              <a:t>+…+n]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Θ(3</a:t>
            </a:r>
            <a:r>
              <a:rPr baseline="31999"/>
              <a:t>log</a:t>
            </a:r>
            <a:r>
              <a:rPr baseline="12769" sz="2600"/>
              <a:t>2</a:t>
            </a:r>
            <a:r>
              <a:rPr baseline="31999"/>
              <a:t>n</a:t>
            </a:r>
            <a:r>
              <a:t>) = Θ(n</a:t>
            </a:r>
            <a:r>
              <a:rPr baseline="31999"/>
              <a:t>log</a:t>
            </a:r>
            <a:r>
              <a:rPr baseline="12769" sz="2600"/>
              <a:t>2</a:t>
            </a:r>
            <a:r>
              <a:rPr baseline="31999"/>
              <a:t>3</a:t>
            </a:r>
            <a:r>
              <a:t>)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≈ Θ(n</a:t>
            </a:r>
            <a:r>
              <a:rPr baseline="31999"/>
              <a:t>1.585</a:t>
            </a:r>
            <a:r>
              <a:t>)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Number Multiplication: Master Theorem"/>
          <p:cNvSpPr txBox="1"/>
          <p:nvPr>
            <p:ph type="title"/>
          </p:nvPr>
        </p:nvSpPr>
        <p:spPr>
          <a:xfrm>
            <a:off x="762000" y="60325"/>
            <a:ext cx="8952031" cy="9525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Number Multiplication: Master Theorem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77" name="Equation"/>
          <p:cNvSpPr txBox="1"/>
          <p:nvPr/>
        </p:nvSpPr>
        <p:spPr>
          <a:xfrm>
            <a:off x="1147921" y="1993661"/>
            <a:ext cx="4235751" cy="15482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eqArr>
                    <m:eqArr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</m:eqArr>
                </m:oMath>
              </m:oMathPara>
            </a14:m>
            <a:endParaRPr sz="2600"/>
          </a:p>
        </p:txBody>
      </p:sp>
      <p:sp>
        <p:nvSpPr>
          <p:cNvPr id="178" name="T(n)=aT(n/b)+Θ(nd) for n=bk, k=1,2,…"/>
          <p:cNvSpPr txBox="1"/>
          <p:nvPr/>
        </p:nvSpPr>
        <p:spPr>
          <a:xfrm>
            <a:off x="607241" y="1061707"/>
            <a:ext cx="7315927" cy="9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T(n)=aT(n/b)+Θ(n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for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k=1,2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T(1) = 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t>where,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a≥1, b≥2, c&gt;0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179" name="T(n)=3T(n/2) + n…"/>
          <p:cNvSpPr txBox="1"/>
          <p:nvPr/>
        </p:nvSpPr>
        <p:spPr>
          <a:xfrm>
            <a:off x="761999" y="3810475"/>
            <a:ext cx="8952032" cy="2252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T(n)=3T(n/2) + n</a:t>
            </a:r>
          </a:p>
          <a:p>
            <a:pPr lvl="1" marL="0" indent="228600">
              <a:lnSpc>
                <a:spcPct val="9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a=3 (a≥1), b=2(b≥2), c=T(1)=1,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11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f(n)=n ∈Θ(n</a:t>
            </a:r>
            <a:r>
              <a:rPr baseline="31999"/>
              <a:t>d</a:t>
            </a:r>
            <a:r>
              <a:t>) ⇒ f(n)∈Θ(n</a:t>
            </a:r>
            <a:r>
              <a:rPr baseline="31999"/>
              <a:t>1</a:t>
            </a:r>
            <a:r>
              <a:t>) ⇒ d=1</a:t>
            </a:r>
          </a:p>
          <a:p>
            <a:pPr lvl="1" marL="0" indent="228600">
              <a:lnSpc>
                <a:spcPct val="11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=b ⇒a&gt;b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#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rd</a:t>
            </a:r>
            <a:r>
              <a:t> case in Master Theorem</a:t>
            </a:r>
          </a:p>
          <a:p>
            <a:pPr lvl="1" marL="0" indent="2286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T(n)=Θ(n</a:t>
            </a:r>
            <a:r>
              <a:rPr baseline="31999"/>
              <a:t>log</a:t>
            </a:r>
            <a:r>
              <a:rPr baseline="10571"/>
              <a:t>b</a:t>
            </a:r>
            <a:r>
              <a:rPr baseline="31999"/>
              <a:t>a</a:t>
            </a:r>
            <a:r>
              <a:t>) = Θ(n</a:t>
            </a:r>
            <a:r>
              <a:rPr baseline="31999"/>
              <a:t>log</a:t>
            </a:r>
            <a:r>
              <a:rPr baseline="10571"/>
              <a:t>2</a:t>
            </a:r>
            <a:r>
              <a:rPr baseline="31999"/>
              <a:t>3</a:t>
            </a:r>
            <a:r>
              <a:t>) = Θ(n</a:t>
            </a:r>
            <a:r>
              <a:rPr baseline="31999"/>
              <a:t>1.585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  <p:bldP build="p" bldLvl="5" animBg="1" rev="0" advAuto="0" spid="179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trassen’s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Strassen’s Matrix Multiplication</a:t>
            </a:r>
          </a:p>
        </p:txBody>
      </p:sp>
      <p:sp>
        <p:nvSpPr>
          <p:cNvPr id="182" name="Strassen discovered that product of two matrices can be computed as follows"/>
          <p:cNvSpPr txBox="1"/>
          <p:nvPr>
            <p:ph type="body" sz="quarter" idx="1"/>
          </p:nvPr>
        </p:nvSpPr>
        <p:spPr>
          <a:xfrm>
            <a:off x="887784" y="938113"/>
            <a:ext cx="8384432" cy="1010921"/>
          </a:xfrm>
          <a:prstGeom prst="rect">
            <a:avLst/>
          </a:prstGeom>
        </p:spPr>
        <p:txBody>
          <a:bodyPr/>
          <a:lstStyle/>
          <a:p>
            <a:pPr/>
            <a:r>
              <a:t>Strassen discovered that product of two matrices can be computed as follows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8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15" name="Group"/>
          <p:cNvGrpSpPr/>
          <p:nvPr/>
        </p:nvGrpSpPr>
        <p:grpSpPr>
          <a:xfrm>
            <a:off x="880709" y="1989212"/>
            <a:ext cx="6380246" cy="1746251"/>
            <a:chOff x="0" y="0"/>
            <a:chExt cx="6380245" cy="1746250"/>
          </a:xfrm>
        </p:grpSpPr>
        <p:grpSp>
          <p:nvGrpSpPr>
            <p:cNvPr id="189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186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7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8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3" name="Group"/>
            <p:cNvGrpSpPr/>
            <p:nvPr/>
          </p:nvGrpSpPr>
          <p:grpSpPr>
            <a:xfrm flipH="1">
              <a:off x="1600906" y="0"/>
              <a:ext cx="331807" cy="952501"/>
              <a:chOff x="0" y="0"/>
              <a:chExt cx="331805" cy="952500"/>
            </a:xfrm>
          </p:grpSpPr>
          <p:sp>
            <p:nvSpPr>
              <p:cNvPr id="190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1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2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94" name="C11 C12…"/>
            <p:cNvSpPr/>
            <p:nvPr/>
          </p:nvSpPr>
          <p:spPr>
            <a:xfrm>
              <a:off x="151323" y="476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11</a:t>
              </a:r>
              <a:r>
                <a:t> C</a:t>
              </a:r>
              <a:r>
                <a:rPr baseline="-5999"/>
                <a:t>12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21</a:t>
              </a:r>
              <a:r>
                <a:t> c</a:t>
              </a:r>
              <a:r>
                <a:rPr baseline="-5999"/>
                <a:t>21</a:t>
              </a:r>
            </a:p>
          </p:txBody>
        </p:sp>
        <p:sp>
          <p:nvSpPr>
            <p:cNvPr id="195" name="="/>
            <p:cNvSpPr/>
            <p:nvPr/>
          </p:nvSpPr>
          <p:spPr>
            <a:xfrm>
              <a:off x="2091856" y="476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=</a:t>
              </a:r>
            </a:p>
          </p:txBody>
        </p:sp>
        <p:grpSp>
          <p:nvGrpSpPr>
            <p:cNvPr id="199" name="Group"/>
            <p:cNvGrpSpPr/>
            <p:nvPr/>
          </p:nvGrpSpPr>
          <p:grpSpPr>
            <a:xfrm>
              <a:off x="2488243" y="0"/>
              <a:ext cx="331807" cy="952501"/>
              <a:chOff x="0" y="0"/>
              <a:chExt cx="331805" cy="952500"/>
            </a:xfrm>
          </p:grpSpPr>
          <p:sp>
            <p:nvSpPr>
              <p:cNvPr id="196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7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03" name="Group"/>
            <p:cNvGrpSpPr/>
            <p:nvPr/>
          </p:nvGrpSpPr>
          <p:grpSpPr>
            <a:xfrm flipH="1">
              <a:off x="4089150" y="0"/>
              <a:ext cx="172017" cy="853574"/>
              <a:chOff x="0" y="0"/>
              <a:chExt cx="172016" cy="853573"/>
            </a:xfrm>
          </p:grpSpPr>
          <p:sp>
            <p:nvSpPr>
              <p:cNvPr id="200" name="Line"/>
              <p:cNvSpPr/>
              <p:nvPr/>
            </p:nvSpPr>
            <p:spPr>
              <a:xfrm flipV="1">
                <a:off x="3005" y="0"/>
                <a:ext cx="1" cy="85357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1" name="Line"/>
              <p:cNvSpPr/>
              <p:nvPr/>
            </p:nvSpPr>
            <p:spPr>
              <a:xfrm>
                <a:off x="0" y="21653"/>
                <a:ext cx="17201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2" name="Line"/>
              <p:cNvSpPr/>
              <p:nvPr/>
            </p:nvSpPr>
            <p:spPr>
              <a:xfrm>
                <a:off x="0" y="850732"/>
                <a:ext cx="17201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07" name="Group"/>
            <p:cNvGrpSpPr/>
            <p:nvPr/>
          </p:nvGrpSpPr>
          <p:grpSpPr>
            <a:xfrm>
              <a:off x="4766345" y="0"/>
              <a:ext cx="331806" cy="952501"/>
              <a:chOff x="0" y="0"/>
              <a:chExt cx="331805" cy="952500"/>
            </a:xfrm>
          </p:grpSpPr>
          <p:sp>
            <p:nvSpPr>
              <p:cNvPr id="204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5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6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08" name="*"/>
            <p:cNvSpPr/>
            <p:nvPr/>
          </p:nvSpPr>
          <p:spPr>
            <a:xfrm>
              <a:off x="4408745" y="476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9" name="A11 A12…"/>
            <p:cNvSpPr/>
            <p:nvPr/>
          </p:nvSpPr>
          <p:spPr>
            <a:xfrm>
              <a:off x="2624737" y="476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11</a:t>
              </a:r>
              <a:r>
                <a:t> A</a:t>
              </a:r>
              <a:r>
                <a:rPr baseline="-5999"/>
                <a:t>12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21</a:t>
              </a:r>
              <a:r>
                <a:t> A</a:t>
              </a:r>
              <a:r>
                <a:rPr baseline="-5999"/>
                <a:t>22</a:t>
              </a:r>
            </a:p>
          </p:txBody>
        </p:sp>
        <p:sp>
          <p:nvSpPr>
            <p:cNvPr id="210" name="B11 B12…"/>
            <p:cNvSpPr/>
            <p:nvPr/>
          </p:nvSpPr>
          <p:spPr>
            <a:xfrm>
              <a:off x="4899645" y="476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11</a:t>
              </a:r>
              <a:r>
                <a:t> B</a:t>
              </a:r>
              <a:r>
                <a:rPr baseline="-5999"/>
                <a:t>12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21</a:t>
              </a:r>
              <a:r>
                <a:t> B</a:t>
              </a:r>
              <a:r>
                <a:rPr baseline="-5999"/>
                <a:t>22</a:t>
              </a:r>
            </a:p>
          </p:txBody>
        </p:sp>
        <p:grpSp>
          <p:nvGrpSpPr>
            <p:cNvPr id="214" name="Group"/>
            <p:cNvGrpSpPr/>
            <p:nvPr/>
          </p:nvGrpSpPr>
          <p:grpSpPr>
            <a:xfrm flipH="1">
              <a:off x="6048439" y="0"/>
              <a:ext cx="331807" cy="952501"/>
              <a:chOff x="0" y="0"/>
              <a:chExt cx="331805" cy="952500"/>
            </a:xfrm>
          </p:grpSpPr>
          <p:sp>
            <p:nvSpPr>
              <p:cNvPr id="211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2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3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16" name="="/>
          <p:cNvSpPr txBox="1"/>
          <p:nvPr/>
        </p:nvSpPr>
        <p:spPr>
          <a:xfrm>
            <a:off x="3009585" y="3280119"/>
            <a:ext cx="36981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grpSp>
        <p:nvGrpSpPr>
          <p:cNvPr id="229" name="Group"/>
          <p:cNvGrpSpPr/>
          <p:nvPr/>
        </p:nvGrpSpPr>
        <p:grpSpPr>
          <a:xfrm>
            <a:off x="3588885" y="3062477"/>
            <a:ext cx="4446770" cy="984098"/>
            <a:chOff x="0" y="0"/>
            <a:chExt cx="4446768" cy="984096"/>
          </a:xfrm>
        </p:grpSpPr>
        <p:grpSp>
          <p:nvGrpSpPr>
            <p:cNvPr id="220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217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24" name="Group"/>
            <p:cNvGrpSpPr/>
            <p:nvPr/>
          </p:nvGrpSpPr>
          <p:grpSpPr>
            <a:xfrm flipH="1">
              <a:off x="4114963" y="0"/>
              <a:ext cx="331806" cy="952501"/>
              <a:chOff x="0" y="0"/>
              <a:chExt cx="331805" cy="952500"/>
            </a:xfrm>
          </p:grpSpPr>
          <p:sp>
            <p:nvSpPr>
              <p:cNvPr id="221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2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3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25" name="M1+M4-M5+M7"/>
            <p:cNvSpPr txBox="1"/>
            <p:nvPr/>
          </p:nvSpPr>
          <p:spPr>
            <a:xfrm>
              <a:off x="62880" y="8810"/>
              <a:ext cx="2177117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4</a:t>
              </a:r>
              <a:r>
                <a:t>-M</a:t>
              </a:r>
              <a:r>
                <a:rPr baseline="-18214"/>
                <a:t>5</a:t>
              </a:r>
              <a:r>
                <a:t>+M</a:t>
              </a:r>
              <a:r>
                <a:rPr baseline="-18214"/>
                <a:t>7</a:t>
              </a:r>
            </a:p>
          </p:txBody>
        </p:sp>
        <p:sp>
          <p:nvSpPr>
            <p:cNvPr id="226" name="M3+M5"/>
            <p:cNvSpPr txBox="1"/>
            <p:nvPr/>
          </p:nvSpPr>
          <p:spPr>
            <a:xfrm>
              <a:off x="3099864" y="19050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3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5</a:t>
              </a:r>
            </a:p>
          </p:txBody>
        </p:sp>
        <p:sp>
          <p:nvSpPr>
            <p:cNvPr id="227" name="M2+M4"/>
            <p:cNvSpPr txBox="1"/>
            <p:nvPr/>
          </p:nvSpPr>
          <p:spPr>
            <a:xfrm>
              <a:off x="79239" y="445362"/>
              <a:ext cx="1039012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2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4</a:t>
              </a:r>
            </a:p>
          </p:txBody>
        </p:sp>
        <p:sp>
          <p:nvSpPr>
            <p:cNvPr id="228" name="M1+M3-M2+M6"/>
            <p:cNvSpPr txBox="1"/>
            <p:nvPr/>
          </p:nvSpPr>
          <p:spPr>
            <a:xfrm>
              <a:off x="1969127" y="445362"/>
              <a:ext cx="2177117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3</a:t>
              </a:r>
              <a:r>
                <a:t>-M</a:t>
              </a:r>
              <a:r>
                <a:rPr baseline="-18214"/>
                <a:t>2</a:t>
              </a:r>
              <a:r>
                <a:t>+M</a:t>
              </a:r>
              <a:r>
                <a:rPr baseline="-18214"/>
                <a:t>6</a:t>
              </a:r>
            </a:p>
          </p:txBody>
        </p:sp>
      </p:grpSp>
      <p:sp>
        <p:nvSpPr>
          <p:cNvPr id="230" name="M1=(A11+A22)*(B11+B22)…"/>
          <p:cNvSpPr txBox="1"/>
          <p:nvPr/>
        </p:nvSpPr>
        <p:spPr>
          <a:xfrm>
            <a:off x="166784" y="4135741"/>
            <a:ext cx="9294425" cy="2908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2</a:t>
            </a:r>
            <a:r>
              <a:t>=(A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3</a:t>
            </a:r>
            <a:r>
              <a:t>=A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4</a:t>
            </a:r>
            <a:r>
              <a:t>=A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5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6</a:t>
            </a:r>
            <a:r>
              <a:t>=(A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7</a:t>
            </a:r>
            <a:r>
              <a:t>=(A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3"/>
      <p:bldP build="whole" bldLvl="1" animBg="1" rev="0" advAuto="0" spid="229" grpId="4"/>
      <p:bldP build="p" bldLvl="5" animBg="1" rev="0" advAuto="0" spid="230" grpId="5"/>
      <p:bldP build="whole" bldLvl="1" animBg="1" rev="0" advAuto="0" spid="215" grpId="2"/>
      <p:bldP build="whole" bldLvl="1" animBg="1" rev="0" advAuto="0" spid="18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trassen’s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Strassen’s Matrix Multiplication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6" name="M1=(A11+A22)*(B11+B22)…"/>
          <p:cNvSpPr txBox="1"/>
          <p:nvPr/>
        </p:nvSpPr>
        <p:spPr>
          <a:xfrm>
            <a:off x="299811" y="909817"/>
            <a:ext cx="9294425" cy="596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2</a:t>
            </a:r>
            <a:r>
              <a:t>=(A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3</a:t>
            </a:r>
            <a:r>
              <a:t>=A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4</a:t>
            </a:r>
            <a:r>
              <a:t>=A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5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6</a:t>
            </a:r>
            <a:r>
              <a:t>=(A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7</a:t>
            </a:r>
            <a:r>
              <a:t>=(A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11</a:t>
            </a:r>
            <a:r>
              <a:t>=M</a:t>
            </a:r>
            <a:r>
              <a:rPr baseline="-18214"/>
              <a:t>1</a:t>
            </a:r>
            <a:r>
              <a:t>+M</a:t>
            </a:r>
            <a:r>
              <a:rPr baseline="-18214"/>
              <a:t>4</a:t>
            </a:r>
            <a:r>
              <a:t>-M</a:t>
            </a:r>
            <a:r>
              <a:rPr baseline="-18214"/>
              <a:t>5</a:t>
            </a:r>
            <a:r>
              <a:t>+M</a:t>
            </a:r>
            <a:r>
              <a:rPr baseline="-18214"/>
              <a:t>7</a:t>
            </a:r>
            <a:r>
              <a:rPr baseline="-12214"/>
              <a:t>=</a:t>
            </a:r>
            <a:r>
              <a:t>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)+A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-(A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  <a:r>
              <a:t>+(A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  <a:endParaRPr baseline="-5999"/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= </a:t>
            </a:r>
            <a:r>
              <a:t>A</a:t>
            </a:r>
            <a:r>
              <a:rPr baseline="-5999"/>
              <a:t>11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21</a:t>
            </a:r>
            <a:endParaRPr baseline="-5999"/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 </a:t>
            </a:r>
            <a:r>
              <a:t>-A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r>
              <a:t>-A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r>
              <a:t>-A</a:t>
            </a:r>
            <a:r>
              <a:rPr baseline="-5999"/>
              <a:t>12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12</a:t>
            </a:r>
            <a:r>
              <a:t>B</a:t>
            </a:r>
            <a:r>
              <a:rPr baseline="-5999"/>
              <a:t>21 </a:t>
            </a:r>
            <a:endParaRPr baseline="-5999"/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 </a:t>
            </a:r>
            <a:r>
              <a:t>-A</a:t>
            </a:r>
            <a:r>
              <a:rPr baseline="-5999"/>
              <a:t>22</a:t>
            </a:r>
            <a:r>
              <a:t>B</a:t>
            </a:r>
            <a:r>
              <a:rPr baseline="-5999"/>
              <a:t>21</a:t>
            </a:r>
            <a:r>
              <a:t>+A</a:t>
            </a:r>
            <a:r>
              <a:rPr baseline="-5999"/>
              <a:t>12</a:t>
            </a:r>
            <a:r>
              <a:t>B</a:t>
            </a:r>
            <a:r>
              <a:rPr baseline="-5999"/>
              <a:t>22</a:t>
            </a:r>
            <a:r>
              <a:t>-A</a:t>
            </a:r>
            <a:r>
              <a:rPr baseline="-5999"/>
              <a:t>22</a:t>
            </a:r>
            <a:r>
              <a:t>B</a:t>
            </a:r>
            <a:r>
              <a:rPr baseline="-5999"/>
              <a:t>22</a:t>
            </a:r>
            <a:endParaRPr baseline="-5999"/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= </a:t>
            </a:r>
            <a:r>
              <a:t>A</a:t>
            </a:r>
            <a:r>
              <a:rPr baseline="-5999"/>
              <a:t>11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B</a:t>
            </a:r>
            <a:r>
              <a:rPr baseline="-5999"/>
              <a:t>21</a:t>
            </a:r>
          </a:p>
        </p:txBody>
      </p:sp>
      <p:sp>
        <p:nvSpPr>
          <p:cNvPr id="237" name="Line"/>
          <p:cNvSpPr/>
          <p:nvPr/>
        </p:nvSpPr>
        <p:spPr>
          <a:xfrm flipH="1" flipV="1">
            <a:off x="4035523" y="4871104"/>
            <a:ext cx="376176" cy="376176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Line"/>
          <p:cNvSpPr/>
          <p:nvPr/>
        </p:nvSpPr>
        <p:spPr>
          <a:xfrm flipH="1" flipV="1">
            <a:off x="2582818" y="5197646"/>
            <a:ext cx="376176" cy="376176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 flipH="1" flipV="1">
            <a:off x="3902495" y="5197646"/>
            <a:ext cx="376176" cy="37617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H="1" flipV="1">
            <a:off x="5226663" y="4871104"/>
            <a:ext cx="376176" cy="37617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H="1" flipV="1">
            <a:off x="5066489" y="5197646"/>
            <a:ext cx="376175" cy="376176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H="1" flipV="1">
            <a:off x="3902495" y="5729757"/>
            <a:ext cx="376176" cy="376176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 flipH="1" flipV="1">
            <a:off x="2582818" y="5729757"/>
            <a:ext cx="376176" cy="376176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 flipH="1" flipV="1">
            <a:off x="7371819" y="4871104"/>
            <a:ext cx="376176" cy="376176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 flipV="1">
            <a:off x="6420712" y="4871104"/>
            <a:ext cx="376176" cy="376176"/>
          </a:xfrm>
          <a:prstGeom prst="line">
            <a:avLst/>
          </a:prstGeom>
          <a:ln w="38100">
            <a:solidFill>
              <a:schemeClr val="accent6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 flipH="1" flipV="1">
            <a:off x="5226663" y="5729757"/>
            <a:ext cx="376176" cy="376176"/>
          </a:xfrm>
          <a:prstGeom prst="line">
            <a:avLst/>
          </a:prstGeom>
          <a:ln w="38100">
            <a:solidFill>
              <a:schemeClr val="accent6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68" name="Group"/>
          <p:cNvGrpSpPr/>
          <p:nvPr/>
        </p:nvGrpSpPr>
        <p:grpSpPr>
          <a:xfrm>
            <a:off x="5164828" y="1107903"/>
            <a:ext cx="3892003" cy="1746251"/>
            <a:chOff x="0" y="0"/>
            <a:chExt cx="3892001" cy="1746250"/>
          </a:xfrm>
        </p:grpSpPr>
        <p:sp>
          <p:nvSpPr>
            <p:cNvPr id="247" name="*"/>
            <p:cNvSpPr/>
            <p:nvPr/>
          </p:nvSpPr>
          <p:spPr>
            <a:xfrm>
              <a:off x="1920501" y="476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grpSp>
          <p:nvGrpSpPr>
            <p:cNvPr id="257" name="Group"/>
            <p:cNvGrpSpPr/>
            <p:nvPr/>
          </p:nvGrpSpPr>
          <p:grpSpPr>
            <a:xfrm>
              <a:off x="0" y="0"/>
              <a:ext cx="1772924" cy="1746251"/>
              <a:chOff x="0" y="0"/>
              <a:chExt cx="1772923" cy="1746250"/>
            </a:xfrm>
          </p:grpSpPr>
          <p:grpSp>
            <p:nvGrpSpPr>
              <p:cNvPr id="251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248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49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0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255" name="Group"/>
              <p:cNvGrpSpPr/>
              <p:nvPr/>
            </p:nvGrpSpPr>
            <p:grpSpPr>
              <a:xfrm flipH="1">
                <a:off x="1600906" y="0"/>
                <a:ext cx="172018" cy="853574"/>
                <a:chOff x="0" y="0"/>
                <a:chExt cx="172016" cy="853573"/>
              </a:xfrm>
            </p:grpSpPr>
            <p:sp>
              <p:nvSpPr>
                <p:cNvPr id="252" name="Line"/>
                <p:cNvSpPr/>
                <p:nvPr/>
              </p:nvSpPr>
              <p:spPr>
                <a:xfrm flipV="1">
                  <a:off x="3005" y="0"/>
                  <a:ext cx="1" cy="85357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3" name="Line"/>
                <p:cNvSpPr/>
                <p:nvPr/>
              </p:nvSpPr>
              <p:spPr>
                <a:xfrm>
                  <a:off x="0" y="21653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4" name="Line"/>
                <p:cNvSpPr/>
                <p:nvPr/>
              </p:nvSpPr>
              <p:spPr>
                <a:xfrm>
                  <a:off x="0" y="850732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56" name="A11 A12…"/>
              <p:cNvSpPr/>
              <p:nvPr/>
            </p:nvSpPr>
            <p:spPr>
              <a:xfrm>
                <a:off x="136493" y="47625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11</a:t>
                </a:r>
                <a:r>
                  <a:t> A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21</a:t>
                </a:r>
                <a:r>
                  <a:t> A</a:t>
                </a:r>
                <a:r>
                  <a:rPr baseline="-5999"/>
                  <a:t>22</a:t>
                </a:r>
              </a:p>
            </p:txBody>
          </p:sp>
        </p:grpSp>
        <p:grpSp>
          <p:nvGrpSpPr>
            <p:cNvPr id="267" name="Group"/>
            <p:cNvGrpSpPr/>
            <p:nvPr/>
          </p:nvGrpSpPr>
          <p:grpSpPr>
            <a:xfrm>
              <a:off x="2278101" y="0"/>
              <a:ext cx="1613901" cy="1746251"/>
              <a:chOff x="0" y="0"/>
              <a:chExt cx="1613900" cy="1746250"/>
            </a:xfrm>
          </p:grpSpPr>
          <p:grpSp>
            <p:nvGrpSpPr>
              <p:cNvPr id="261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258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59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0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62" name="B11 B12…"/>
              <p:cNvSpPr/>
              <p:nvPr/>
            </p:nvSpPr>
            <p:spPr>
              <a:xfrm>
                <a:off x="133300" y="47625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11</a:t>
                </a:r>
                <a:r>
                  <a:t> B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21</a:t>
                </a:r>
                <a:r>
                  <a:t> B</a:t>
                </a:r>
                <a:r>
                  <a:rPr baseline="-5999"/>
                  <a:t>22</a:t>
                </a:r>
              </a:p>
            </p:txBody>
          </p:sp>
          <p:grpSp>
            <p:nvGrpSpPr>
              <p:cNvPr id="266" name="Group"/>
              <p:cNvGrpSpPr/>
              <p:nvPr/>
            </p:nvGrpSpPr>
            <p:grpSpPr>
              <a:xfrm flipH="1">
                <a:off x="1282094" y="0"/>
                <a:ext cx="331807" cy="952501"/>
                <a:chOff x="0" y="0"/>
                <a:chExt cx="331805" cy="952500"/>
              </a:xfrm>
            </p:grpSpPr>
            <p:sp>
              <p:nvSpPr>
                <p:cNvPr id="263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4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65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</p:grpSp>
      <p:grpSp>
        <p:nvGrpSpPr>
          <p:cNvPr id="277" name="Group"/>
          <p:cNvGrpSpPr/>
          <p:nvPr/>
        </p:nvGrpSpPr>
        <p:grpSpPr>
          <a:xfrm>
            <a:off x="5034665" y="2314195"/>
            <a:ext cx="4446771" cy="952501"/>
            <a:chOff x="0" y="0"/>
            <a:chExt cx="4446769" cy="952500"/>
          </a:xfrm>
        </p:grpSpPr>
        <p:grpSp>
          <p:nvGrpSpPr>
            <p:cNvPr id="272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269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0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1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76" name="Group"/>
            <p:cNvGrpSpPr/>
            <p:nvPr/>
          </p:nvGrpSpPr>
          <p:grpSpPr>
            <a:xfrm flipH="1">
              <a:off x="4114963" y="0"/>
              <a:ext cx="331807" cy="952501"/>
              <a:chOff x="0" y="0"/>
              <a:chExt cx="331805" cy="952500"/>
            </a:xfrm>
          </p:grpSpPr>
          <p:sp>
            <p:nvSpPr>
              <p:cNvPr id="273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4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5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78" name="M1+M4-M5+M7"/>
          <p:cNvSpPr txBox="1"/>
          <p:nvPr/>
        </p:nvSpPr>
        <p:spPr>
          <a:xfrm>
            <a:off x="5097546" y="2323006"/>
            <a:ext cx="2177117" cy="5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18214"/>
              <a:t>1</a:t>
            </a:r>
            <a:r>
              <a:t>+M</a:t>
            </a:r>
            <a:r>
              <a:rPr baseline="-18214"/>
              <a:t>4</a:t>
            </a:r>
            <a:r>
              <a:t>-M</a:t>
            </a:r>
            <a:r>
              <a:rPr baseline="-18214"/>
              <a:t>5</a:t>
            </a:r>
            <a:r>
              <a:t>+M</a:t>
            </a:r>
            <a:r>
              <a:rPr baseline="-18214"/>
              <a:t>7</a:t>
            </a:r>
          </a:p>
        </p:txBody>
      </p:sp>
      <p:sp>
        <p:nvSpPr>
          <p:cNvPr id="279" name="M3+M5"/>
          <p:cNvSpPr txBox="1"/>
          <p:nvPr/>
        </p:nvSpPr>
        <p:spPr>
          <a:xfrm>
            <a:off x="8134530" y="2333245"/>
            <a:ext cx="1039012" cy="5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18214"/>
              <a:t>3</a:t>
            </a:r>
            <a:r>
              <a:rPr baseline="-12214"/>
              <a:t>+</a:t>
            </a:r>
            <a:r>
              <a:t>M</a:t>
            </a:r>
            <a:r>
              <a:rPr baseline="-18214"/>
              <a:t>5</a:t>
            </a:r>
          </a:p>
        </p:txBody>
      </p:sp>
      <p:sp>
        <p:nvSpPr>
          <p:cNvPr id="280" name="M2+M4"/>
          <p:cNvSpPr txBox="1"/>
          <p:nvPr/>
        </p:nvSpPr>
        <p:spPr>
          <a:xfrm>
            <a:off x="5113905" y="2759558"/>
            <a:ext cx="1039012" cy="5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18214"/>
              <a:t>2</a:t>
            </a:r>
            <a:r>
              <a:rPr baseline="-12214"/>
              <a:t>+</a:t>
            </a:r>
            <a:r>
              <a:t>M</a:t>
            </a:r>
            <a:r>
              <a:rPr baseline="-18214"/>
              <a:t>4</a:t>
            </a:r>
          </a:p>
        </p:txBody>
      </p:sp>
      <p:sp>
        <p:nvSpPr>
          <p:cNvPr id="281" name="M1+M3-M2+M6"/>
          <p:cNvSpPr txBox="1"/>
          <p:nvPr/>
        </p:nvSpPr>
        <p:spPr>
          <a:xfrm>
            <a:off x="7003794" y="2759558"/>
            <a:ext cx="2177116" cy="5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18214"/>
              <a:t>1</a:t>
            </a:r>
            <a:r>
              <a:t>+M</a:t>
            </a:r>
            <a:r>
              <a:rPr baseline="-18214"/>
              <a:t>3</a:t>
            </a:r>
            <a:r>
              <a:t>-M</a:t>
            </a:r>
            <a:r>
              <a:rPr baseline="-18214"/>
              <a:t>2</a:t>
            </a:r>
            <a:r>
              <a:t>+M</a:t>
            </a:r>
            <a:r>
              <a:rPr baseline="-18214"/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0"/>
      <p:bldP build="whole" bldLvl="1" animBg="1" rev="0" advAuto="0" spid="278" grpId="4"/>
      <p:bldP build="whole" bldLvl="1" animBg="1" rev="0" advAuto="0" spid="277" grpId="2"/>
      <p:bldP build="whole" bldLvl="1" animBg="1" rev="0" advAuto="0" spid="239" grpId="11"/>
      <p:bldP build="whole" bldLvl="1" animBg="1" rev="0" advAuto="0" spid="241" grpId="16"/>
      <p:bldP build="whole" bldLvl="1" animBg="1" rev="0" advAuto="0" spid="245" grpId="12"/>
      <p:bldP build="whole" bldLvl="1" animBg="1" rev="0" advAuto="0" spid="246" grpId="13"/>
      <p:bldP build="whole" bldLvl="1" animBg="1" rev="0" advAuto="0" spid="281" grpId="7"/>
      <p:bldP build="whole" bldLvl="1" animBg="1" rev="0" advAuto="0" spid="279" grpId="5"/>
      <p:bldP build="whole" bldLvl="1" animBg="1" rev="0" advAuto="0" spid="268" grpId="1"/>
      <p:bldP build="whole" bldLvl="1" animBg="1" rev="0" advAuto="0" spid="238" grpId="9"/>
      <p:bldP build="whole" bldLvl="1" animBg="1" rev="0" advAuto="0" spid="280" grpId="6"/>
      <p:bldP build="whole" bldLvl="1" animBg="1" rev="0" advAuto="0" spid="237" grpId="8"/>
      <p:bldP build="p" bldLvl="5" animBg="1" rev="0" advAuto="0" spid="236" grpId="3"/>
      <p:bldP build="whole" bldLvl="1" animBg="1" rev="0" advAuto="0" spid="244" grpId="14"/>
      <p:bldP build="whole" bldLvl="1" animBg="1" rev="0" advAuto="0" spid="243" grpId="15"/>
      <p:bldP build="whole" bldLvl="1" animBg="1" rev="0" advAuto="0" spid="242" grpId="17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trassen’s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Strassen’s Matrix Multiplication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7" name="M1=(A11+A22)*(B11+B22)…"/>
          <p:cNvSpPr txBox="1"/>
          <p:nvPr/>
        </p:nvSpPr>
        <p:spPr>
          <a:xfrm>
            <a:off x="299811" y="909817"/>
            <a:ext cx="9294425" cy="606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2</a:t>
            </a:r>
            <a:r>
              <a:t>=(A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3</a:t>
            </a:r>
            <a:r>
              <a:t>=A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4</a:t>
            </a:r>
            <a:r>
              <a:t>=A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5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6</a:t>
            </a:r>
            <a:r>
              <a:t>=(A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7</a:t>
            </a:r>
            <a:r>
              <a:t>=(A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12</a:t>
            </a:r>
            <a:r>
              <a:t>=M</a:t>
            </a:r>
            <a:r>
              <a:rPr baseline="-18214"/>
              <a:t>3</a:t>
            </a:r>
            <a:r>
              <a:t>+M</a:t>
            </a:r>
            <a:r>
              <a:rPr baseline="-18214"/>
              <a:t>5</a:t>
            </a:r>
            <a:r>
              <a:rPr baseline="-12214"/>
              <a:t>= </a:t>
            </a:r>
            <a:r>
              <a:t>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)+(A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  <a:endParaRPr baseline="-5999"/>
          </a:p>
          <a:p>
            <a:pPr lvl="7" marL="228600" marR="0" indent="1371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11</a:t>
            </a:r>
            <a:r>
              <a:t>B</a:t>
            </a:r>
            <a:r>
              <a:rPr baseline="-5999"/>
              <a:t>12</a:t>
            </a:r>
            <a:r>
              <a:t>-A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12</a:t>
            </a:r>
            <a:r>
              <a:t>B</a:t>
            </a:r>
            <a:r>
              <a:rPr baseline="-5999"/>
              <a:t>22</a:t>
            </a:r>
            <a:endParaRPr baseline="-5999"/>
          </a:p>
          <a:p>
            <a:pPr lvl="7" marL="228600" marR="0" indent="1371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</a:t>
            </a:r>
            <a:r>
              <a:rPr baseline="-5999"/>
              <a:t> </a:t>
            </a:r>
            <a:r>
              <a:t>A</a:t>
            </a:r>
            <a:r>
              <a:rPr baseline="-5999"/>
              <a:t>11</a:t>
            </a:r>
            <a:r>
              <a:t>B</a:t>
            </a:r>
            <a:r>
              <a:rPr baseline="-5999"/>
              <a:t>12</a:t>
            </a:r>
            <a:r>
              <a:t>+A</a:t>
            </a:r>
            <a:r>
              <a:rPr baseline="-5999"/>
              <a:t>12</a:t>
            </a:r>
            <a:r>
              <a:t>B</a:t>
            </a:r>
            <a:r>
              <a:rPr baseline="-5999"/>
              <a:t>22</a:t>
            </a:r>
            <a:endParaRPr baseline="-5999"/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21</a:t>
            </a:r>
            <a:r>
              <a:t>=M</a:t>
            </a:r>
            <a:r>
              <a:rPr baseline="-18214"/>
              <a:t>2</a:t>
            </a:r>
            <a:r>
              <a:t>+M</a:t>
            </a:r>
            <a:r>
              <a:rPr baseline="-18214"/>
              <a:t>4</a:t>
            </a:r>
            <a:r>
              <a:rPr baseline="-12214"/>
              <a:t>= </a:t>
            </a:r>
            <a:r>
              <a:t>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 </a:t>
            </a:r>
            <a:r>
              <a:rPr baseline="-12214"/>
              <a:t>+ </a:t>
            </a:r>
            <a:r>
              <a:t>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lvl="7" marL="228600" marR="0" indent="1371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21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21</a:t>
            </a:r>
            <a:r>
              <a:t>-A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endParaRPr baseline="-5999"/>
          </a:p>
          <a:p>
            <a:pPr lvl="7" marL="228600" marR="0" indent="1371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21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21</a:t>
            </a:r>
            <a:endParaRPr baseline="-5999"/>
          </a:p>
        </p:txBody>
      </p:sp>
      <p:sp>
        <p:nvSpPr>
          <p:cNvPr id="288" name="Line"/>
          <p:cNvSpPr/>
          <p:nvPr/>
        </p:nvSpPr>
        <p:spPr>
          <a:xfrm flipH="1" flipV="1">
            <a:off x="3686325" y="4405507"/>
            <a:ext cx="376176" cy="376175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9" name="Line"/>
          <p:cNvSpPr/>
          <p:nvPr/>
        </p:nvSpPr>
        <p:spPr>
          <a:xfrm flipH="1" flipV="1">
            <a:off x="4758936" y="4405507"/>
            <a:ext cx="376176" cy="376175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0" name="Line"/>
          <p:cNvSpPr/>
          <p:nvPr/>
        </p:nvSpPr>
        <p:spPr>
          <a:xfrm flipH="1" flipV="1">
            <a:off x="3902495" y="5679872"/>
            <a:ext cx="376176" cy="37617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 flipH="1" flipV="1">
            <a:off x="6207826" y="5679872"/>
            <a:ext cx="376176" cy="37617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13" name="Group"/>
          <p:cNvGrpSpPr/>
          <p:nvPr/>
        </p:nvGrpSpPr>
        <p:grpSpPr>
          <a:xfrm>
            <a:off x="5164828" y="1107903"/>
            <a:ext cx="3892003" cy="1746251"/>
            <a:chOff x="0" y="0"/>
            <a:chExt cx="3892001" cy="1746250"/>
          </a:xfrm>
        </p:grpSpPr>
        <p:sp>
          <p:nvSpPr>
            <p:cNvPr id="292" name="*"/>
            <p:cNvSpPr/>
            <p:nvPr/>
          </p:nvSpPr>
          <p:spPr>
            <a:xfrm>
              <a:off x="1920501" y="476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grpSp>
          <p:nvGrpSpPr>
            <p:cNvPr id="302" name="Group"/>
            <p:cNvGrpSpPr/>
            <p:nvPr/>
          </p:nvGrpSpPr>
          <p:grpSpPr>
            <a:xfrm>
              <a:off x="0" y="0"/>
              <a:ext cx="1772924" cy="1746251"/>
              <a:chOff x="0" y="0"/>
              <a:chExt cx="1772923" cy="1746250"/>
            </a:xfrm>
          </p:grpSpPr>
          <p:grpSp>
            <p:nvGrpSpPr>
              <p:cNvPr id="296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293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94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95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300" name="Group"/>
              <p:cNvGrpSpPr/>
              <p:nvPr/>
            </p:nvGrpSpPr>
            <p:grpSpPr>
              <a:xfrm flipH="1">
                <a:off x="1600906" y="0"/>
                <a:ext cx="172018" cy="853574"/>
                <a:chOff x="0" y="0"/>
                <a:chExt cx="172016" cy="853573"/>
              </a:xfrm>
            </p:grpSpPr>
            <p:sp>
              <p:nvSpPr>
                <p:cNvPr id="297" name="Line"/>
                <p:cNvSpPr/>
                <p:nvPr/>
              </p:nvSpPr>
              <p:spPr>
                <a:xfrm flipV="1">
                  <a:off x="3005" y="0"/>
                  <a:ext cx="1" cy="85357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98" name="Line"/>
                <p:cNvSpPr/>
                <p:nvPr/>
              </p:nvSpPr>
              <p:spPr>
                <a:xfrm>
                  <a:off x="0" y="21653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99" name="Line"/>
                <p:cNvSpPr/>
                <p:nvPr/>
              </p:nvSpPr>
              <p:spPr>
                <a:xfrm>
                  <a:off x="0" y="850732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01" name="A11 A12…"/>
              <p:cNvSpPr/>
              <p:nvPr/>
            </p:nvSpPr>
            <p:spPr>
              <a:xfrm>
                <a:off x="136493" y="47625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11</a:t>
                </a:r>
                <a:r>
                  <a:t> A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21</a:t>
                </a:r>
                <a:r>
                  <a:t> A</a:t>
                </a:r>
                <a:r>
                  <a:rPr baseline="-5999"/>
                  <a:t>22</a:t>
                </a:r>
              </a:p>
            </p:txBody>
          </p:sp>
        </p:grpSp>
        <p:grpSp>
          <p:nvGrpSpPr>
            <p:cNvPr id="312" name="Group"/>
            <p:cNvGrpSpPr/>
            <p:nvPr/>
          </p:nvGrpSpPr>
          <p:grpSpPr>
            <a:xfrm>
              <a:off x="2278101" y="0"/>
              <a:ext cx="1613901" cy="1746251"/>
              <a:chOff x="0" y="0"/>
              <a:chExt cx="1613900" cy="1746250"/>
            </a:xfrm>
          </p:grpSpPr>
          <p:grpSp>
            <p:nvGrpSpPr>
              <p:cNvPr id="306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303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4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5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07" name="B11 B12…"/>
              <p:cNvSpPr/>
              <p:nvPr/>
            </p:nvSpPr>
            <p:spPr>
              <a:xfrm>
                <a:off x="133300" y="47625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11</a:t>
                </a:r>
                <a:r>
                  <a:t> B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21</a:t>
                </a:r>
                <a:r>
                  <a:t> B</a:t>
                </a:r>
                <a:r>
                  <a:rPr baseline="-5999"/>
                  <a:t>22</a:t>
                </a:r>
              </a:p>
            </p:txBody>
          </p:sp>
          <p:grpSp>
            <p:nvGrpSpPr>
              <p:cNvPr id="311" name="Group"/>
              <p:cNvGrpSpPr/>
              <p:nvPr/>
            </p:nvGrpSpPr>
            <p:grpSpPr>
              <a:xfrm flipH="1">
                <a:off x="1282094" y="0"/>
                <a:ext cx="331807" cy="952501"/>
                <a:chOff x="0" y="0"/>
                <a:chExt cx="331805" cy="952500"/>
              </a:xfrm>
            </p:grpSpPr>
            <p:sp>
              <p:nvSpPr>
                <p:cNvPr id="308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9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0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</p:grpSp>
      <p:grpSp>
        <p:nvGrpSpPr>
          <p:cNvPr id="318" name="Group"/>
          <p:cNvGrpSpPr/>
          <p:nvPr/>
        </p:nvGrpSpPr>
        <p:grpSpPr>
          <a:xfrm>
            <a:off x="5413487" y="2239864"/>
            <a:ext cx="4083365" cy="975287"/>
            <a:chOff x="0" y="0"/>
            <a:chExt cx="4083363" cy="975286"/>
          </a:xfrm>
        </p:grpSpPr>
        <p:sp>
          <p:nvSpPr>
            <p:cNvPr id="314" name="M1+M4-M5+M7"/>
            <p:cNvSpPr txBox="1"/>
            <p:nvPr/>
          </p:nvSpPr>
          <p:spPr>
            <a:xfrm>
              <a:off x="0" y="-1"/>
              <a:ext cx="2177116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4</a:t>
              </a:r>
              <a:r>
                <a:t>-M</a:t>
              </a:r>
              <a:r>
                <a:rPr baseline="-18214"/>
                <a:t>5</a:t>
              </a:r>
              <a:r>
                <a:t>+M</a:t>
              </a:r>
              <a:r>
                <a:rPr baseline="-18214"/>
                <a:t>7</a:t>
              </a:r>
            </a:p>
          </p:txBody>
        </p:sp>
        <p:sp>
          <p:nvSpPr>
            <p:cNvPr id="315" name="M3+M5"/>
            <p:cNvSpPr txBox="1"/>
            <p:nvPr/>
          </p:nvSpPr>
          <p:spPr>
            <a:xfrm>
              <a:off x="3036984" y="10239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3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5</a:t>
              </a:r>
            </a:p>
          </p:txBody>
        </p:sp>
        <p:sp>
          <p:nvSpPr>
            <p:cNvPr id="316" name="M2+M4"/>
            <p:cNvSpPr txBox="1"/>
            <p:nvPr/>
          </p:nvSpPr>
          <p:spPr>
            <a:xfrm>
              <a:off x="16359" y="436552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2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4</a:t>
              </a:r>
            </a:p>
          </p:txBody>
        </p:sp>
        <p:sp>
          <p:nvSpPr>
            <p:cNvPr id="317" name="M1+M3-M2+M6"/>
            <p:cNvSpPr txBox="1"/>
            <p:nvPr/>
          </p:nvSpPr>
          <p:spPr>
            <a:xfrm>
              <a:off x="1906247" y="436552"/>
              <a:ext cx="2177117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3</a:t>
              </a:r>
              <a:r>
                <a:t>-M</a:t>
              </a:r>
              <a:r>
                <a:rPr baseline="-18214"/>
                <a:t>2</a:t>
              </a:r>
              <a:r>
                <a:t>+M</a:t>
              </a:r>
              <a:r>
                <a:rPr baseline="-18214"/>
                <a:t>6</a:t>
              </a: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5034665" y="2314195"/>
            <a:ext cx="4446771" cy="952501"/>
            <a:chOff x="0" y="0"/>
            <a:chExt cx="4446769" cy="952500"/>
          </a:xfrm>
        </p:grpSpPr>
        <p:grpSp>
          <p:nvGrpSpPr>
            <p:cNvPr id="322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319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0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1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26" name="Group"/>
            <p:cNvGrpSpPr/>
            <p:nvPr/>
          </p:nvGrpSpPr>
          <p:grpSpPr>
            <a:xfrm flipH="1">
              <a:off x="4114963" y="0"/>
              <a:ext cx="331807" cy="952501"/>
              <a:chOff x="0" y="0"/>
              <a:chExt cx="331805" cy="952500"/>
            </a:xfrm>
          </p:grpSpPr>
          <p:sp>
            <p:nvSpPr>
              <p:cNvPr id="323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4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7"/>
      <p:bldP build="whole" bldLvl="1" animBg="1" rev="0" advAuto="0" spid="288" grpId="5"/>
      <p:bldP build="whole" bldLvl="1" animBg="1" rev="0" advAuto="0" spid="318" grpId="4"/>
      <p:bldP build="whole" bldLvl="1" animBg="1" rev="0" advAuto="0" spid="313" grpId="1"/>
      <p:bldP build="whole" bldLvl="1" animBg="1" rev="0" advAuto="0" spid="289" grpId="6"/>
      <p:bldP build="p" bldLvl="5" animBg="1" rev="0" advAuto="0" spid="287" grpId="3"/>
      <p:bldP build="whole" bldLvl="1" animBg="1" rev="0" advAuto="0" spid="291" grpId="8"/>
      <p:bldP build="whole" bldLvl="1" animBg="1" rev="0" advAuto="0" spid="32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trassen’s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Strassen’s Matrix Multiplication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33" name="M1=(A11+A22)*(B11+B22)…"/>
          <p:cNvSpPr txBox="1"/>
          <p:nvPr/>
        </p:nvSpPr>
        <p:spPr>
          <a:xfrm>
            <a:off x="299811" y="909817"/>
            <a:ext cx="9294425" cy="606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2</a:t>
            </a:r>
            <a:r>
              <a:t>=(A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3</a:t>
            </a:r>
            <a:r>
              <a:t>=A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4</a:t>
            </a:r>
            <a:r>
              <a:t>=A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5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6</a:t>
            </a:r>
            <a:r>
              <a:t>=(A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7</a:t>
            </a:r>
            <a:r>
              <a:t>=(A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2" marL="228600" marR="0" indent="-2286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22</a:t>
            </a:r>
            <a:r>
              <a:t>=M</a:t>
            </a:r>
            <a:r>
              <a:rPr baseline="-18214"/>
              <a:t>1</a:t>
            </a:r>
            <a:r>
              <a:t>+M</a:t>
            </a:r>
            <a:r>
              <a:rPr baseline="-18214"/>
              <a:t>3</a:t>
            </a:r>
            <a:r>
              <a:t>-M</a:t>
            </a:r>
            <a:r>
              <a:rPr baseline="-18214"/>
              <a:t>2</a:t>
            </a:r>
            <a:r>
              <a:t>+M</a:t>
            </a:r>
            <a:r>
              <a:rPr baseline="-18214"/>
              <a:t>6</a:t>
            </a:r>
            <a:r>
              <a:rPr baseline="-12214"/>
              <a:t>=</a:t>
            </a:r>
            <a:r>
              <a:t>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  <a:r>
              <a:rPr baseline="-12214"/>
              <a:t>+</a:t>
            </a:r>
            <a:r>
              <a:t>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lvl="8" marL="228600" marR="0" indent="1600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</a:t>
            </a:r>
            <a:r>
              <a:rPr baseline="-12214"/>
              <a:t>-</a:t>
            </a:r>
            <a:r>
              <a:t>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  <a:r>
              <a:rPr baseline="-12214"/>
              <a:t>+</a:t>
            </a:r>
            <a:r>
              <a:t>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  <a:endParaRPr baseline="-5999"/>
          </a:p>
          <a:p>
            <a:pPr lvl="3" marL="228600" marR="0" indent="457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11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11</a:t>
            </a:r>
            <a:r>
              <a:t>B</a:t>
            </a:r>
            <a:r>
              <a:rPr baseline="-5999"/>
              <a:t>12</a:t>
            </a:r>
            <a:r>
              <a:t>—A</a:t>
            </a:r>
            <a:r>
              <a:rPr baseline="-5999"/>
              <a:t>11</a:t>
            </a:r>
            <a:r>
              <a:t>B</a:t>
            </a:r>
            <a:r>
              <a:rPr baseline="-5999"/>
              <a:t>22</a:t>
            </a:r>
            <a:endParaRPr baseline="-5999"/>
          </a:p>
          <a:p>
            <a:pPr lvl="4" marL="228600" marR="0" indent="6858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-A</a:t>
            </a:r>
            <a:r>
              <a:rPr baseline="-5999"/>
              <a:t>21</a:t>
            </a:r>
            <a:r>
              <a:t>B</a:t>
            </a:r>
            <a:r>
              <a:rPr baseline="-5999"/>
              <a:t>11</a:t>
            </a:r>
            <a:r>
              <a:t>—A</a:t>
            </a:r>
            <a:r>
              <a:rPr baseline="-5999"/>
              <a:t>22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21</a:t>
            </a:r>
            <a:r>
              <a:t>B</a:t>
            </a:r>
            <a:r>
              <a:rPr baseline="-5999"/>
              <a:t>11</a:t>
            </a:r>
            <a:r>
              <a:t>-A</a:t>
            </a:r>
            <a:r>
              <a:rPr baseline="-5999"/>
              <a:t>11</a:t>
            </a:r>
            <a:r>
              <a:t>B</a:t>
            </a:r>
            <a:r>
              <a:rPr baseline="-5999"/>
              <a:t>11</a:t>
            </a:r>
            <a:r>
              <a:t>+A</a:t>
            </a:r>
            <a:r>
              <a:rPr baseline="-5999"/>
              <a:t>21</a:t>
            </a:r>
            <a:r>
              <a:t>B</a:t>
            </a:r>
            <a:r>
              <a:rPr baseline="-5999"/>
              <a:t>12</a:t>
            </a:r>
            <a:r>
              <a:t>-A</a:t>
            </a:r>
            <a:r>
              <a:rPr baseline="-5999"/>
              <a:t>11</a:t>
            </a:r>
            <a:r>
              <a:t>B</a:t>
            </a:r>
            <a:r>
              <a:rPr baseline="-5999"/>
              <a:t>12</a:t>
            </a:r>
            <a:endParaRPr baseline="-5999"/>
          </a:p>
          <a:p>
            <a:pPr lvl="3" marL="228600" marR="0" indent="457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22</a:t>
            </a:r>
            <a:r>
              <a:t>B</a:t>
            </a:r>
            <a:r>
              <a:rPr baseline="-5999"/>
              <a:t>22</a:t>
            </a:r>
            <a:r>
              <a:t>+A</a:t>
            </a:r>
            <a:r>
              <a:rPr baseline="-5999"/>
              <a:t>21</a:t>
            </a:r>
            <a:r>
              <a:t>B</a:t>
            </a:r>
            <a:r>
              <a:rPr baseline="-5999"/>
              <a:t>12</a:t>
            </a:r>
            <a:endParaRPr baseline="-5999"/>
          </a:p>
          <a:p>
            <a:pPr lvl="3" marL="228600" marR="0" indent="457200">
              <a:defRPr sz="2800">
                <a:uFillTx/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A</a:t>
            </a:r>
            <a:r>
              <a:rPr baseline="-5999"/>
              <a:t>21</a:t>
            </a:r>
            <a:r>
              <a:t>B</a:t>
            </a:r>
            <a:r>
              <a:rPr baseline="-5999"/>
              <a:t>12</a:t>
            </a:r>
            <a:r>
              <a:t>+A</a:t>
            </a:r>
            <a:r>
              <a:rPr baseline="-5999"/>
              <a:t>22</a:t>
            </a:r>
            <a:r>
              <a:t>B</a:t>
            </a:r>
            <a:r>
              <a:rPr baseline="-5999"/>
              <a:t>22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5413487" y="2239864"/>
            <a:ext cx="4083365" cy="975287"/>
            <a:chOff x="0" y="0"/>
            <a:chExt cx="4083363" cy="975286"/>
          </a:xfrm>
        </p:grpSpPr>
        <p:sp>
          <p:nvSpPr>
            <p:cNvPr id="334" name="M1+M4-M5+M7"/>
            <p:cNvSpPr txBox="1"/>
            <p:nvPr/>
          </p:nvSpPr>
          <p:spPr>
            <a:xfrm>
              <a:off x="0" y="-1"/>
              <a:ext cx="2177116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4</a:t>
              </a:r>
              <a:r>
                <a:t>-M</a:t>
              </a:r>
              <a:r>
                <a:rPr baseline="-18214"/>
                <a:t>5</a:t>
              </a:r>
              <a:r>
                <a:t>+M</a:t>
              </a:r>
              <a:r>
                <a:rPr baseline="-18214"/>
                <a:t>7</a:t>
              </a:r>
            </a:p>
          </p:txBody>
        </p:sp>
        <p:sp>
          <p:nvSpPr>
            <p:cNvPr id="335" name="M3+M5"/>
            <p:cNvSpPr txBox="1"/>
            <p:nvPr/>
          </p:nvSpPr>
          <p:spPr>
            <a:xfrm>
              <a:off x="3036984" y="10239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3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5</a:t>
              </a:r>
            </a:p>
          </p:txBody>
        </p:sp>
        <p:sp>
          <p:nvSpPr>
            <p:cNvPr id="336" name="M2+M4"/>
            <p:cNvSpPr txBox="1"/>
            <p:nvPr/>
          </p:nvSpPr>
          <p:spPr>
            <a:xfrm>
              <a:off x="16359" y="436552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2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4</a:t>
              </a:r>
            </a:p>
          </p:txBody>
        </p:sp>
        <p:sp>
          <p:nvSpPr>
            <p:cNvPr id="337" name="M1+M3-M2+M6"/>
            <p:cNvSpPr txBox="1"/>
            <p:nvPr/>
          </p:nvSpPr>
          <p:spPr>
            <a:xfrm>
              <a:off x="1906247" y="436552"/>
              <a:ext cx="2177117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3</a:t>
              </a:r>
              <a:r>
                <a:t>-M</a:t>
              </a:r>
              <a:r>
                <a:rPr baseline="-18214"/>
                <a:t>2</a:t>
              </a:r>
              <a:r>
                <a:t>+M</a:t>
              </a:r>
              <a:r>
                <a:rPr baseline="-18214"/>
                <a:t>6</a:t>
              </a:r>
            </a:p>
          </p:txBody>
        </p:sp>
      </p:grpSp>
      <p:sp>
        <p:nvSpPr>
          <p:cNvPr id="339" name="Line"/>
          <p:cNvSpPr/>
          <p:nvPr/>
        </p:nvSpPr>
        <p:spPr>
          <a:xfrm flipH="1" flipV="1">
            <a:off x="7699927" y="4887721"/>
            <a:ext cx="376176" cy="376176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0" name="Line"/>
          <p:cNvSpPr/>
          <p:nvPr/>
        </p:nvSpPr>
        <p:spPr>
          <a:xfrm flipH="1" flipV="1">
            <a:off x="4069614" y="4887721"/>
            <a:ext cx="376176" cy="376176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1" name="Line"/>
          <p:cNvSpPr/>
          <p:nvPr/>
        </p:nvSpPr>
        <p:spPr>
          <a:xfrm flipH="1" flipV="1">
            <a:off x="1691019" y="5297406"/>
            <a:ext cx="376176" cy="376175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2" name="Line"/>
          <p:cNvSpPr/>
          <p:nvPr/>
        </p:nvSpPr>
        <p:spPr>
          <a:xfrm flipH="1" flipV="1">
            <a:off x="4069614" y="5297406"/>
            <a:ext cx="376176" cy="376175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 flipH="1" flipV="1">
            <a:off x="2880316" y="5297406"/>
            <a:ext cx="376176" cy="376175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4" name="Line"/>
          <p:cNvSpPr/>
          <p:nvPr/>
        </p:nvSpPr>
        <p:spPr>
          <a:xfrm flipH="1" flipV="1">
            <a:off x="2880316" y="4887721"/>
            <a:ext cx="376176" cy="376176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5" name="Line"/>
          <p:cNvSpPr/>
          <p:nvPr/>
        </p:nvSpPr>
        <p:spPr>
          <a:xfrm flipH="1" flipV="1">
            <a:off x="7873975" y="5297406"/>
            <a:ext cx="376176" cy="376175"/>
          </a:xfrm>
          <a:prstGeom prst="line">
            <a:avLst/>
          </a:prstGeom>
          <a:ln w="38100">
            <a:solidFill>
              <a:schemeClr val="accent6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6" name="Line"/>
          <p:cNvSpPr/>
          <p:nvPr/>
        </p:nvSpPr>
        <p:spPr>
          <a:xfrm flipH="1" flipV="1">
            <a:off x="6488696" y="4887721"/>
            <a:ext cx="376176" cy="376176"/>
          </a:xfrm>
          <a:prstGeom prst="line">
            <a:avLst/>
          </a:prstGeom>
          <a:ln w="38100">
            <a:solidFill>
              <a:schemeClr val="accent6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7" name="Line"/>
          <p:cNvSpPr/>
          <p:nvPr/>
        </p:nvSpPr>
        <p:spPr>
          <a:xfrm flipH="1" flipV="1">
            <a:off x="5377146" y="5297406"/>
            <a:ext cx="376175" cy="376175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8" name="Line"/>
          <p:cNvSpPr/>
          <p:nvPr/>
        </p:nvSpPr>
        <p:spPr>
          <a:xfrm flipH="1" flipV="1">
            <a:off x="1650531" y="4887721"/>
            <a:ext cx="376176" cy="376176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70" name="Group"/>
          <p:cNvGrpSpPr/>
          <p:nvPr/>
        </p:nvGrpSpPr>
        <p:grpSpPr>
          <a:xfrm>
            <a:off x="5164828" y="1107903"/>
            <a:ext cx="3892003" cy="1746251"/>
            <a:chOff x="0" y="0"/>
            <a:chExt cx="3892001" cy="1746250"/>
          </a:xfrm>
        </p:grpSpPr>
        <p:sp>
          <p:nvSpPr>
            <p:cNvPr id="349" name="*"/>
            <p:cNvSpPr/>
            <p:nvPr/>
          </p:nvSpPr>
          <p:spPr>
            <a:xfrm>
              <a:off x="1920501" y="476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grpSp>
          <p:nvGrpSpPr>
            <p:cNvPr id="359" name="Group"/>
            <p:cNvGrpSpPr/>
            <p:nvPr/>
          </p:nvGrpSpPr>
          <p:grpSpPr>
            <a:xfrm>
              <a:off x="0" y="0"/>
              <a:ext cx="1772924" cy="1746251"/>
              <a:chOff x="0" y="0"/>
              <a:chExt cx="1772923" cy="1746250"/>
            </a:xfrm>
          </p:grpSpPr>
          <p:grpSp>
            <p:nvGrpSpPr>
              <p:cNvPr id="353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350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51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52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357" name="Group"/>
              <p:cNvGrpSpPr/>
              <p:nvPr/>
            </p:nvGrpSpPr>
            <p:grpSpPr>
              <a:xfrm flipH="1">
                <a:off x="1600906" y="0"/>
                <a:ext cx="172018" cy="853574"/>
                <a:chOff x="0" y="0"/>
                <a:chExt cx="172016" cy="853573"/>
              </a:xfrm>
            </p:grpSpPr>
            <p:sp>
              <p:nvSpPr>
                <p:cNvPr id="354" name="Line"/>
                <p:cNvSpPr/>
                <p:nvPr/>
              </p:nvSpPr>
              <p:spPr>
                <a:xfrm flipV="1">
                  <a:off x="3005" y="0"/>
                  <a:ext cx="1" cy="85357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55" name="Line"/>
                <p:cNvSpPr/>
                <p:nvPr/>
              </p:nvSpPr>
              <p:spPr>
                <a:xfrm>
                  <a:off x="0" y="21653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56" name="Line"/>
                <p:cNvSpPr/>
                <p:nvPr/>
              </p:nvSpPr>
              <p:spPr>
                <a:xfrm>
                  <a:off x="0" y="850732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58" name="A11 A12…"/>
              <p:cNvSpPr/>
              <p:nvPr/>
            </p:nvSpPr>
            <p:spPr>
              <a:xfrm>
                <a:off x="136493" y="47625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11</a:t>
                </a:r>
                <a:r>
                  <a:t> A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21</a:t>
                </a:r>
                <a:r>
                  <a:t> A</a:t>
                </a:r>
                <a:r>
                  <a:rPr baseline="-5999"/>
                  <a:t>22</a:t>
                </a:r>
              </a:p>
            </p:txBody>
          </p:sp>
        </p:grpSp>
        <p:grpSp>
          <p:nvGrpSpPr>
            <p:cNvPr id="369" name="Group"/>
            <p:cNvGrpSpPr/>
            <p:nvPr/>
          </p:nvGrpSpPr>
          <p:grpSpPr>
            <a:xfrm>
              <a:off x="2278101" y="0"/>
              <a:ext cx="1613901" cy="1746251"/>
              <a:chOff x="0" y="0"/>
              <a:chExt cx="1613900" cy="1746250"/>
            </a:xfrm>
          </p:grpSpPr>
          <p:grpSp>
            <p:nvGrpSpPr>
              <p:cNvPr id="363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360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1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2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64" name="B11 B12…"/>
              <p:cNvSpPr/>
              <p:nvPr/>
            </p:nvSpPr>
            <p:spPr>
              <a:xfrm>
                <a:off x="133300" y="47625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11</a:t>
                </a:r>
                <a:r>
                  <a:t> B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21</a:t>
                </a:r>
                <a:r>
                  <a:t> B</a:t>
                </a:r>
                <a:r>
                  <a:rPr baseline="-5999"/>
                  <a:t>22</a:t>
                </a:r>
              </a:p>
            </p:txBody>
          </p:sp>
          <p:grpSp>
            <p:nvGrpSpPr>
              <p:cNvPr id="368" name="Group"/>
              <p:cNvGrpSpPr/>
              <p:nvPr/>
            </p:nvGrpSpPr>
            <p:grpSpPr>
              <a:xfrm flipH="1">
                <a:off x="1282094" y="0"/>
                <a:ext cx="331807" cy="952501"/>
                <a:chOff x="0" y="0"/>
                <a:chExt cx="331805" cy="952500"/>
              </a:xfrm>
            </p:grpSpPr>
            <p:sp>
              <p:nvSpPr>
                <p:cNvPr id="365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6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67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</p:grpSp>
      <p:grpSp>
        <p:nvGrpSpPr>
          <p:cNvPr id="379" name="Group"/>
          <p:cNvGrpSpPr/>
          <p:nvPr/>
        </p:nvGrpSpPr>
        <p:grpSpPr>
          <a:xfrm>
            <a:off x="5034665" y="2314195"/>
            <a:ext cx="4446771" cy="952501"/>
            <a:chOff x="0" y="0"/>
            <a:chExt cx="4446769" cy="952500"/>
          </a:xfrm>
        </p:grpSpPr>
        <p:grpSp>
          <p:nvGrpSpPr>
            <p:cNvPr id="374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371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2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3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78" name="Group"/>
            <p:cNvGrpSpPr/>
            <p:nvPr/>
          </p:nvGrpSpPr>
          <p:grpSpPr>
            <a:xfrm flipH="1">
              <a:off x="4114963" y="0"/>
              <a:ext cx="331807" cy="952501"/>
              <a:chOff x="0" y="0"/>
              <a:chExt cx="331805" cy="952500"/>
            </a:xfrm>
          </p:grpSpPr>
          <p:sp>
            <p:nvSpPr>
              <p:cNvPr id="375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6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7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13"/>
      <p:bldP build="whole" bldLvl="1" animBg="1" rev="0" advAuto="0" spid="342" grpId="14"/>
      <p:bldP build="whole" bldLvl="1" animBg="1" rev="0" advAuto="0" spid="379" grpId="2"/>
      <p:bldP build="whole" bldLvl="1" animBg="1" rev="0" advAuto="0" spid="348" grpId="5"/>
      <p:bldP build="whole" bldLvl="1" animBg="1" rev="0" advAuto="0" spid="344" grpId="7"/>
      <p:bldP build="whole" bldLvl="1" animBg="1" rev="0" advAuto="0" spid="346" grpId="11"/>
      <p:bldP build="whole" bldLvl="1" animBg="1" rev="0" advAuto="0" spid="345" grpId="12"/>
      <p:bldP build="whole" bldLvl="1" animBg="1" rev="0" advAuto="0" spid="343" grpId="8"/>
      <p:bldP build="whole" bldLvl="1" animBg="1" rev="0" advAuto="0" spid="347" grpId="6"/>
      <p:bldP build="whole" bldLvl="1" animBg="1" rev="0" advAuto="0" spid="338" grpId="3"/>
      <p:bldP build="whole" bldLvl="1" animBg="1" rev="0" advAuto="0" spid="339" grpId="10"/>
      <p:bldP build="whole" bldLvl="1" animBg="1" rev="0" advAuto="0" spid="340" grpId="9"/>
      <p:bldP build="whole" bldLvl="1" animBg="1" rev="0" advAuto="0" spid="370" grpId="1"/>
      <p:bldP build="p" bldLvl="5" animBg="1" rev="0" advAuto="0" spid="333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trassen’s 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Strassen’s Matrix Multiplication</a:t>
            </a:r>
          </a:p>
        </p:txBody>
      </p:sp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85" name="M1=(A11+A22)*(B11+B22)…"/>
          <p:cNvSpPr txBox="1"/>
          <p:nvPr/>
        </p:nvSpPr>
        <p:spPr>
          <a:xfrm>
            <a:off x="299811" y="909817"/>
            <a:ext cx="9294425" cy="6067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1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22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2</a:t>
            </a:r>
            <a:r>
              <a:t>=(A</a:t>
            </a:r>
            <a:r>
              <a:rPr baseline="-5999"/>
              <a:t>21</a:t>
            </a:r>
            <a:r>
              <a:t>+A</a:t>
            </a:r>
            <a:r>
              <a:rPr baseline="-5999"/>
              <a:t>22</a:t>
            </a:r>
            <a:r>
              <a:t>)*B</a:t>
            </a:r>
            <a:r>
              <a:rPr baseline="-5999"/>
              <a:t>11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3</a:t>
            </a:r>
            <a:r>
              <a:t>=A</a:t>
            </a:r>
            <a:r>
              <a:rPr baseline="-5999"/>
              <a:t>11</a:t>
            </a:r>
            <a:r>
              <a:t>*(B</a:t>
            </a:r>
            <a:r>
              <a:rPr baseline="-5999"/>
              <a:t>12</a:t>
            </a:r>
            <a:r>
              <a:t>-B</a:t>
            </a:r>
            <a:r>
              <a:rPr baseline="-5999"/>
              <a:t>22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4</a:t>
            </a:r>
            <a:r>
              <a:t>=A</a:t>
            </a:r>
            <a:r>
              <a:rPr baseline="-5999"/>
              <a:t>22</a:t>
            </a:r>
            <a:r>
              <a:t>*(B</a:t>
            </a:r>
            <a:r>
              <a:rPr baseline="-5999"/>
              <a:t>21</a:t>
            </a:r>
            <a:r>
              <a:t>-B</a:t>
            </a:r>
            <a:r>
              <a:rPr baseline="-5999"/>
              <a:t>11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5</a:t>
            </a:r>
            <a:r>
              <a:t>=(A</a:t>
            </a:r>
            <a:r>
              <a:rPr baseline="-5999"/>
              <a:t>11</a:t>
            </a:r>
            <a:r>
              <a:t>+A</a:t>
            </a:r>
            <a:r>
              <a:rPr baseline="-5999"/>
              <a:t>12</a:t>
            </a:r>
            <a:r>
              <a:t>)*B</a:t>
            </a:r>
            <a:r>
              <a:rPr baseline="-5999"/>
              <a:t>22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6</a:t>
            </a:r>
            <a:r>
              <a:t>=(A</a:t>
            </a:r>
            <a:r>
              <a:rPr baseline="-5999"/>
              <a:t>21</a:t>
            </a:r>
            <a:r>
              <a:t>-A</a:t>
            </a:r>
            <a:r>
              <a:rPr baseline="-5999"/>
              <a:t>11</a:t>
            </a:r>
            <a:r>
              <a:t>)*(B</a:t>
            </a:r>
            <a:r>
              <a:rPr baseline="-5999"/>
              <a:t>11</a:t>
            </a:r>
            <a:r>
              <a:t>+B</a:t>
            </a:r>
            <a:r>
              <a:rPr baseline="-5999"/>
              <a:t>12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</a:t>
            </a:r>
            <a:r>
              <a:rPr baseline="-5999"/>
              <a:t>7</a:t>
            </a:r>
            <a:r>
              <a:t>=(A</a:t>
            </a:r>
            <a:r>
              <a:rPr baseline="-5999"/>
              <a:t>12</a:t>
            </a:r>
            <a:r>
              <a:t>-A</a:t>
            </a:r>
            <a:r>
              <a:rPr baseline="-5999"/>
              <a:t>22</a:t>
            </a:r>
            <a:r>
              <a:t>)*(B</a:t>
            </a:r>
            <a:r>
              <a:rPr baseline="-5999"/>
              <a:t>21</a:t>
            </a:r>
            <a:r>
              <a:t>+B</a:t>
            </a:r>
            <a:r>
              <a:rPr baseline="-5999"/>
              <a:t>22</a:t>
            </a:r>
            <a:r>
              <a:t>)</a:t>
            </a:r>
          </a:p>
          <a:p>
            <a:pPr marL="322075" indent="-282388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Count number of Multiplications and Additions</a:t>
            </a:r>
          </a:p>
          <a:p>
            <a:pPr lvl="1" marL="645318" indent="-250031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Multiplications</a:t>
            </a:r>
            <a:r>
              <a:t>:7,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Additions</a:t>
            </a:r>
            <a:r>
              <a:t>:18</a:t>
            </a:r>
          </a:p>
          <a:p>
            <a:pPr marL="322075" indent="-282388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Recurrence equation</a:t>
            </a:r>
          </a:p>
          <a:p>
            <a:pPr lvl="2" marL="0" indent="4572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7T(n/2)+18(n/2); T(1) = 1</a:t>
            </a:r>
          </a:p>
          <a:p>
            <a:pPr lvl="6" marL="0" indent="13716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= Θ(7</a:t>
            </a:r>
            <a:r>
              <a:rPr baseline="31999"/>
              <a:t>log</a:t>
            </a:r>
            <a:r>
              <a:rPr baseline="11166" sz="2400"/>
              <a:t>2</a:t>
            </a:r>
            <a:r>
              <a:rPr baseline="31999"/>
              <a:t>n</a:t>
            </a:r>
            <a:r>
              <a:t>)</a:t>
            </a:r>
          </a:p>
          <a:p>
            <a:pPr lvl="6" marL="0" indent="13716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= Θ(n</a:t>
            </a:r>
            <a:r>
              <a:rPr baseline="31999"/>
              <a:t>log</a:t>
            </a:r>
            <a:r>
              <a:rPr baseline="11166" sz="2400"/>
              <a:t>2</a:t>
            </a:r>
            <a:r>
              <a:rPr baseline="31999"/>
              <a:t>7</a:t>
            </a:r>
            <a:r>
              <a:t>)</a:t>
            </a:r>
          </a:p>
          <a:p>
            <a:pPr lvl="6" marL="0" indent="13716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= Θ(n</a:t>
            </a:r>
            <a:r>
              <a:rPr baseline="31999"/>
              <a:t>2.807</a:t>
            </a:r>
            <a: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vs. </a:t>
            </a:r>
            <a:r>
              <a:t>Θ(n</a:t>
            </a:r>
            <a:r>
              <a:rPr baseline="31999"/>
              <a:t>3</a:t>
            </a:r>
            <a:r>
              <a:t>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of brute force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22075" indent="-282388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There exist algos with better efficiency, but more complexity</a:t>
            </a:r>
          </a:p>
        </p:txBody>
      </p:sp>
      <p:grpSp>
        <p:nvGrpSpPr>
          <p:cNvPr id="390" name="Group"/>
          <p:cNvGrpSpPr/>
          <p:nvPr/>
        </p:nvGrpSpPr>
        <p:grpSpPr>
          <a:xfrm>
            <a:off x="5413487" y="2239864"/>
            <a:ext cx="4083365" cy="975287"/>
            <a:chOff x="0" y="0"/>
            <a:chExt cx="4083363" cy="975286"/>
          </a:xfrm>
        </p:grpSpPr>
        <p:sp>
          <p:nvSpPr>
            <p:cNvPr id="386" name="M1+M4-M5+M7"/>
            <p:cNvSpPr txBox="1"/>
            <p:nvPr/>
          </p:nvSpPr>
          <p:spPr>
            <a:xfrm>
              <a:off x="0" y="-1"/>
              <a:ext cx="2177116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4</a:t>
              </a:r>
              <a:r>
                <a:t>-M</a:t>
              </a:r>
              <a:r>
                <a:rPr baseline="-18214"/>
                <a:t>5</a:t>
              </a:r>
              <a:r>
                <a:t>+M</a:t>
              </a:r>
              <a:r>
                <a:rPr baseline="-18214"/>
                <a:t>7</a:t>
              </a:r>
            </a:p>
          </p:txBody>
        </p:sp>
        <p:sp>
          <p:nvSpPr>
            <p:cNvPr id="387" name="M3+M5"/>
            <p:cNvSpPr txBox="1"/>
            <p:nvPr/>
          </p:nvSpPr>
          <p:spPr>
            <a:xfrm>
              <a:off x="3036984" y="10239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3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5</a:t>
              </a:r>
            </a:p>
          </p:txBody>
        </p:sp>
        <p:sp>
          <p:nvSpPr>
            <p:cNvPr id="388" name="M2+M4"/>
            <p:cNvSpPr txBox="1"/>
            <p:nvPr/>
          </p:nvSpPr>
          <p:spPr>
            <a:xfrm>
              <a:off x="16359" y="436552"/>
              <a:ext cx="1039011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2</a:t>
              </a:r>
              <a:r>
                <a:rPr baseline="-12214"/>
                <a:t>+</a:t>
              </a:r>
              <a:r>
                <a:t>M</a:t>
              </a:r>
              <a:r>
                <a:rPr baseline="-18214"/>
                <a:t>4</a:t>
              </a:r>
            </a:p>
          </p:txBody>
        </p:sp>
        <p:sp>
          <p:nvSpPr>
            <p:cNvPr id="389" name="M1+M3-M2+M6"/>
            <p:cNvSpPr txBox="1"/>
            <p:nvPr/>
          </p:nvSpPr>
          <p:spPr>
            <a:xfrm>
              <a:off x="1906247" y="436552"/>
              <a:ext cx="2177117" cy="538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2" marL="228600" marR="0" indent="-228600">
                <a:defRPr sz="2800">
                  <a:uFillTx/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</a:t>
              </a:r>
              <a:r>
                <a:rPr baseline="-18214"/>
                <a:t>1</a:t>
              </a:r>
              <a:r>
                <a:t>+M</a:t>
              </a:r>
              <a:r>
                <a:rPr baseline="-18214"/>
                <a:t>3</a:t>
              </a:r>
              <a:r>
                <a:t>-M</a:t>
              </a:r>
              <a:r>
                <a:rPr baseline="-18214"/>
                <a:t>2</a:t>
              </a:r>
              <a:r>
                <a:t>+M</a:t>
              </a:r>
              <a:r>
                <a:rPr baseline="-18214"/>
                <a:t>6</a:t>
              </a:r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5164828" y="1107903"/>
            <a:ext cx="3892003" cy="1746251"/>
            <a:chOff x="0" y="0"/>
            <a:chExt cx="3892001" cy="1746250"/>
          </a:xfrm>
        </p:grpSpPr>
        <p:sp>
          <p:nvSpPr>
            <p:cNvPr id="391" name="*"/>
            <p:cNvSpPr/>
            <p:nvPr/>
          </p:nvSpPr>
          <p:spPr>
            <a:xfrm>
              <a:off x="1920501" y="4762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*</a:t>
              </a:r>
            </a:p>
          </p:txBody>
        </p:sp>
        <p:grpSp>
          <p:nvGrpSpPr>
            <p:cNvPr id="401" name="Group"/>
            <p:cNvGrpSpPr/>
            <p:nvPr/>
          </p:nvGrpSpPr>
          <p:grpSpPr>
            <a:xfrm>
              <a:off x="0" y="0"/>
              <a:ext cx="1772924" cy="1746251"/>
              <a:chOff x="0" y="0"/>
              <a:chExt cx="1772923" cy="1746250"/>
            </a:xfrm>
          </p:grpSpPr>
          <p:grpSp>
            <p:nvGrpSpPr>
              <p:cNvPr id="395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392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4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399" name="Group"/>
              <p:cNvGrpSpPr/>
              <p:nvPr/>
            </p:nvGrpSpPr>
            <p:grpSpPr>
              <a:xfrm flipH="1">
                <a:off x="1600906" y="0"/>
                <a:ext cx="172018" cy="853574"/>
                <a:chOff x="0" y="0"/>
                <a:chExt cx="172016" cy="853573"/>
              </a:xfrm>
            </p:grpSpPr>
            <p:sp>
              <p:nvSpPr>
                <p:cNvPr id="396" name="Line"/>
                <p:cNvSpPr/>
                <p:nvPr/>
              </p:nvSpPr>
              <p:spPr>
                <a:xfrm flipV="1">
                  <a:off x="3005" y="0"/>
                  <a:ext cx="1" cy="85357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7" name="Line"/>
                <p:cNvSpPr/>
                <p:nvPr/>
              </p:nvSpPr>
              <p:spPr>
                <a:xfrm>
                  <a:off x="0" y="21653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98" name="Line"/>
                <p:cNvSpPr/>
                <p:nvPr/>
              </p:nvSpPr>
              <p:spPr>
                <a:xfrm>
                  <a:off x="0" y="850732"/>
                  <a:ext cx="172017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00" name="A11 A12…"/>
              <p:cNvSpPr/>
              <p:nvPr/>
            </p:nvSpPr>
            <p:spPr>
              <a:xfrm>
                <a:off x="136493" y="47625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11</a:t>
                </a:r>
                <a:r>
                  <a:t> A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A</a:t>
                </a:r>
                <a:r>
                  <a:rPr baseline="-5999"/>
                  <a:t>21</a:t>
                </a:r>
                <a:r>
                  <a:t> A</a:t>
                </a:r>
                <a:r>
                  <a:rPr baseline="-5999"/>
                  <a:t>22</a:t>
                </a:r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2278101" y="0"/>
              <a:ext cx="1613901" cy="1746251"/>
              <a:chOff x="0" y="0"/>
              <a:chExt cx="1613900" cy="1746250"/>
            </a:xfrm>
          </p:grpSpPr>
          <p:grpSp>
            <p:nvGrpSpPr>
              <p:cNvPr id="405" name="Group"/>
              <p:cNvGrpSpPr/>
              <p:nvPr/>
            </p:nvGrpSpPr>
            <p:grpSpPr>
              <a:xfrm>
                <a:off x="0" y="0"/>
                <a:ext cx="331806" cy="952501"/>
                <a:chOff x="0" y="0"/>
                <a:chExt cx="331805" cy="952500"/>
              </a:xfrm>
            </p:grpSpPr>
            <p:sp>
              <p:nvSpPr>
                <p:cNvPr id="402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3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4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06" name="B11 B12…"/>
              <p:cNvSpPr/>
              <p:nvPr/>
            </p:nvSpPr>
            <p:spPr>
              <a:xfrm>
                <a:off x="133300" y="47625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11</a:t>
                </a:r>
                <a:r>
                  <a:t> B</a:t>
                </a:r>
                <a:r>
                  <a:rPr baseline="-5999"/>
                  <a:t>12</a:t>
                </a:r>
              </a:p>
              <a:p>
                <a:pPr marL="0">
                  <a:lnSpc>
                    <a:spcPct val="90000"/>
                  </a:lnSpc>
                  <a:spcBef>
                    <a:spcPts val="700"/>
                  </a:spcBef>
                  <a:defRPr sz="28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B</a:t>
                </a:r>
                <a:r>
                  <a:rPr baseline="-5999"/>
                  <a:t>21</a:t>
                </a:r>
                <a:r>
                  <a:t> B</a:t>
                </a:r>
                <a:r>
                  <a:rPr baseline="-5999"/>
                  <a:t>22</a:t>
                </a:r>
              </a:p>
            </p:txBody>
          </p:sp>
          <p:grpSp>
            <p:nvGrpSpPr>
              <p:cNvPr id="410" name="Group"/>
              <p:cNvGrpSpPr/>
              <p:nvPr/>
            </p:nvGrpSpPr>
            <p:grpSpPr>
              <a:xfrm flipH="1">
                <a:off x="1282094" y="0"/>
                <a:ext cx="331807" cy="952501"/>
                <a:chOff x="0" y="0"/>
                <a:chExt cx="331805" cy="952500"/>
              </a:xfrm>
            </p:grpSpPr>
            <p:sp>
              <p:nvSpPr>
                <p:cNvPr id="407" name="Line"/>
                <p:cNvSpPr/>
                <p:nvPr/>
              </p:nvSpPr>
              <p:spPr>
                <a:xfrm flipV="1">
                  <a:off x="5796" y="0"/>
                  <a:ext cx="1" cy="9525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8" name="Line"/>
                <p:cNvSpPr/>
                <p:nvPr/>
              </p:nvSpPr>
              <p:spPr>
                <a:xfrm>
                  <a:off x="0" y="24163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9" name="Line"/>
                <p:cNvSpPr/>
                <p:nvPr/>
              </p:nvSpPr>
              <p:spPr>
                <a:xfrm>
                  <a:off x="0" y="949330"/>
                  <a:ext cx="331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</p:grpSp>
      <p:grpSp>
        <p:nvGrpSpPr>
          <p:cNvPr id="421" name="Group"/>
          <p:cNvGrpSpPr/>
          <p:nvPr/>
        </p:nvGrpSpPr>
        <p:grpSpPr>
          <a:xfrm>
            <a:off x="5034665" y="2314195"/>
            <a:ext cx="4446771" cy="952501"/>
            <a:chOff x="0" y="0"/>
            <a:chExt cx="4446769" cy="952500"/>
          </a:xfrm>
        </p:grpSpPr>
        <p:grpSp>
          <p:nvGrpSpPr>
            <p:cNvPr id="416" name="Group"/>
            <p:cNvGrpSpPr/>
            <p:nvPr/>
          </p:nvGrpSpPr>
          <p:grpSpPr>
            <a:xfrm>
              <a:off x="0" y="0"/>
              <a:ext cx="331806" cy="952501"/>
              <a:chOff x="0" y="0"/>
              <a:chExt cx="331805" cy="952500"/>
            </a:xfrm>
          </p:grpSpPr>
          <p:sp>
            <p:nvSpPr>
              <p:cNvPr id="413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4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5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0" name="Group"/>
            <p:cNvGrpSpPr/>
            <p:nvPr/>
          </p:nvGrpSpPr>
          <p:grpSpPr>
            <a:xfrm flipH="1">
              <a:off x="4114963" y="0"/>
              <a:ext cx="331807" cy="952501"/>
              <a:chOff x="0" y="0"/>
              <a:chExt cx="331805" cy="952500"/>
            </a:xfrm>
          </p:grpSpPr>
          <p:sp>
            <p:nvSpPr>
              <p:cNvPr id="417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8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0" grpId="3"/>
      <p:bldP build="whole" bldLvl="1" animBg="1" rev="0" advAuto="0" spid="412" grpId="1"/>
      <p:bldP build="p" bldLvl="5" animBg="1" rev="0" advAuto="0" spid="385" grpId="4"/>
      <p:bldP build="whole" bldLvl="1" animBg="1" rev="0" advAuto="0" spid="421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Matrix Multiplication: Master Theorem"/>
          <p:cNvSpPr txBox="1"/>
          <p:nvPr>
            <p:ph type="title"/>
          </p:nvPr>
        </p:nvSpPr>
        <p:spPr>
          <a:xfrm>
            <a:off x="762000" y="60325"/>
            <a:ext cx="8952031" cy="9525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Matrix Multiplication: Master Theorem</a:t>
            </a:r>
          </a:p>
        </p:txBody>
      </p:sp>
      <p:sp>
        <p:nvSpPr>
          <p:cNvPr id="4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27" name="Equation"/>
          <p:cNvSpPr txBox="1"/>
          <p:nvPr/>
        </p:nvSpPr>
        <p:spPr>
          <a:xfrm>
            <a:off x="1147921" y="1993661"/>
            <a:ext cx="4235751" cy="15482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eqArr>
                    <m:eqArr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</m:eqArr>
                </m:oMath>
              </m:oMathPara>
            </a14:m>
            <a:endParaRPr sz="2600"/>
          </a:p>
        </p:txBody>
      </p:sp>
      <p:sp>
        <p:nvSpPr>
          <p:cNvPr id="428" name="T(n)=aT(n/b)+Θ(nd) for n=bk, k=1,2,…"/>
          <p:cNvSpPr txBox="1"/>
          <p:nvPr/>
        </p:nvSpPr>
        <p:spPr>
          <a:xfrm>
            <a:off x="607241" y="1061707"/>
            <a:ext cx="7315927" cy="9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T(n)=aT(n/b)+Θ(n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for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k=1,2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T(1) = 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t>where,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a≥1, b≥2, c&gt;0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429" name="T(n)=7T(n/2)+18(n/2)=7T(n/2)+O(n)…"/>
          <p:cNvSpPr txBox="1"/>
          <p:nvPr/>
        </p:nvSpPr>
        <p:spPr>
          <a:xfrm>
            <a:off x="761999" y="3810475"/>
            <a:ext cx="8952032" cy="2252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T(n)=7T(n/2)+18(n/2)=7T(n/2)+O(n)</a:t>
            </a:r>
          </a:p>
          <a:p>
            <a:pPr lvl="1" marL="0" indent="228600">
              <a:lnSpc>
                <a:spcPct val="9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a=7 (a≥1), b=2(b≥2), c=T(1)=1,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11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f(n)=n ∈Θ(n</a:t>
            </a:r>
            <a:r>
              <a:rPr baseline="31999"/>
              <a:t>d</a:t>
            </a:r>
            <a:r>
              <a:t>) ⇒ f(n)∈Θ(n</a:t>
            </a:r>
            <a:r>
              <a:rPr baseline="31999"/>
              <a:t>1</a:t>
            </a:r>
            <a:r>
              <a:t>) ⇒ d=1</a:t>
            </a:r>
          </a:p>
          <a:p>
            <a:pPr lvl="1" marL="0" indent="228600">
              <a:lnSpc>
                <a:spcPct val="11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 ⇒a&gt;b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#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rd</a:t>
            </a:r>
            <a:r>
              <a:t> case in Master Theorem</a:t>
            </a:r>
          </a:p>
          <a:p>
            <a:pPr lvl="1" marL="0" indent="2286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T(n)=Θ(n</a:t>
            </a:r>
            <a:r>
              <a:rPr baseline="31999"/>
              <a:t>log</a:t>
            </a:r>
            <a:r>
              <a:rPr baseline="10571"/>
              <a:t>b</a:t>
            </a:r>
            <a:r>
              <a:rPr baseline="31999"/>
              <a:t>a</a:t>
            </a:r>
            <a:r>
              <a:t>) = Θ(n</a:t>
            </a:r>
            <a:r>
              <a:rPr baseline="31999"/>
              <a:t>log</a:t>
            </a:r>
            <a:r>
              <a:rPr baseline="10571"/>
              <a:t>2</a:t>
            </a:r>
            <a:r>
              <a:rPr baseline="31999"/>
              <a:t>7</a:t>
            </a:r>
            <a:r>
              <a:t>) = Θ(n</a:t>
            </a:r>
            <a:r>
              <a:rPr baseline="31999"/>
              <a:t>2.807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7" grpId="1"/>
      <p:bldP build="p" bldLvl="5" animBg="1" rev="0" advAuto="0" spid="429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432" name="Large number multip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Large number multiplication</a:t>
            </a:r>
          </a:p>
          <a:p>
            <a:pPr/>
            <a:r>
              <a:t>Matrix Multiplication</a:t>
            </a:r>
          </a:p>
        </p:txBody>
      </p:sp>
      <p:sp>
        <p:nvSpPr>
          <p:cNvPr id="4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3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3.8 -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3.8 - Horowitz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4.5 - Levitin 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Multiplication</a:t>
            </a:r>
          </a:p>
        </p:txBody>
      </p:sp>
      <p:sp>
        <p:nvSpPr>
          <p:cNvPr id="54" name="Conventional matrix multiplication"/>
          <p:cNvSpPr txBox="1"/>
          <p:nvPr>
            <p:ph type="body" sz="quarter" idx="1"/>
          </p:nvPr>
        </p:nvSpPr>
        <p:spPr>
          <a:xfrm>
            <a:off x="495500" y="864195"/>
            <a:ext cx="8384432" cy="573290"/>
          </a:xfrm>
          <a:prstGeom prst="rect">
            <a:avLst/>
          </a:prstGeom>
        </p:spPr>
        <p:txBody>
          <a:bodyPr/>
          <a:lstStyle/>
          <a:p>
            <a:pPr/>
            <a:r>
              <a:t>Conventional matrix multiplication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8" name="="/>
          <p:cNvSpPr txBox="1"/>
          <p:nvPr/>
        </p:nvSpPr>
        <p:spPr>
          <a:xfrm>
            <a:off x="5873406" y="2081358"/>
            <a:ext cx="36981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grpSp>
        <p:nvGrpSpPr>
          <p:cNvPr id="68" name="Group"/>
          <p:cNvGrpSpPr/>
          <p:nvPr/>
        </p:nvGrpSpPr>
        <p:grpSpPr>
          <a:xfrm>
            <a:off x="549247" y="1437484"/>
            <a:ext cx="2745123" cy="1731088"/>
            <a:chOff x="0" y="0"/>
            <a:chExt cx="2745122" cy="1731086"/>
          </a:xfrm>
        </p:grpSpPr>
        <p:grpSp>
          <p:nvGrpSpPr>
            <p:cNvPr id="62" name="Group"/>
            <p:cNvGrpSpPr/>
            <p:nvPr/>
          </p:nvGrpSpPr>
          <p:grpSpPr>
            <a:xfrm>
              <a:off x="0" y="0"/>
              <a:ext cx="331806" cy="1659699"/>
              <a:chOff x="0" y="0"/>
              <a:chExt cx="331805" cy="1659698"/>
            </a:xfrm>
          </p:grpSpPr>
          <p:sp>
            <p:nvSpPr>
              <p:cNvPr id="59" name="Line"/>
              <p:cNvSpPr/>
              <p:nvPr/>
            </p:nvSpPr>
            <p:spPr>
              <a:xfrm flipV="1">
                <a:off x="5796" y="0"/>
                <a:ext cx="1" cy="1659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0" name="Line"/>
              <p:cNvSpPr/>
              <p:nvPr/>
            </p:nvSpPr>
            <p:spPr>
              <a:xfrm>
                <a:off x="0" y="4210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1" name="Line"/>
              <p:cNvSpPr/>
              <p:nvPr/>
            </p:nvSpPr>
            <p:spPr>
              <a:xfrm>
                <a:off x="0" y="1654175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63" name="a11 a12 … a1n…"/>
            <p:cNvSpPr txBox="1"/>
            <p:nvPr/>
          </p:nvSpPr>
          <p:spPr>
            <a:xfrm>
              <a:off x="76461" y="67713"/>
              <a:ext cx="2668662" cy="1663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11 </a:t>
              </a:r>
              <a:r>
                <a:t>a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a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a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nn</a:t>
              </a:r>
            </a:p>
          </p:txBody>
        </p:sp>
        <p:grpSp>
          <p:nvGrpSpPr>
            <p:cNvPr id="67" name="Group"/>
            <p:cNvGrpSpPr/>
            <p:nvPr/>
          </p:nvGrpSpPr>
          <p:grpSpPr>
            <a:xfrm flipH="1">
              <a:off x="2207747" y="7367"/>
              <a:ext cx="331806" cy="1663374"/>
              <a:chOff x="0" y="0"/>
              <a:chExt cx="331805" cy="1663372"/>
            </a:xfrm>
          </p:grpSpPr>
          <p:sp>
            <p:nvSpPr>
              <p:cNvPr id="64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6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78" name="Group"/>
          <p:cNvGrpSpPr/>
          <p:nvPr/>
        </p:nvGrpSpPr>
        <p:grpSpPr>
          <a:xfrm>
            <a:off x="3353432" y="1422769"/>
            <a:ext cx="2614475" cy="1734761"/>
            <a:chOff x="0" y="0"/>
            <a:chExt cx="2614474" cy="1734760"/>
          </a:xfrm>
        </p:grpSpPr>
        <p:grpSp>
          <p:nvGrpSpPr>
            <p:cNvPr id="72" name="Group"/>
            <p:cNvGrpSpPr/>
            <p:nvPr/>
          </p:nvGrpSpPr>
          <p:grpSpPr>
            <a:xfrm flipH="1">
              <a:off x="2227108" y="11041"/>
              <a:ext cx="331807" cy="1663374"/>
              <a:chOff x="0" y="0"/>
              <a:chExt cx="331805" cy="1663372"/>
            </a:xfrm>
          </p:grpSpPr>
          <p:sp>
            <p:nvSpPr>
              <p:cNvPr id="69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0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1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3" name="b11 b12 … b1n…"/>
            <p:cNvSpPr txBox="1"/>
            <p:nvPr/>
          </p:nvSpPr>
          <p:spPr>
            <a:xfrm>
              <a:off x="54093" y="71387"/>
              <a:ext cx="2560382" cy="1663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11 </a:t>
              </a:r>
              <a:r>
                <a:t>b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b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b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bn</a:t>
              </a:r>
              <a:r>
                <a:rPr baseline="-5999"/>
                <a:t>n</a:t>
              </a:r>
            </a:p>
          </p:txBody>
        </p:sp>
        <p:grpSp>
          <p:nvGrpSpPr>
            <p:cNvPr id="77" name="Group"/>
            <p:cNvGrpSpPr/>
            <p:nvPr/>
          </p:nvGrpSpPr>
          <p:grpSpPr>
            <a:xfrm>
              <a:off x="0" y="0"/>
              <a:ext cx="331806" cy="1685457"/>
              <a:chOff x="0" y="0"/>
              <a:chExt cx="331805" cy="1685456"/>
            </a:xfrm>
          </p:grpSpPr>
          <p:sp>
            <p:nvSpPr>
              <p:cNvPr id="74" name="Line"/>
              <p:cNvSpPr/>
              <p:nvPr/>
            </p:nvSpPr>
            <p:spPr>
              <a:xfrm flipV="1">
                <a:off x="5796" y="0"/>
                <a:ext cx="1" cy="168545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5" name="Line"/>
              <p:cNvSpPr/>
              <p:nvPr/>
            </p:nvSpPr>
            <p:spPr>
              <a:xfrm>
                <a:off x="0" y="42757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" name="Line"/>
              <p:cNvSpPr/>
              <p:nvPr/>
            </p:nvSpPr>
            <p:spPr>
              <a:xfrm>
                <a:off x="0" y="1679847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88" name="Group"/>
          <p:cNvGrpSpPr/>
          <p:nvPr/>
        </p:nvGrpSpPr>
        <p:grpSpPr>
          <a:xfrm>
            <a:off x="6383280" y="1444852"/>
            <a:ext cx="2439050" cy="2165114"/>
            <a:chOff x="0" y="0"/>
            <a:chExt cx="2439049" cy="2165112"/>
          </a:xfrm>
        </p:grpSpPr>
        <p:sp>
          <p:nvSpPr>
            <p:cNvPr id="79" name="c11 c12 … c1n…"/>
            <p:cNvSpPr/>
            <p:nvPr/>
          </p:nvSpPr>
          <p:spPr>
            <a:xfrm>
              <a:off x="30351" y="8951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11 </a:t>
              </a:r>
              <a:r>
                <a:t>c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c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c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nn</a:t>
              </a:r>
            </a:p>
          </p:txBody>
        </p:sp>
        <p:grpSp>
          <p:nvGrpSpPr>
            <p:cNvPr id="83" name="Group"/>
            <p:cNvGrpSpPr/>
            <p:nvPr/>
          </p:nvGrpSpPr>
          <p:grpSpPr>
            <a:xfrm>
              <a:off x="0" y="0"/>
              <a:ext cx="331806" cy="1663373"/>
              <a:chOff x="0" y="0"/>
              <a:chExt cx="331805" cy="1663372"/>
            </a:xfrm>
          </p:grpSpPr>
          <p:sp>
            <p:nvSpPr>
              <p:cNvPr id="80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1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2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7" name="Group"/>
            <p:cNvGrpSpPr/>
            <p:nvPr/>
          </p:nvGrpSpPr>
          <p:grpSpPr>
            <a:xfrm flipH="1">
              <a:off x="2107243" y="0"/>
              <a:ext cx="331807" cy="1663373"/>
              <a:chOff x="0" y="0"/>
              <a:chExt cx="331805" cy="1663372"/>
            </a:xfrm>
          </p:grpSpPr>
          <p:sp>
            <p:nvSpPr>
              <p:cNvPr id="84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5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6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89" name="where the element cij is computed as…"/>
          <p:cNvSpPr txBox="1"/>
          <p:nvPr/>
        </p:nvSpPr>
        <p:spPr>
          <a:xfrm>
            <a:off x="334608" y="3214201"/>
            <a:ext cx="9490784" cy="3324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where the element </a:t>
            </a:r>
            <a:r>
              <a:t>c</a:t>
            </a:r>
            <a:r>
              <a:rPr baseline="-5999"/>
              <a:t>ij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computed as</a:t>
            </a:r>
          </a:p>
          <a:p>
            <a:pPr lvl="1" marL="0" indent="2286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ij</a:t>
            </a:r>
            <a:r>
              <a:t> = a</a:t>
            </a:r>
            <a:r>
              <a:rPr baseline="-5999"/>
              <a:t>i1</a:t>
            </a:r>
            <a:r>
              <a:t>b</a:t>
            </a:r>
            <a:r>
              <a:rPr baseline="-5999"/>
              <a:t>1j </a:t>
            </a:r>
            <a:r>
              <a:t>+ a</a:t>
            </a:r>
            <a:r>
              <a:rPr baseline="-5999"/>
              <a:t>i2</a:t>
            </a:r>
            <a:r>
              <a:t>b</a:t>
            </a:r>
            <a:r>
              <a:rPr baseline="-5999"/>
              <a:t>2j </a:t>
            </a:r>
            <a:r>
              <a:t>+ a</a:t>
            </a:r>
            <a:r>
              <a:rPr baseline="-5999"/>
              <a:t>i3</a:t>
            </a:r>
            <a:r>
              <a:t>b</a:t>
            </a:r>
            <a:r>
              <a:rPr baseline="-5999"/>
              <a:t>3j </a:t>
            </a:r>
            <a:r>
              <a:t>+ … + a</a:t>
            </a:r>
            <a:r>
              <a:rPr baseline="-5999"/>
              <a:t>in</a:t>
            </a:r>
            <a:r>
              <a:t>b</a:t>
            </a:r>
            <a:r>
              <a:rPr baseline="-5999"/>
              <a:t>nj</a:t>
            </a:r>
            <a:endParaRPr baseline="-5999"/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computations required for </a:t>
            </a:r>
            <a:r>
              <a:t>c</a:t>
            </a:r>
            <a:r>
              <a:rPr baseline="-5999"/>
              <a:t>ij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Multiplications: </a:t>
            </a:r>
            <a:r>
              <a:t>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additions: </a:t>
            </a:r>
            <a:r>
              <a:t>n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computations required for matrix multiplication: </a:t>
            </a: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i.e. </a:t>
            </a: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" grpId="3"/>
      <p:bldP build="whole" bldLvl="1" animBg="1" rev="0" advAuto="0" spid="54" grpId="1"/>
      <p:bldP build="p" bldLvl="5" animBg="1" rev="0" advAuto="0" spid="89" grpId="6"/>
      <p:bldP build="whole" bldLvl="1" animBg="1" rev="0" advAuto="0" spid="68" grpId="2"/>
      <p:bldP build="whole" bldLvl="1" animBg="1" rev="0" advAuto="0" spid="58" grpId="4"/>
      <p:bldP build="whole" bldLvl="1" animBg="1" rev="0" advAuto="0" spid="88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Multiplication</a:t>
            </a:r>
          </a:p>
        </p:txBody>
      </p:sp>
      <p:sp>
        <p:nvSpPr>
          <p:cNvPr id="92" name="Conventional matrix multiplication"/>
          <p:cNvSpPr txBox="1"/>
          <p:nvPr>
            <p:ph type="body" sz="quarter" idx="1"/>
          </p:nvPr>
        </p:nvSpPr>
        <p:spPr>
          <a:xfrm>
            <a:off x="771385" y="814309"/>
            <a:ext cx="8384432" cy="573291"/>
          </a:xfrm>
          <a:prstGeom prst="rect">
            <a:avLst/>
          </a:prstGeom>
        </p:spPr>
        <p:txBody>
          <a:bodyPr/>
          <a:lstStyle/>
          <a:p>
            <a:pPr/>
            <a:r>
              <a:t>Conventional matrix multiplication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05" name="Group"/>
          <p:cNvGrpSpPr/>
          <p:nvPr/>
        </p:nvGrpSpPr>
        <p:grpSpPr>
          <a:xfrm>
            <a:off x="581396" y="1525292"/>
            <a:ext cx="1341058" cy="1010921"/>
            <a:chOff x="0" y="0"/>
            <a:chExt cx="1341056" cy="1010919"/>
          </a:xfrm>
        </p:grpSpPr>
        <p:grpSp>
          <p:nvGrpSpPr>
            <p:cNvPr id="99" name="Group"/>
            <p:cNvGrpSpPr/>
            <p:nvPr/>
          </p:nvGrpSpPr>
          <p:grpSpPr>
            <a:xfrm>
              <a:off x="0" y="29209"/>
              <a:ext cx="295129" cy="952501"/>
              <a:chOff x="0" y="0"/>
              <a:chExt cx="295128" cy="952499"/>
            </a:xfrm>
          </p:grpSpPr>
          <p:sp>
            <p:nvSpPr>
              <p:cNvPr id="96" name="Line"/>
              <p:cNvSpPr/>
              <p:nvPr/>
            </p:nvSpPr>
            <p:spPr>
              <a:xfrm flipV="1">
                <a:off x="5155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7" name="Line"/>
              <p:cNvSpPr/>
              <p:nvPr/>
            </p:nvSpPr>
            <p:spPr>
              <a:xfrm>
                <a:off x="0" y="24163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8" name="Line"/>
              <p:cNvSpPr/>
              <p:nvPr/>
            </p:nvSpPr>
            <p:spPr>
              <a:xfrm>
                <a:off x="0" y="949330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3" name="Group"/>
            <p:cNvGrpSpPr/>
            <p:nvPr/>
          </p:nvGrpSpPr>
          <p:grpSpPr>
            <a:xfrm flipH="1">
              <a:off x="1045928" y="29209"/>
              <a:ext cx="295129" cy="952501"/>
              <a:chOff x="0" y="0"/>
              <a:chExt cx="295128" cy="952499"/>
            </a:xfrm>
          </p:grpSpPr>
          <p:sp>
            <p:nvSpPr>
              <p:cNvPr id="100" name="Line"/>
              <p:cNvSpPr/>
              <p:nvPr/>
            </p:nvSpPr>
            <p:spPr>
              <a:xfrm flipV="1">
                <a:off x="5155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1" name="Line"/>
              <p:cNvSpPr/>
              <p:nvPr/>
            </p:nvSpPr>
            <p:spPr>
              <a:xfrm>
                <a:off x="0" y="24163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" name="Line"/>
              <p:cNvSpPr/>
              <p:nvPr/>
            </p:nvSpPr>
            <p:spPr>
              <a:xfrm>
                <a:off x="0" y="949330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04" name="C1 C2…"/>
            <p:cNvSpPr txBox="1"/>
            <p:nvPr/>
          </p:nvSpPr>
          <p:spPr>
            <a:xfrm>
              <a:off x="134596" y="0"/>
              <a:ext cx="1186276" cy="1010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1</a:t>
              </a:r>
              <a:r>
                <a:t> C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3</a:t>
              </a:r>
              <a:r>
                <a:t> C</a:t>
              </a:r>
              <a:r>
                <a:rPr baseline="-5999"/>
                <a:t>4</a:t>
              </a:r>
            </a:p>
          </p:txBody>
        </p:sp>
      </p:grpSp>
      <p:sp>
        <p:nvSpPr>
          <p:cNvPr id="106" name="="/>
          <p:cNvSpPr txBox="1"/>
          <p:nvPr/>
        </p:nvSpPr>
        <p:spPr>
          <a:xfrm>
            <a:off x="2311141" y="1786750"/>
            <a:ext cx="3698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sp>
        <p:nvSpPr>
          <p:cNvPr id="107" name="*"/>
          <p:cNvSpPr txBox="1"/>
          <p:nvPr/>
        </p:nvSpPr>
        <p:spPr>
          <a:xfrm>
            <a:off x="4771399" y="1786750"/>
            <a:ext cx="34544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*</a:t>
            </a:r>
          </a:p>
        </p:txBody>
      </p:sp>
      <p:grpSp>
        <p:nvGrpSpPr>
          <p:cNvPr id="117" name="Group"/>
          <p:cNvGrpSpPr/>
          <p:nvPr/>
        </p:nvGrpSpPr>
        <p:grpSpPr>
          <a:xfrm>
            <a:off x="3069640" y="1525292"/>
            <a:ext cx="1470857" cy="1010921"/>
            <a:chOff x="0" y="0"/>
            <a:chExt cx="1470856" cy="1010919"/>
          </a:xfrm>
        </p:grpSpPr>
        <p:grpSp>
          <p:nvGrpSpPr>
            <p:cNvPr id="111" name="Group"/>
            <p:cNvGrpSpPr/>
            <p:nvPr/>
          </p:nvGrpSpPr>
          <p:grpSpPr>
            <a:xfrm>
              <a:off x="0" y="29209"/>
              <a:ext cx="331806" cy="952501"/>
              <a:chOff x="0" y="0"/>
              <a:chExt cx="331805" cy="952500"/>
            </a:xfrm>
          </p:grpSpPr>
          <p:sp>
            <p:nvSpPr>
              <p:cNvPr id="108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5" name="Group"/>
            <p:cNvGrpSpPr/>
            <p:nvPr/>
          </p:nvGrpSpPr>
          <p:grpSpPr>
            <a:xfrm flipH="1">
              <a:off x="1139050" y="43814"/>
              <a:ext cx="331807" cy="952501"/>
              <a:chOff x="0" y="0"/>
              <a:chExt cx="331805" cy="952500"/>
            </a:xfrm>
          </p:grpSpPr>
          <p:sp>
            <p:nvSpPr>
              <p:cNvPr id="112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3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16" name="A1 A2…"/>
            <p:cNvSpPr txBox="1"/>
            <p:nvPr/>
          </p:nvSpPr>
          <p:spPr>
            <a:xfrm>
              <a:off x="136493" y="-1"/>
              <a:ext cx="1105062" cy="1010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1</a:t>
              </a:r>
              <a:r>
                <a:t> A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3</a:t>
              </a:r>
              <a:r>
                <a:t> A</a:t>
              </a:r>
              <a:r>
                <a:rPr baseline="-5999"/>
                <a:t>4</a:t>
              </a:r>
            </a:p>
          </p:txBody>
        </p:sp>
      </p:grpSp>
      <p:grpSp>
        <p:nvGrpSpPr>
          <p:cNvPr id="127" name="Group"/>
          <p:cNvGrpSpPr/>
          <p:nvPr/>
        </p:nvGrpSpPr>
        <p:grpSpPr>
          <a:xfrm>
            <a:off x="5347742" y="1525292"/>
            <a:ext cx="1470857" cy="1010921"/>
            <a:chOff x="0" y="0"/>
            <a:chExt cx="1470856" cy="1010920"/>
          </a:xfrm>
        </p:grpSpPr>
        <p:grpSp>
          <p:nvGrpSpPr>
            <p:cNvPr id="121" name="Group"/>
            <p:cNvGrpSpPr/>
            <p:nvPr/>
          </p:nvGrpSpPr>
          <p:grpSpPr>
            <a:xfrm>
              <a:off x="0" y="29209"/>
              <a:ext cx="331806" cy="952501"/>
              <a:chOff x="0" y="0"/>
              <a:chExt cx="331805" cy="952500"/>
            </a:xfrm>
          </p:grpSpPr>
          <p:sp>
            <p:nvSpPr>
              <p:cNvPr id="118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9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0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25" name="Group"/>
            <p:cNvGrpSpPr/>
            <p:nvPr/>
          </p:nvGrpSpPr>
          <p:grpSpPr>
            <a:xfrm flipH="1">
              <a:off x="1139050" y="0"/>
              <a:ext cx="331807" cy="952501"/>
              <a:chOff x="0" y="0"/>
              <a:chExt cx="331805" cy="952500"/>
            </a:xfrm>
          </p:grpSpPr>
          <p:sp>
            <p:nvSpPr>
              <p:cNvPr id="122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3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4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6" name="B1 B2…"/>
            <p:cNvSpPr txBox="1"/>
            <p:nvPr/>
          </p:nvSpPr>
          <p:spPr>
            <a:xfrm>
              <a:off x="133300" y="0"/>
              <a:ext cx="1105062" cy="1010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1</a:t>
              </a:r>
              <a:r>
                <a:t> B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3</a:t>
              </a:r>
              <a:r>
                <a:t> B</a:t>
              </a:r>
              <a:r>
                <a:rPr baseline="-5999"/>
                <a:t>4</a:t>
              </a:r>
            </a:p>
          </p:txBody>
        </p:sp>
      </p:grpSp>
      <p:sp>
        <p:nvSpPr>
          <p:cNvPr id="128" name="="/>
          <p:cNvSpPr txBox="1"/>
          <p:nvPr/>
        </p:nvSpPr>
        <p:spPr>
          <a:xfrm>
            <a:off x="2311141" y="2717640"/>
            <a:ext cx="3698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3053012" y="2601516"/>
            <a:ext cx="4270931" cy="981711"/>
            <a:chOff x="0" y="0"/>
            <a:chExt cx="4270929" cy="981709"/>
          </a:xfrm>
        </p:grpSpPr>
        <p:grpSp>
          <p:nvGrpSpPr>
            <p:cNvPr id="132" name="Group"/>
            <p:cNvGrpSpPr/>
            <p:nvPr/>
          </p:nvGrpSpPr>
          <p:grpSpPr>
            <a:xfrm>
              <a:off x="0" y="0"/>
              <a:ext cx="323703" cy="952500"/>
              <a:chOff x="0" y="0"/>
              <a:chExt cx="323702" cy="952499"/>
            </a:xfrm>
          </p:grpSpPr>
          <p:sp>
            <p:nvSpPr>
              <p:cNvPr id="129" name="Line"/>
              <p:cNvSpPr/>
              <p:nvPr/>
            </p:nvSpPr>
            <p:spPr>
              <a:xfrm flipV="1">
                <a:off x="5654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0" name="Line"/>
              <p:cNvSpPr/>
              <p:nvPr/>
            </p:nvSpPr>
            <p:spPr>
              <a:xfrm>
                <a:off x="0" y="24163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1" name="Line"/>
              <p:cNvSpPr/>
              <p:nvPr/>
            </p:nvSpPr>
            <p:spPr>
              <a:xfrm>
                <a:off x="0" y="949330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36" name="Group"/>
            <p:cNvGrpSpPr/>
            <p:nvPr/>
          </p:nvGrpSpPr>
          <p:grpSpPr>
            <a:xfrm flipH="1">
              <a:off x="3947227" y="29209"/>
              <a:ext cx="323703" cy="952501"/>
              <a:chOff x="0" y="0"/>
              <a:chExt cx="323702" cy="952499"/>
            </a:xfrm>
          </p:grpSpPr>
          <p:sp>
            <p:nvSpPr>
              <p:cNvPr id="133" name="Line"/>
              <p:cNvSpPr/>
              <p:nvPr/>
            </p:nvSpPr>
            <p:spPr>
              <a:xfrm flipV="1">
                <a:off x="5654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" name="Line"/>
              <p:cNvSpPr/>
              <p:nvPr/>
            </p:nvSpPr>
            <p:spPr>
              <a:xfrm>
                <a:off x="0" y="24163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" name="Line"/>
              <p:cNvSpPr/>
              <p:nvPr/>
            </p:nvSpPr>
            <p:spPr>
              <a:xfrm>
                <a:off x="0" y="949330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38" name="A1B1+A2B3  A1B2+A2B4…"/>
          <p:cNvSpPr txBox="1"/>
          <p:nvPr/>
        </p:nvSpPr>
        <p:spPr>
          <a:xfrm>
            <a:off x="3186172" y="2572306"/>
            <a:ext cx="4030137" cy="1010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1</a:t>
            </a:r>
            <a:r>
              <a:t>B</a:t>
            </a:r>
            <a:r>
              <a:rPr baseline="-5999"/>
              <a:t>1</a:t>
            </a:r>
            <a:r>
              <a:t>+A</a:t>
            </a:r>
            <a:r>
              <a:rPr baseline="-5999"/>
              <a:t>2</a:t>
            </a:r>
            <a:r>
              <a:t>B</a:t>
            </a:r>
            <a:r>
              <a:rPr baseline="-5999"/>
              <a:t>3  </a:t>
            </a:r>
            <a:r>
              <a:t>A</a:t>
            </a:r>
            <a:r>
              <a:rPr baseline="-5999"/>
              <a:t>1</a:t>
            </a:r>
            <a:r>
              <a:t>B</a:t>
            </a:r>
            <a:r>
              <a:rPr baseline="-5999"/>
              <a:t>2</a:t>
            </a:r>
            <a:r>
              <a:t>+A</a:t>
            </a:r>
            <a:r>
              <a:rPr baseline="-5999"/>
              <a:t>2</a:t>
            </a:r>
            <a:r>
              <a:t>B</a:t>
            </a:r>
            <a:r>
              <a:rPr baseline="-5999"/>
              <a:t>4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3</a:t>
            </a:r>
            <a:r>
              <a:t>B</a:t>
            </a:r>
            <a:r>
              <a:rPr baseline="-5999"/>
              <a:t>1</a:t>
            </a:r>
            <a:r>
              <a:t>+A</a:t>
            </a:r>
            <a:r>
              <a:rPr baseline="-5999"/>
              <a:t>4</a:t>
            </a:r>
            <a:r>
              <a:t>B</a:t>
            </a:r>
            <a:r>
              <a:rPr baseline="-5999"/>
              <a:t>3  </a:t>
            </a:r>
            <a:r>
              <a:t>A</a:t>
            </a:r>
            <a:r>
              <a:rPr baseline="-5999"/>
              <a:t>3</a:t>
            </a:r>
            <a:r>
              <a:t>B</a:t>
            </a:r>
            <a:r>
              <a:rPr baseline="-5999"/>
              <a:t>2</a:t>
            </a:r>
            <a:r>
              <a:t>+A</a:t>
            </a:r>
            <a:r>
              <a:rPr baseline="-5999"/>
              <a:t>4</a:t>
            </a:r>
            <a:r>
              <a:t>B</a:t>
            </a:r>
            <a:r>
              <a:rPr baseline="-5999"/>
              <a:t>4</a:t>
            </a:r>
          </a:p>
        </p:txBody>
      </p:sp>
      <p:sp>
        <p:nvSpPr>
          <p:cNvPr id="139" name="Multiplications: 8 (=23), Additions: 4…"/>
          <p:cNvSpPr txBox="1"/>
          <p:nvPr/>
        </p:nvSpPr>
        <p:spPr>
          <a:xfrm>
            <a:off x="296907" y="3648529"/>
            <a:ext cx="9294425" cy="3517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t>Multiplications: 8 (=2</a:t>
            </a:r>
            <a:r>
              <a:rPr baseline="31999"/>
              <a:t>3</a:t>
            </a:r>
            <a:r>
              <a:t>), Additions: 4</a:t>
            </a:r>
          </a:p>
          <a:p>
            <a:pPr marL="382587" indent="-34289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t>Recurrence relation: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T(n)=8T(n/2)+4(n/2)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T(n/2)+n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lnSpc>
                <a:spcPct val="90000"/>
              </a:lnSpc>
              <a:spcBef>
                <a:spcPts val="7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Θ(n</a:t>
            </a:r>
            <a:r>
              <a:rPr baseline="31999"/>
              <a:t>3</a:t>
            </a:r>
            <a:r>
              <a:t>)</a:t>
            </a:r>
          </a:p>
          <a:p>
            <a:pPr marL="382587" indent="-34289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900">
                <a:latin typeface="+mn-lt"/>
                <a:ea typeface="+mn-ea"/>
                <a:cs typeface="+mn-cs"/>
                <a:sym typeface="Gill Sans"/>
              </a:defRPr>
            </a:pPr>
            <a:r>
              <a:t>Master theorem: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a=8, b=2, d=2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lnSpc>
                <a:spcPct val="110000"/>
              </a:lnSpc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=4 ⇒a&gt;b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#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rd</a:t>
            </a:r>
            <a:r>
              <a:t> case in Master Theorem</a:t>
            </a:r>
          </a:p>
          <a:p>
            <a:pPr lvl="1" marL="0" indent="228600"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T(n)=Θ(n</a:t>
            </a:r>
            <a:r>
              <a:rPr baseline="31999"/>
              <a:t>log</a:t>
            </a:r>
            <a:r>
              <a:rPr baseline="10571"/>
              <a:t>b</a:t>
            </a:r>
            <a:r>
              <a:rPr baseline="31999"/>
              <a:t>a</a:t>
            </a:r>
            <a:r>
              <a:t>) = Θ(n</a:t>
            </a:r>
            <a:r>
              <a:rPr baseline="31999"/>
              <a:t>log</a:t>
            </a:r>
            <a:r>
              <a:rPr baseline="10571"/>
              <a:t>2</a:t>
            </a:r>
            <a:r>
              <a:rPr baseline="31999"/>
              <a:t>8</a:t>
            </a:r>
            <a:r>
              <a:t>) = Θ(n</a:t>
            </a:r>
            <a:r>
              <a:rPr baseline="31999"/>
              <a:t>3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7"/>
      <p:bldP build="whole" bldLvl="1" animBg="1" rev="0" advAuto="0" spid="127" grpId="3"/>
      <p:bldP build="p" bldLvl="5" animBg="1" rev="0" advAuto="0" spid="139" grpId="10"/>
      <p:bldP build="whole" bldLvl="1" animBg="1" rev="0" advAuto="0" spid="105" grpId="6"/>
      <p:bldP build="whole" bldLvl="1" animBg="1" rev="0" advAuto="0" spid="117" grpId="2"/>
      <p:bldP build="whole" bldLvl="1" animBg="1" rev="0" advAuto="0" spid="107" grpId="4"/>
      <p:bldP build="whole" bldLvl="1" animBg="1" rev="0" advAuto="0" spid="137" grpId="8"/>
      <p:bldP build="whole" bldLvl="1" animBg="1" rev="0" advAuto="0" spid="106" grpId="5"/>
      <p:bldP build="whole" bldLvl="1" animBg="1" rev="0" advAuto="0" spid="138" grpId="9"/>
      <p:bldP build="whole" bldLvl="1" animBg="1" rev="0" advAuto="0" spid="9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ultiplic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Multiplication Example</a:t>
            </a:r>
          </a:p>
        </p:txBody>
      </p:sp>
      <p:sp>
        <p:nvSpPr>
          <p:cNvPr id="142" name="Multiply 2 numbers (of 2 digits) e.g. 98, 7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Multiply 2 numbers (of 2 digits) e.g. 98, 76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98 = 10*9+8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76 = 10*7+6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 = A*B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(9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7)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10(8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7+9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6)+8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7" marL="0" indent="16002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=6300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10(56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54)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48 = 7448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Alternatively</a:t>
            </a:r>
          </a:p>
          <a:p>
            <a:pPr lvl="1" marL="0" indent="2286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(9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7)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8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6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10((9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8)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(7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6)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i="1" u="sng">
                <a:solidFill>
                  <a:schemeClr val="accent6">
                    <a:lumOff val="-8741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9*7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i="1" u="sng">
                <a:solidFill>
                  <a:schemeClr val="accent6">
                    <a:lumOff val="-8741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8*6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6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*9*7+10*(8*7+9*6)+8*6=7448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8777287" y="700987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ultiplic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Multiplication Example</a:t>
            </a:r>
          </a:p>
        </p:txBody>
      </p:sp>
      <p:sp>
        <p:nvSpPr>
          <p:cNvPr id="146" name="Multiply 2 numbers (of 2 digits)…"/>
          <p:cNvSpPr txBox="1"/>
          <p:nvPr>
            <p:ph type="body" idx="1"/>
          </p:nvPr>
        </p:nvSpPr>
        <p:spPr>
          <a:xfrm>
            <a:off x="762000" y="893233"/>
            <a:ext cx="9114069" cy="6218201"/>
          </a:xfrm>
          <a:prstGeom prst="rect">
            <a:avLst/>
          </a:prstGeom>
        </p:spPr>
        <p:txBody>
          <a:bodyPr/>
          <a:lstStyle/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Multiply 2 numbers (of 2 digits)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(=10a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, B=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(=10b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 = A * B</a:t>
            </a:r>
          </a:p>
          <a:p>
            <a:pPr lvl="5" marL="0" indent="11430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100c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+10c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+c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where</a:t>
            </a:r>
          </a:p>
          <a:p>
            <a:pPr lvl="5" marL="0" indent="11430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=(a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),c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:4 </a:t>
            </a:r>
            <a:r>
              <a:t>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:3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Alternatively</a:t>
            </a:r>
          </a:p>
          <a:p>
            <a:pPr lvl="5" marL="0" indent="11430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=(a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)*(b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)-c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:3 </a:t>
            </a:r>
            <a:r>
              <a:t>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:6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77287" y="700987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ultiplication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Multiplication Example</a:t>
            </a:r>
          </a:p>
        </p:txBody>
      </p:sp>
      <p:sp>
        <p:nvSpPr>
          <p:cNvPr id="150" name="Multiply 2 numbers (of 4 digits) e.g. 9876, 5432…"/>
          <p:cNvSpPr txBox="1"/>
          <p:nvPr>
            <p:ph type="body" idx="1"/>
          </p:nvPr>
        </p:nvSpPr>
        <p:spPr>
          <a:xfrm>
            <a:off x="762000" y="893233"/>
            <a:ext cx="8927973" cy="6107907"/>
          </a:xfrm>
          <a:prstGeom prst="rect">
            <a:avLst/>
          </a:prstGeom>
        </p:spPr>
        <p:txBody>
          <a:bodyPr/>
          <a:lstStyle/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Multiply 2 numbers (of 4 digits) e.g. 9876, 5432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98*10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+76,</a:t>
            </a:r>
            <a:r>
              <a:t> B=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54*10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+32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 = A*B =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(98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8" marL="0" indent="18288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(98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t>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76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8" marL="0" indent="1828800">
              <a:spcBef>
                <a:spcPts val="6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76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2416" indent="-322729">
              <a:spcBef>
                <a:spcPts val="6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Alternatively</a:t>
            </a:r>
          </a:p>
          <a:p>
            <a:pPr lvl="1" marL="0" indent="2286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(98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54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76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32)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((98</a:t>
            </a:r>
            <a:r>
              <a:t>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76)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(54</a:t>
            </a:r>
            <a:r>
              <a:t>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32)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>
                <a:solidFill>
                  <a:srgbClr val="53585F"/>
                </a:solidFill>
                <a:latin typeface="Courier New"/>
                <a:ea typeface="Courier New"/>
                <a:cs typeface="Courier New"/>
                <a:sym typeface="Courier New"/>
              </a:rPr>
              <a:t>98*54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>
                <a:solidFill>
                  <a:srgbClr val="53585F"/>
                </a:solidFill>
                <a:latin typeface="Courier New"/>
                <a:ea typeface="Courier New"/>
                <a:cs typeface="Courier New"/>
                <a:sym typeface="Courier New"/>
              </a:rPr>
              <a:t>76*32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Multiplications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t> additions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777287" y="7009870"/>
            <a:ext cx="241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Large Numbers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Large Numbers Multiplication</a:t>
            </a:r>
          </a:p>
        </p:txBody>
      </p:sp>
      <p:sp>
        <p:nvSpPr>
          <p:cNvPr id="154" name="Problem:  Given two large numbers with N digits, Multiply these in efficient way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Problem: </a:t>
            </a:r>
            <a:br/>
            <a:r>
              <a:t>Given two large numbers with N digits, Multiply these in efficient way</a:t>
            </a:r>
          </a:p>
          <a:p>
            <a:pPr>
              <a:spcBef>
                <a:spcPts val="300"/>
              </a:spcBef>
            </a:pPr>
            <a:r>
              <a:t>Solution : traditional way (high school mathematics)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n</a:t>
            </a:r>
            <a:r>
              <a:t> a</a:t>
            </a:r>
            <a:r>
              <a:rPr baseline="-5999"/>
              <a:t>n-1</a:t>
            </a:r>
            <a:r>
              <a:t> … a</a:t>
            </a:r>
            <a:r>
              <a:rPr baseline="-5999"/>
              <a:t>2</a:t>
            </a:r>
            <a:r>
              <a:t> a</a:t>
            </a:r>
            <a:r>
              <a:rPr baseline="-5999"/>
              <a:t>1</a:t>
            </a:r>
            <a:endParaRPr baseline="-5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</a:t>
            </a:r>
            <a:r>
              <a:rPr baseline="-5999"/>
              <a:t>n</a:t>
            </a:r>
            <a:r>
              <a:t> b</a:t>
            </a:r>
            <a:r>
              <a:rPr baseline="-5999"/>
              <a:t>n-1</a:t>
            </a:r>
            <a:r>
              <a:t> … b</a:t>
            </a:r>
            <a:r>
              <a:rPr baseline="-5999"/>
              <a:t>2</a:t>
            </a:r>
            <a:r>
              <a:t> b</a:t>
            </a:r>
            <a:r>
              <a:rPr baseline="-5999"/>
              <a:t>1</a:t>
            </a:r>
            <a:endParaRPr baseline="-5999"/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 </a:t>
            </a:r>
            <a:r>
              <a:t>c</a:t>
            </a:r>
            <a:r>
              <a:rPr baseline="-5999"/>
              <a:t>1n+1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c</a:t>
            </a:r>
            <a:r>
              <a:rPr baseline="-5999"/>
              <a:t>1n</a:t>
            </a:r>
            <a:r>
              <a:t>c</a:t>
            </a:r>
            <a:r>
              <a:rPr baseline="-5999"/>
              <a:t>1n-1</a:t>
            </a:r>
            <a:r>
              <a:t> …c</a:t>
            </a:r>
            <a:r>
              <a:rPr baseline="-5999"/>
              <a:t>12</a:t>
            </a:r>
            <a:r>
              <a:rPr baseline="-5999" sz="2000"/>
              <a:t> </a:t>
            </a:r>
            <a:r>
              <a:t>c</a:t>
            </a:r>
            <a:r>
              <a:rPr baseline="-5999"/>
              <a:t>11</a:t>
            </a:r>
            <a:endParaRPr baseline="-5999"/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2n+1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c</a:t>
            </a:r>
            <a:r>
              <a:rPr baseline="-5999"/>
              <a:t>2n</a:t>
            </a:r>
            <a:r>
              <a:t>c</a:t>
            </a:r>
            <a:r>
              <a:rPr baseline="-5999"/>
              <a:t>1n-1</a:t>
            </a:r>
            <a:r>
              <a:t>…c</a:t>
            </a:r>
            <a:r>
              <a:rPr baseline="-5999"/>
              <a:t>22 </a:t>
            </a:r>
            <a:r>
              <a:t>c</a:t>
            </a:r>
            <a:r>
              <a:rPr baseline="-5999"/>
              <a:t>21</a:t>
            </a:r>
            <a:endParaRPr baseline="-5999"/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aseline="-5999"/>
              <a:t>:</a:t>
            </a:r>
            <a:endParaRPr baseline="-5999"/>
          </a:p>
          <a:p>
            <a:pPr marL="0" indent="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nn+1</a:t>
            </a:r>
            <a:r>
              <a:t>c</a:t>
            </a:r>
            <a:r>
              <a:rPr baseline="-5999"/>
              <a:t>nn</a:t>
            </a:r>
            <a:r>
              <a:t>c</a:t>
            </a:r>
            <a:r>
              <a:rPr baseline="-5999"/>
              <a:t>nn-1</a:t>
            </a:r>
            <a:r>
              <a:t>…c</a:t>
            </a:r>
            <a:r>
              <a:rPr baseline="-5999"/>
              <a:t>n2</a:t>
            </a:r>
            <a:r>
              <a:t>c</a:t>
            </a:r>
            <a:r>
              <a:rPr baseline="-5999"/>
              <a:t>n1</a:t>
            </a:r>
            <a:endParaRPr baseline="-5999"/>
          </a:p>
          <a:p>
            <a:pPr marL="0" indent="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300"/>
              </a:spcBef>
            </a:pPr>
            <a:r>
              <a:t>Efficiency : Multiplications: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 Additions: O(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t>,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Complexity analysis: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8" name="Line"/>
          <p:cNvSpPr/>
          <p:nvPr/>
        </p:nvSpPr>
        <p:spPr>
          <a:xfrm>
            <a:off x="587331" y="3597082"/>
            <a:ext cx="778101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>
            <a:off x="587331" y="5298994"/>
            <a:ext cx="778101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arge Numbers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Large Numbers Multiplication</a:t>
            </a:r>
          </a:p>
        </p:txBody>
      </p:sp>
      <p:sp>
        <p:nvSpPr>
          <p:cNvPr id="162" name="Given two large numbers A, B with n digits,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3000"/>
            </a:pPr>
            <a:r>
              <a:t>Given two large numbers A, B with n digits, </a:t>
            </a:r>
          </a:p>
          <a:p>
            <a:pPr lvl="1" marL="700087" indent="-304800">
              <a:spcBef>
                <a:spcPts val="400"/>
              </a:spcBef>
            </a:pPr>
            <a:r>
              <a:t>multiply these in efficient way</a:t>
            </a:r>
          </a:p>
          <a:p>
            <a:pPr>
              <a:spcBef>
                <a:spcPts val="400"/>
              </a:spcBef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= 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B=B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4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where A and B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-digit numbers, 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700087" indent="-304800">
              <a:spcBef>
                <a:spcPts val="4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)-digit numbers, 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A*B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= </a:t>
            </a:r>
            <a:r>
              <a:t>(A</a:t>
            </a:r>
            <a:r>
              <a:rPr baseline="-5999"/>
              <a:t>1</a:t>
            </a:r>
            <a:r>
              <a:rPr b="1">
                <a:solidFill>
                  <a:schemeClr val="accent5"/>
                </a:solidFill>
              </a:rPr>
              <a:t>*</a:t>
            </a:r>
            <a:r>
              <a:t>B</a:t>
            </a:r>
            <a:r>
              <a:rPr baseline="-5999"/>
              <a:t>1</a:t>
            </a:r>
            <a:r>
              <a:t>)10</a:t>
            </a:r>
            <a:r>
              <a:rPr baseline="31999"/>
              <a:t>n</a:t>
            </a:r>
            <a:r>
              <a:t>+(A</a:t>
            </a:r>
            <a:r>
              <a:rPr baseline="-5999"/>
              <a:t>1</a:t>
            </a:r>
            <a:r>
              <a:rPr b="1">
                <a:solidFill>
                  <a:schemeClr val="accent5"/>
                </a:solidFill>
              </a:rPr>
              <a:t>*</a:t>
            </a:r>
            <a:r>
              <a:t>B</a:t>
            </a:r>
            <a:r>
              <a:rPr baseline="-5999"/>
              <a:t>2</a:t>
            </a:r>
            <a:r>
              <a:t>+A</a:t>
            </a:r>
            <a:r>
              <a:rPr baseline="-5999"/>
              <a:t>2</a:t>
            </a:r>
            <a:r>
              <a:rPr b="1">
                <a:solidFill>
                  <a:schemeClr val="accent5"/>
                </a:solidFill>
              </a:rPr>
              <a:t>*</a:t>
            </a:r>
            <a:r>
              <a:t>B</a:t>
            </a:r>
            <a:r>
              <a:rPr baseline="-5999"/>
              <a:t>1</a:t>
            </a:r>
            <a:r>
              <a:t>)10</a:t>
            </a:r>
            <a:r>
              <a:rPr baseline="31999"/>
              <a:t>n/2</a:t>
            </a:r>
            <a:r>
              <a:t>+A</a:t>
            </a:r>
            <a:r>
              <a:rPr baseline="-5999"/>
              <a:t>2</a:t>
            </a:r>
            <a:r>
              <a:rPr b="1">
                <a:solidFill>
                  <a:schemeClr val="accent5"/>
                </a:solidFill>
              </a:rPr>
              <a:t>*</a:t>
            </a:r>
            <a:r>
              <a:t>B</a:t>
            </a:r>
            <a:r>
              <a:rPr baseline="-5999"/>
              <a:t>2</a:t>
            </a:r>
          </a:p>
          <a:p>
            <a:pPr>
              <a:spcBef>
                <a:spcPts val="400"/>
              </a:spcBef>
              <a:defRPr sz="3000"/>
            </a:pPr>
            <a:r>
              <a:t>Efficiency : Multiplications: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each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4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Recurrence relation</a:t>
            </a:r>
          </a:p>
          <a:p>
            <a:pPr lvl="2" marL="0" indent="4572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T(n)=4T(n/2)+O(n)=2</a:t>
            </a:r>
            <a:r>
              <a:rPr baseline="31999"/>
              <a:t>2</a:t>
            </a:r>
            <a:r>
              <a:t>T(n/2)+n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2</a:t>
            </a:r>
            <a:r>
              <a:t>[4T(n/4)+O(n/2)]+n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4</a:t>
            </a:r>
            <a:r>
              <a:t>T(n/2</a:t>
            </a:r>
            <a:r>
              <a:rPr baseline="31999"/>
              <a:t>2</a:t>
            </a:r>
            <a:r>
              <a:t>)+2</a:t>
            </a:r>
            <a:r>
              <a:rPr baseline="31999"/>
              <a:t>2</a:t>
            </a:r>
            <a:r>
              <a:t>(n/2)+n=2</a:t>
            </a:r>
            <a:r>
              <a:rPr baseline="31999"/>
              <a:t>4</a:t>
            </a:r>
            <a:r>
              <a:t>T(n/2</a:t>
            </a:r>
            <a:r>
              <a:rPr baseline="31999"/>
              <a:t>2</a:t>
            </a:r>
            <a:r>
              <a:t>)+2n+n</a:t>
            </a:r>
          </a:p>
          <a:p>
            <a:pPr lvl="4" marL="0" indent="914400">
              <a:spcBef>
                <a:spcPts val="4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Θ(n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6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