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2: Reliaility Design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L32: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Reliaility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xample: 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Reliability Design</a:t>
            </a:r>
          </a:p>
        </p:txBody>
      </p:sp>
      <p:sp>
        <p:nvSpPr>
          <p:cNvPr id="108" name="Consider 3 devices with their costs and reliabilities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/>
            <a:r>
              <a:rPr sz="3000"/>
              <a:t>Consider 3 devices with their costs and reliabilities as</a:t>
            </a:r>
            <a:endParaRPr sz="3000"/>
          </a:p>
          <a:p>
            <a:pPr lvl="1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</a:t>
            </a:r>
            <a:r>
              <a:t>=30,c</a:t>
            </a:r>
            <a:r>
              <a:rPr baseline="-5999"/>
              <a:t>2</a:t>
            </a:r>
            <a:r>
              <a:t>=15,c</a:t>
            </a:r>
            <a:r>
              <a:rPr baseline="-5999"/>
              <a:t>3</a:t>
            </a:r>
            <a:r>
              <a:t>=20, r</a:t>
            </a:r>
            <a:r>
              <a:rPr baseline="-5999"/>
              <a:t>1</a:t>
            </a:r>
            <a:r>
              <a:t>=0.9,r</a:t>
            </a:r>
            <a:r>
              <a:rPr baseline="-5999"/>
              <a:t>2</a:t>
            </a:r>
            <a:r>
              <a:t>=0.8,r</a:t>
            </a:r>
            <a:r>
              <a:rPr baseline="-5999"/>
              <a:t>3</a:t>
            </a:r>
            <a:r>
              <a:t>=0.5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max system cost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c=105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Computation for designing the system:</a:t>
            </a:r>
          </a:p>
          <a:p>
            <a:pPr lvl="3" marL="0" indent="6858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Σc</a:t>
            </a:r>
            <a:r>
              <a:rPr baseline="-5999"/>
              <a:t>i</a:t>
            </a:r>
            <a:r>
              <a:t>=30+15+20=65</a:t>
            </a:r>
          </a:p>
          <a:p>
            <a:pPr lvl="3" marL="0" indent="6858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 baseline="-5999"/>
              <a:t>1</a:t>
            </a:r>
            <a:r>
              <a:t>=(105-65+30)/30=70/30=2</a:t>
            </a:r>
          </a:p>
          <a:p>
            <a:pPr lvl="3" marL="0" indent="6858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 baseline="-5999"/>
              <a:t>2</a:t>
            </a:r>
            <a:r>
              <a:t>=(105-65+15)/15=55/15=3</a:t>
            </a:r>
          </a:p>
          <a:p>
            <a:pPr lvl="3" marL="0" indent="685800">
              <a:spcBef>
                <a:spcPts val="6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 baseline="-5999"/>
              <a:t>3</a:t>
            </a:r>
            <a:r>
              <a:t>=(105-65+20)/20=60/20=3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the decision sequence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.</a:t>
            </a:r>
          </a:p>
          <a:p>
            <a:pPr marL="322075" indent="-282388">
              <a:spcBef>
                <a:spcPts val="6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Starting from 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={(1,0)}</a:t>
            </a:r>
            <a:r>
              <a:t>, </a:t>
            </a:r>
          </a:p>
          <a:p>
            <a:pPr lvl="1" marL="645318" indent="-250031"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i-1</a:t>
            </a:r>
            <a:r>
              <a:t> by trying out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combining the results.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2" name="D1…"/>
          <p:cNvSpPr/>
          <p:nvPr/>
        </p:nvSpPr>
        <p:spPr>
          <a:xfrm>
            <a:off x="6972528" y="2892315"/>
            <a:ext cx="696080" cy="130204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</p:txBody>
      </p:sp>
      <p:sp>
        <p:nvSpPr>
          <p:cNvPr id="113" name="D2…"/>
          <p:cNvSpPr/>
          <p:nvPr/>
        </p:nvSpPr>
        <p:spPr>
          <a:xfrm>
            <a:off x="8070200" y="2892315"/>
            <a:ext cx="696081" cy="130204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2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2</a:t>
            </a:r>
            <a:endParaRPr baseline="-5999"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2</a:t>
            </a:r>
          </a:p>
        </p:txBody>
      </p:sp>
      <p:sp>
        <p:nvSpPr>
          <p:cNvPr id="114" name="D3…"/>
          <p:cNvSpPr/>
          <p:nvPr/>
        </p:nvSpPr>
        <p:spPr>
          <a:xfrm>
            <a:off x="9167873" y="2892315"/>
            <a:ext cx="696080" cy="130204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3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3</a:t>
            </a:r>
            <a:br/>
            <a:r>
              <a:t>D</a:t>
            </a:r>
            <a:r>
              <a:rPr baseline="-5999"/>
              <a:t>3</a:t>
            </a:r>
          </a:p>
        </p:txBody>
      </p:sp>
      <p:sp>
        <p:nvSpPr>
          <p:cNvPr id="115" name="Line"/>
          <p:cNvSpPr/>
          <p:nvPr/>
        </p:nvSpPr>
        <p:spPr>
          <a:xfrm>
            <a:off x="7697895" y="3677891"/>
            <a:ext cx="36860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Line"/>
          <p:cNvSpPr/>
          <p:nvPr/>
        </p:nvSpPr>
        <p:spPr>
          <a:xfrm>
            <a:off x="8772718" y="3677891"/>
            <a:ext cx="362192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5"/>
      <p:bldP build="p" bldLvl="5" animBg="1" rev="0" advAuto="0" spid="108" grpId="1"/>
      <p:bldP build="whole" bldLvl="1" animBg="1" rev="0" advAuto="0" spid="112" grpId="2"/>
      <p:bldP build="whole" bldLvl="1" animBg="1" rev="0" advAuto="0" spid="113" grpId="3"/>
      <p:bldP build="whole" bldLvl="1" animBg="1" rev="0" advAuto="0" spid="114" grpId="4"/>
      <p:bldP build="whole" bldLvl="1" animBg="1" rev="0" advAuto="0" spid="116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Example: 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Reliability Design</a:t>
            </a:r>
          </a:p>
        </p:txBody>
      </p:sp>
      <p:sp>
        <p:nvSpPr>
          <p:cNvPr id="119" name="Let Sij represent all tuples obtainable from Si-1 by choosing mi=j.…"/>
          <p:cNvSpPr txBox="1"/>
          <p:nvPr>
            <p:ph type="body" sz="half" idx="1"/>
          </p:nvPr>
        </p:nvSpPr>
        <p:spPr>
          <a:xfrm>
            <a:off x="666288" y="938113"/>
            <a:ext cx="9055611" cy="218979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represent all tuples obtainable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i-1</a:t>
            </a:r>
            <a:r>
              <a:t> by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=j</a:t>
            </a:r>
            <a:r>
              <a:t>. </a:t>
            </a:r>
          </a:p>
          <a:p>
            <a:pPr lvl="1">
              <a:spcBef>
                <a:spcPts val="1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⇨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used once,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⇨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used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times, …</a:t>
            </a:r>
          </a:p>
          <a:p>
            <a:pPr lvl="2">
              <a:spcBef>
                <a:spcPts val="100"/>
              </a:spcBef>
            </a:pPr>
            <a:r>
              <a:t>Devices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,…,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i-1</a:t>
            </a:r>
            <a:r>
              <a:t> are to be used as applicable</a:t>
            </a:r>
          </a:p>
          <a:p>
            <a:pPr marL="322075" indent="-282388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Example, </a:t>
            </a:r>
            <a:r>
              <a:t>C=105;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</a:t>
            </a:r>
            <a:r>
              <a:rPr baseline="-5999"/>
              <a:t>1</a:t>
            </a:r>
            <a:r>
              <a:t>=30,c</a:t>
            </a:r>
            <a:r>
              <a:rPr baseline="-5999"/>
              <a:t>2</a:t>
            </a:r>
            <a:r>
              <a:t>=15,c</a:t>
            </a:r>
            <a:r>
              <a:rPr baseline="-5999"/>
              <a:t>3</a:t>
            </a:r>
            <a:r>
              <a:t>=20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3" name="S11"/>
          <p:cNvSpPr txBox="1"/>
          <p:nvPr/>
        </p:nvSpPr>
        <p:spPr>
          <a:xfrm>
            <a:off x="523506" y="3587750"/>
            <a:ext cx="541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24" name="D1"/>
          <p:cNvSpPr/>
          <p:nvPr/>
        </p:nvSpPr>
        <p:spPr>
          <a:xfrm>
            <a:off x="1246304" y="3337333"/>
            <a:ext cx="696080" cy="1091980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</p:txBody>
      </p:sp>
      <p:sp>
        <p:nvSpPr>
          <p:cNvPr id="125" name="S12"/>
          <p:cNvSpPr txBox="1"/>
          <p:nvPr/>
        </p:nvSpPr>
        <p:spPr>
          <a:xfrm>
            <a:off x="523506" y="4855396"/>
            <a:ext cx="541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126" name="D1…"/>
          <p:cNvSpPr/>
          <p:nvPr/>
        </p:nvSpPr>
        <p:spPr>
          <a:xfrm>
            <a:off x="1246304" y="4836346"/>
            <a:ext cx="696080" cy="130204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</p:txBody>
      </p:sp>
      <p:sp>
        <p:nvSpPr>
          <p:cNvPr id="127" name="S21"/>
          <p:cNvSpPr txBox="1"/>
          <p:nvPr/>
        </p:nvSpPr>
        <p:spPr>
          <a:xfrm>
            <a:off x="2535552" y="3587750"/>
            <a:ext cx="5410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3091320" y="3337333"/>
            <a:ext cx="1791009" cy="973462"/>
            <a:chOff x="0" y="0"/>
            <a:chExt cx="1791007" cy="973460"/>
          </a:xfrm>
        </p:grpSpPr>
        <p:sp>
          <p:nvSpPr>
            <p:cNvPr id="128" name="D1"/>
            <p:cNvSpPr/>
            <p:nvPr/>
          </p:nvSpPr>
          <p:spPr>
            <a:xfrm>
              <a:off x="0" y="0"/>
              <a:ext cx="696080" cy="97346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29" name="Line"/>
            <p:cNvSpPr/>
            <p:nvPr/>
          </p:nvSpPr>
          <p:spPr>
            <a:xfrm>
              <a:off x="681509" y="651021"/>
              <a:ext cx="36860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D2"/>
            <p:cNvSpPr/>
            <p:nvPr/>
          </p:nvSpPr>
          <p:spPr>
            <a:xfrm>
              <a:off x="1094928" y="0"/>
              <a:ext cx="696080" cy="97346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5826824" y="3337333"/>
            <a:ext cx="1791009" cy="973462"/>
            <a:chOff x="0" y="0"/>
            <a:chExt cx="1791007" cy="973460"/>
          </a:xfrm>
        </p:grpSpPr>
        <p:sp>
          <p:nvSpPr>
            <p:cNvPr id="132" name="D1…"/>
            <p:cNvSpPr/>
            <p:nvPr/>
          </p:nvSpPr>
          <p:spPr>
            <a:xfrm>
              <a:off x="0" y="0"/>
              <a:ext cx="696080" cy="94533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33" name="D2"/>
            <p:cNvSpPr/>
            <p:nvPr/>
          </p:nvSpPr>
          <p:spPr>
            <a:xfrm>
              <a:off x="1094928" y="0"/>
              <a:ext cx="696080" cy="97346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  <p:sp>
          <p:nvSpPr>
            <p:cNvPr id="134" name="Line"/>
            <p:cNvSpPr/>
            <p:nvPr/>
          </p:nvSpPr>
          <p:spPr>
            <a:xfrm>
              <a:off x="711201" y="651021"/>
              <a:ext cx="368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36" name="S22"/>
          <p:cNvSpPr txBox="1"/>
          <p:nvPr/>
        </p:nvSpPr>
        <p:spPr>
          <a:xfrm>
            <a:off x="2535552" y="4823646"/>
            <a:ext cx="5410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3068409" y="4504791"/>
            <a:ext cx="1791009" cy="1091980"/>
            <a:chOff x="0" y="0"/>
            <a:chExt cx="1791007" cy="1091978"/>
          </a:xfrm>
        </p:grpSpPr>
        <p:sp>
          <p:nvSpPr>
            <p:cNvPr id="137" name="D1"/>
            <p:cNvSpPr/>
            <p:nvPr/>
          </p:nvSpPr>
          <p:spPr>
            <a:xfrm>
              <a:off x="0" y="0"/>
              <a:ext cx="696080" cy="109197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681509" y="651021"/>
              <a:ext cx="36860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9" name="D2…"/>
            <p:cNvSpPr/>
            <p:nvPr/>
          </p:nvSpPr>
          <p:spPr>
            <a:xfrm>
              <a:off x="1094928" y="0"/>
              <a:ext cx="696080" cy="109197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</p:grpSp>
      <p:sp>
        <p:nvSpPr>
          <p:cNvPr id="141" name="S23"/>
          <p:cNvSpPr txBox="1"/>
          <p:nvPr/>
        </p:nvSpPr>
        <p:spPr>
          <a:xfrm>
            <a:off x="2535552" y="6059543"/>
            <a:ext cx="5410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3062170" y="5731033"/>
            <a:ext cx="1791008" cy="1210197"/>
            <a:chOff x="0" y="0"/>
            <a:chExt cx="1791007" cy="1210196"/>
          </a:xfrm>
        </p:grpSpPr>
        <p:sp>
          <p:nvSpPr>
            <p:cNvPr id="142" name="D1"/>
            <p:cNvSpPr/>
            <p:nvPr/>
          </p:nvSpPr>
          <p:spPr>
            <a:xfrm>
              <a:off x="0" y="0"/>
              <a:ext cx="696080" cy="121019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43" name="Line"/>
            <p:cNvSpPr/>
            <p:nvPr/>
          </p:nvSpPr>
          <p:spPr>
            <a:xfrm>
              <a:off x="681509" y="651021"/>
              <a:ext cx="36860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4" name="D2…"/>
            <p:cNvSpPr/>
            <p:nvPr/>
          </p:nvSpPr>
          <p:spPr>
            <a:xfrm>
              <a:off x="1094928" y="0"/>
              <a:ext cx="696080" cy="121019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</p:grpSp>
      <p:sp>
        <p:nvSpPr>
          <p:cNvPr id="146" name="or"/>
          <p:cNvSpPr txBox="1"/>
          <p:nvPr/>
        </p:nvSpPr>
        <p:spPr>
          <a:xfrm>
            <a:off x="5190034" y="3587750"/>
            <a:ext cx="45132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0">
              <a:lnSpc>
                <a:spcPct val="90000"/>
              </a:lnSpc>
              <a:spcBef>
                <a:spcPts val="1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or</a:t>
            </a:r>
          </a:p>
        </p:txBody>
      </p:sp>
      <p:sp>
        <p:nvSpPr>
          <p:cNvPr id="147" name="S13"/>
          <p:cNvSpPr txBox="1"/>
          <p:nvPr/>
        </p:nvSpPr>
        <p:spPr>
          <a:xfrm>
            <a:off x="523506" y="6116015"/>
            <a:ext cx="541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0">
              <a:lnSpc>
                <a:spcPct val="90000"/>
              </a:lnSpc>
              <a:spcBef>
                <a:spcPts val="5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8" name="Multiplication Sign"/>
          <p:cNvSpPr/>
          <p:nvPr/>
        </p:nvSpPr>
        <p:spPr>
          <a:xfrm>
            <a:off x="953019" y="6120778"/>
            <a:ext cx="531566" cy="53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1"/>
      <p:bldP build="whole" bldLvl="1" animBg="1" rev="0" advAuto="0" spid="126" grpId="5"/>
      <p:bldP build="p" bldLvl="5" animBg="1" rev="0" advAuto="0" spid="119" grpId="1"/>
      <p:bldP build="whole" bldLvl="1" animBg="1" rev="0" advAuto="0" spid="146" grpId="10"/>
      <p:bldP build="whole" bldLvl="1" animBg="1" rev="0" advAuto="0" spid="131" grpId="9"/>
      <p:bldP build="whole" bldLvl="1" animBg="1" rev="0" advAuto="0" spid="141" grpId="14"/>
      <p:bldP build="whole" bldLvl="1" animBg="1" rev="0" advAuto="0" spid="148" grpId="7"/>
      <p:bldP build="whole" bldLvl="1" animBg="1" rev="0" advAuto="0" spid="123" grpId="2"/>
      <p:bldP build="whole" bldLvl="1" animBg="1" rev="0" advAuto="0" spid="145" grpId="15"/>
      <p:bldP build="whole" bldLvl="1" animBg="1" rev="0" advAuto="0" spid="147" grpId="6"/>
      <p:bldP build="whole" bldLvl="1" animBg="1" rev="0" advAuto="0" spid="125" grpId="4"/>
      <p:bldP build="whole" bldLvl="1" animBg="1" rev="0" advAuto="0" spid="127" grpId="8"/>
      <p:bldP build="whole" bldLvl="1" animBg="1" rev="0" advAuto="0" spid="124" grpId="3"/>
      <p:bldP build="whole" bldLvl="1" animBg="1" rev="0" advAuto="0" spid="136" grpId="12"/>
      <p:bldP build="whole" bldLvl="1" animBg="1" rev="0" advAuto="0" spid="140" grpId="1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xample: 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Reliability Design</a:t>
            </a:r>
          </a:p>
        </p:txBody>
      </p:sp>
      <p:sp>
        <p:nvSpPr>
          <p:cNvPr id="151" name="Example, C=105;   c1=30,c2=15,c3=2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Example,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C=105;   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=30,c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=15,c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 sz="2800"/>
            </a:pPr>
            <a:r>
              <a:t>Devices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,…,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i-1</a:t>
            </a:r>
            <a:r>
              <a:t> are to be used as applicable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For device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For device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For device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={(0.9,30)}  #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 sz="2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600"/>
              <a:t> is used once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={(1-(1-0.1)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,30*2)} #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 sz="2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600"/>
              <a:t> is used 2 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={(0.99,60)}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={(0.9*0.8,30+15), (0.99*0.8,60+15)}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={(0.72,45), (0.792,75)}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={(0.9*(1-(1-0.2)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,30+15*2)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  <a:defRPr sz="24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={(0.9*0.96,30+30)} ={(0.864,60)}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5" name="m1=1,m2=1"/>
          <p:cNvSpPr txBox="1"/>
          <p:nvPr/>
        </p:nvSpPr>
        <p:spPr>
          <a:xfrm>
            <a:off x="3638839" y="3998618"/>
            <a:ext cx="16791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156" name="m1=2,m2=1"/>
          <p:cNvSpPr txBox="1"/>
          <p:nvPr/>
        </p:nvSpPr>
        <p:spPr>
          <a:xfrm>
            <a:off x="5650885" y="3998618"/>
            <a:ext cx="16791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=2,m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157" name="m1=1,m2=2"/>
          <p:cNvSpPr txBox="1"/>
          <p:nvPr/>
        </p:nvSpPr>
        <p:spPr>
          <a:xfrm>
            <a:off x="6260110" y="5061656"/>
            <a:ext cx="16791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=2</a:t>
            </a:r>
          </a:p>
        </p:txBody>
      </p:sp>
      <p:sp>
        <p:nvSpPr>
          <p:cNvPr id="158" name="m1=2,m2=2 infeasible"/>
          <p:cNvSpPr txBox="1"/>
          <p:nvPr/>
        </p:nvSpPr>
        <p:spPr>
          <a:xfrm>
            <a:off x="1802846" y="5792124"/>
            <a:ext cx="35235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=2,m</a:t>
            </a:r>
            <a:r>
              <a:rPr baseline="-5999"/>
              <a:t>2</a:t>
            </a:r>
            <a:r>
              <a:t>=2</a:t>
            </a:r>
            <a:r>
              <a:rPr sz="2200"/>
              <a:t> infeasible</a:t>
            </a:r>
          </a:p>
        </p:txBody>
      </p:sp>
      <p:sp>
        <p:nvSpPr>
          <p:cNvPr id="159" name="D1"/>
          <p:cNvSpPr/>
          <p:nvPr/>
        </p:nvSpPr>
        <p:spPr>
          <a:xfrm>
            <a:off x="8050262" y="3122229"/>
            <a:ext cx="696080" cy="61914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</p:txBody>
      </p:sp>
      <p:sp>
        <p:nvSpPr>
          <p:cNvPr id="160" name="D1…"/>
          <p:cNvSpPr/>
          <p:nvPr/>
        </p:nvSpPr>
        <p:spPr>
          <a:xfrm>
            <a:off x="8839021" y="3346450"/>
            <a:ext cx="696080" cy="927101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6400388" y="4580179"/>
            <a:ext cx="1791008" cy="444501"/>
            <a:chOff x="0" y="0"/>
            <a:chExt cx="1791007" cy="444500"/>
          </a:xfrm>
        </p:grpSpPr>
        <p:sp>
          <p:nvSpPr>
            <p:cNvPr id="161" name="D1"/>
            <p:cNvSpPr/>
            <p:nvPr/>
          </p:nvSpPr>
          <p:spPr>
            <a:xfrm>
              <a:off x="0" y="0"/>
              <a:ext cx="696080" cy="444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62" name="Line"/>
            <p:cNvSpPr/>
            <p:nvPr/>
          </p:nvSpPr>
          <p:spPr>
            <a:xfrm>
              <a:off x="681509" y="297268"/>
              <a:ext cx="36860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D2"/>
            <p:cNvSpPr/>
            <p:nvPr/>
          </p:nvSpPr>
          <p:spPr>
            <a:xfrm>
              <a:off x="1094928" y="0"/>
              <a:ext cx="696080" cy="444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8487381" y="4315699"/>
            <a:ext cx="1679189" cy="842159"/>
            <a:chOff x="0" y="0"/>
            <a:chExt cx="1679187" cy="842158"/>
          </a:xfrm>
        </p:grpSpPr>
        <p:sp>
          <p:nvSpPr>
            <p:cNvPr id="165" name="D1…"/>
            <p:cNvSpPr/>
            <p:nvPr/>
          </p:nvSpPr>
          <p:spPr>
            <a:xfrm>
              <a:off x="0" y="0"/>
              <a:ext cx="652621" cy="81782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66" name="D2"/>
            <p:cNvSpPr/>
            <p:nvPr/>
          </p:nvSpPr>
          <p:spPr>
            <a:xfrm>
              <a:off x="1026567" y="0"/>
              <a:ext cx="652622" cy="84215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666798" y="563210"/>
              <a:ext cx="34559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8291557" y="5091238"/>
            <a:ext cx="1791008" cy="842159"/>
            <a:chOff x="0" y="0"/>
            <a:chExt cx="1791007" cy="842158"/>
          </a:xfrm>
        </p:grpSpPr>
        <p:sp>
          <p:nvSpPr>
            <p:cNvPr id="169" name="D1"/>
            <p:cNvSpPr/>
            <p:nvPr/>
          </p:nvSpPr>
          <p:spPr>
            <a:xfrm>
              <a:off x="-1" y="0"/>
              <a:ext cx="696081" cy="84215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1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681509" y="502082"/>
              <a:ext cx="36860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D2…"/>
            <p:cNvSpPr/>
            <p:nvPr/>
          </p:nvSpPr>
          <p:spPr>
            <a:xfrm>
              <a:off x="1094928" y="0"/>
              <a:ext cx="696080" cy="84215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  <a:endParaRPr baseline="-5999"/>
            </a:p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  <a:r>
                <a:rPr baseline="-5999"/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4"/>
      <p:bldP build="whole" bldLvl="1" animBg="1" rev="0" advAuto="0" spid="156" grpId="6"/>
      <p:bldP build="whole" bldLvl="1" animBg="1" rev="0" advAuto="0" spid="160" grpId="3"/>
      <p:bldP build="whole" bldLvl="1" animBg="1" rev="0" advAuto="0" spid="168" grpId="7"/>
      <p:bldP build="whole" bldLvl="1" animBg="1" rev="0" advAuto="0" spid="159" grpId="2"/>
      <p:bldP build="whole" bldLvl="1" animBg="1" rev="0" advAuto="0" spid="172" grpId="9"/>
      <p:bldP build="whole" bldLvl="1" animBg="1" rev="0" advAuto="0" spid="164" grpId="5"/>
      <p:bldP build="whole" bldLvl="1" animBg="1" rev="0" advAuto="0" spid="157" grpId="8"/>
      <p:bldP build="p" bldLvl="5" animBg="1" rev="0" advAuto="0" spid="151" grpId="1"/>
      <p:bldP build="whole" bldLvl="1" animBg="1" rev="0" advAuto="0" spid="158" grpId="1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liability Design Problem: DP Approach"/>
          <p:cNvSpPr txBox="1"/>
          <p:nvPr>
            <p:ph type="title"/>
          </p:nvPr>
        </p:nvSpPr>
        <p:spPr>
          <a:xfrm>
            <a:off x="342389" y="60325"/>
            <a:ext cx="956869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Reliability Design Problem: DP Approach</a:t>
            </a:r>
          </a:p>
        </p:txBody>
      </p:sp>
      <p:sp>
        <p:nvSpPr>
          <p:cNvPr id="175" name="Initial value (when no device is used, reliability is 1)…"/>
          <p:cNvSpPr txBox="1"/>
          <p:nvPr>
            <p:ph type="body" idx="1"/>
          </p:nvPr>
        </p:nvSpPr>
        <p:spPr>
          <a:xfrm>
            <a:off x="267204" y="1004627"/>
            <a:ext cx="9055612" cy="596745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Initial value (when no device is used, reliability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)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</a:t>
            </a:r>
            <a:r>
              <a:rPr baseline="-5999"/>
              <a:t>0</a:t>
            </a:r>
            <a:r>
              <a:t>(x)=1 ∀x, 0≤x≤c.</a:t>
            </a:r>
          </a:p>
          <a:p>
            <a:pPr>
              <a:spcBef>
                <a:spcPts val="3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consists of tuples of the form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(f,x)</a:t>
            </a:r>
            <a:r>
              <a:t>, where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f=f</a:t>
            </a:r>
            <a:r>
              <a:rPr baseline="-5999"/>
              <a:t>i</a:t>
            </a:r>
            <a:r>
              <a:t>(x)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</a:t>
            </a:r>
            <a:r>
              <a:rPr baseline="31999"/>
              <a:t>i</a:t>
            </a:r>
            <a:r>
              <a:t>= {S</a:t>
            </a:r>
            <a:r>
              <a:rPr baseline="31999"/>
              <a:t>i</a:t>
            </a:r>
            <a:r>
              <a:rPr baseline="-5999"/>
              <a:t>j</a:t>
            </a:r>
            <a:r>
              <a:t>:1≤m</a:t>
            </a:r>
            <a:r>
              <a:rPr baseline="-5999"/>
              <a:t>j</a:t>
            </a:r>
            <a:r>
              <a:t>≤u</a:t>
            </a:r>
            <a:r>
              <a:rPr baseline="-5999"/>
              <a:t>j</a:t>
            </a:r>
            <a:r>
              <a:t>}</a:t>
            </a:r>
          </a:p>
          <a:p>
            <a:pPr>
              <a:spcBef>
                <a:spcPts val="300"/>
              </a:spcBef>
            </a:pPr>
            <a:r>
              <a:t>There is at most one tuple for each different x, </a:t>
            </a:r>
          </a:p>
          <a:p>
            <a:pPr lvl="1">
              <a:spcBef>
                <a:spcPts val="300"/>
              </a:spcBef>
            </a:pPr>
            <a:r>
              <a:t>Results from a sequence of decisions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.</a:t>
            </a:r>
          </a:p>
          <a:p>
            <a:pPr>
              <a:spcBef>
                <a:spcPts val="300"/>
              </a:spcBef>
            </a:pPr>
            <a:r>
              <a:t>The dominance rule is</a:t>
            </a:r>
          </a:p>
          <a:p>
            <a:pPr lvl="1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(f</a:t>
            </a:r>
            <a:r>
              <a:rPr baseline="-5999"/>
              <a:t>1</a:t>
            </a:r>
            <a:r>
              <a:t>,x</a:t>
            </a:r>
            <a:r>
              <a:rPr baseline="-5999"/>
              <a:t>1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dominates </a:t>
            </a:r>
            <a:r>
              <a:t>(f</a:t>
            </a:r>
            <a:r>
              <a:rPr baseline="-5999"/>
              <a:t>2</a:t>
            </a:r>
            <a:r>
              <a:t>,x</a:t>
            </a:r>
            <a:r>
              <a:rPr baseline="-5999"/>
              <a:t>2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iff </a:t>
            </a:r>
            <a:r>
              <a:t>f</a:t>
            </a:r>
            <a:r>
              <a:rPr baseline="-5999"/>
              <a:t>1</a:t>
            </a:r>
            <a:r>
              <a:t>≥f</a:t>
            </a:r>
            <a:r>
              <a:rPr baseline="-5999"/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</a:t>
            </a:r>
            <a:r>
              <a:rPr baseline="-5999"/>
              <a:t>1</a:t>
            </a:r>
            <a:r>
              <a:t>≤x</a:t>
            </a:r>
            <a:r>
              <a:rPr baseline="-5999"/>
              <a:t>2</a:t>
            </a:r>
            <a:r>
              <a:t>.</a:t>
            </a:r>
          </a:p>
          <a:p>
            <a:pPr lvl="1">
              <a:spcBef>
                <a:spcPts val="300"/>
              </a:spcBef>
            </a:pPr>
            <a:r>
              <a:t>Keep the dominant 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and </a:t>
            </a:r>
          </a:p>
          <a:p>
            <a:pPr lvl="1">
              <a:spcBef>
                <a:spcPts val="300"/>
              </a:spcBef>
            </a:pPr>
            <a:r>
              <a:t>Discard the dominated 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Because dominant tuple provides higher reliability at lower cost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xample: 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Reliability Design</a:t>
            </a:r>
          </a:p>
        </p:txBody>
      </p:sp>
      <p:sp>
        <p:nvSpPr>
          <p:cNvPr id="181" name="Continu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Continuing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{(0.9*(1-(1-0.2)</a:t>
            </a:r>
            <a:r>
              <a:rPr baseline="31999"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,30+15*3)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={(0.9*0.992,30+45)}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={(0.8928,75)}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600"/>
              <a:t>The tuple value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(0.99*0.992,60+45)=(0.98208,105)</a:t>
            </a:r>
            <a:r>
              <a:rPr sz="2600"/>
              <a:t> is eliminated as left with cost of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600"/>
              <a:t>,  which is not enough for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 sz="2600"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Combining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we get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{(0.72,45), (0.792,75)}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{(0.864,60)}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={(0.8928,75)}</a:t>
            </a:r>
          </a:p>
          <a:p>
            <a:pPr lvl="1" marL="0" indent="2286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</a:t>
            </a:r>
            <a:r>
              <a:rPr baseline="31999"/>
              <a:t>2</a:t>
            </a:r>
            <a:r>
              <a:t>={(0.72,45),(0.864,60),(0.8928,75)}</a:t>
            </a:r>
          </a:p>
          <a:p>
            <a:pPr lvl="2" marL="0" indent="4572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tuple value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(0.792,75)</a:t>
            </a:r>
            <a:r>
              <a:rPr sz="2600"/>
              <a:t> </a:t>
            </a:r>
            <a:r>
              <a:t>is eliminated as it is dominated by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(0.864,60)</a:t>
            </a:r>
            <a:r>
              <a:rPr sz="2600"/>
              <a:t> using dominance rule </a:t>
            </a:r>
            <a:endParaRPr sz="2600"/>
          </a:p>
          <a:p>
            <a:pPr lvl="4" marL="0" indent="9144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0.864≥0.792</a:t>
            </a:r>
            <a:r>
              <a:rPr sz="2600">
                <a:latin typeface="+mn-lt"/>
                <a:ea typeface="+mn-ea"/>
                <a:cs typeface="+mn-cs"/>
                <a:sym typeface="Gill Sans"/>
              </a:rPr>
              <a:t>, and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60≤75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85" name="Line"/>
          <p:cNvSpPr/>
          <p:nvPr/>
        </p:nvSpPr>
        <p:spPr>
          <a:xfrm>
            <a:off x="4311972" y="4112430"/>
            <a:ext cx="2313415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6" name="m1=1,m2=3"/>
          <p:cNvSpPr txBox="1"/>
          <p:nvPr/>
        </p:nvSpPr>
        <p:spPr>
          <a:xfrm>
            <a:off x="6110454" y="1170592"/>
            <a:ext cx="16791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=3</a:t>
            </a:r>
          </a:p>
        </p:txBody>
      </p:sp>
      <p:sp>
        <p:nvSpPr>
          <p:cNvPr id="187" name="m1=2,m2=3 infeasible"/>
          <p:cNvSpPr txBox="1"/>
          <p:nvPr/>
        </p:nvSpPr>
        <p:spPr>
          <a:xfrm>
            <a:off x="5522430" y="2334027"/>
            <a:ext cx="35235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=2,m</a:t>
            </a:r>
            <a:r>
              <a:rPr baseline="-5999"/>
              <a:t>2</a:t>
            </a:r>
            <a:r>
              <a:t>=3</a:t>
            </a:r>
            <a:r>
              <a:rPr sz="2200"/>
              <a:t> infeasible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7" grpId="3"/>
      <p:bldP build="p" bldLvl="5" animBg="1" rev="0" advAuto="0" spid="181" grpId="1"/>
      <p:bldP build="whole" bldLvl="1" animBg="1" rev="0" advAuto="0" spid="18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ample: 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Reliability Design</a:t>
            </a:r>
          </a:p>
        </p:txBody>
      </p:sp>
      <p:sp>
        <p:nvSpPr>
          <p:cNvPr id="190" name="Continuing S31={(0.9*0.8*0.5,30+15+20)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Continuing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(0.9*0.8*0.5,30+15+20),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500"/>
              </a:spcBef>
              <a:buSzTx/>
              <a:buNone/>
              <a:defRPr sz="2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(0.99*0.8*0.5,30*2+15+20)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500"/>
              </a:spcBef>
              <a:buSzTx/>
              <a:buNone/>
              <a:defRPr sz="2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(0.9*0.96*0.5,30+15*2+20),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500"/>
              </a:spcBef>
              <a:buSzTx/>
              <a:buNone/>
              <a:defRPr sz="2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(0.9*0.992*0.5,30+15*3+20)}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={(0.36,65),(0.396,95),{0.432,80),(0.4464,95)}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(0.9*0.8*0.75,30+15+20*2),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500"/>
              </a:spcBef>
              <a:buSzTx/>
              <a:buNone/>
              <a:defRPr sz="2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(0.9*0.96*0.75,30+15*2+20*2)}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={(0.54,85),(0.648,100)}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(0.9*0.8*0.875,30+15+20*3)}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={(0.63,105)}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Combining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we get</a:t>
            </a:r>
          </a:p>
          <a:p>
            <a:pPr lvl="1" marL="0" indent="2286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</a:t>
            </a:r>
            <a:r>
              <a:rPr baseline="31999"/>
              <a:t>3</a:t>
            </a:r>
            <a:r>
              <a:t>=</a:t>
            </a:r>
            <a:r>
              <a:rPr sz="2400"/>
              <a:t>{(0.36,65),(0.432,80),(0.54,85),(0.648,100)}</a:t>
            </a:r>
            <a:endParaRPr sz="2400"/>
          </a:p>
          <a:p>
            <a:pPr lvl="4" marL="0" indent="914400">
              <a:buSzTx/>
              <a:buNone/>
            </a:pPr>
            <a:r>
              <a:rPr sz="2400"/>
              <a:t>Note: Other values are dominated.</a:t>
            </a:r>
            <a:endParaRPr sz="2400"/>
          </a:p>
          <a:p>
            <a:pPr marL="281734" indent="-242047"/>
            <a:r>
              <a:rPr sz="2400"/>
              <a:t>The best design is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(0.648,100)</a:t>
            </a:r>
            <a:r>
              <a:rPr sz="2400"/>
              <a:t>i.e.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=1,m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=2,m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=2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4" name="m1=1,m2=1,m3=1"/>
          <p:cNvSpPr txBox="1"/>
          <p:nvPr/>
        </p:nvSpPr>
        <p:spPr>
          <a:xfrm>
            <a:off x="6243482" y="764872"/>
            <a:ext cx="271567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=1,m</a:t>
            </a:r>
            <a:r>
              <a:rPr baseline="-5999"/>
              <a:t>3</a:t>
            </a:r>
            <a:r>
              <a:t>=1 </a:t>
            </a:r>
          </a:p>
        </p:txBody>
      </p:sp>
      <p:sp>
        <p:nvSpPr>
          <p:cNvPr id="195" name="m1=1,m2=2,m3=1"/>
          <p:cNvSpPr txBox="1"/>
          <p:nvPr/>
        </p:nvSpPr>
        <p:spPr>
          <a:xfrm>
            <a:off x="6919221" y="1773576"/>
            <a:ext cx="271567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=2,m</a:t>
            </a:r>
            <a:r>
              <a:rPr baseline="-5999"/>
              <a:t>3</a:t>
            </a:r>
            <a:r>
              <a:t>=1 </a:t>
            </a:r>
          </a:p>
        </p:txBody>
      </p:sp>
      <p:sp>
        <p:nvSpPr>
          <p:cNvPr id="196" name="m1=1,m2=3,m3=1"/>
          <p:cNvSpPr txBox="1"/>
          <p:nvPr/>
        </p:nvSpPr>
        <p:spPr>
          <a:xfrm>
            <a:off x="7085507" y="2189288"/>
            <a:ext cx="27156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=3,m</a:t>
            </a:r>
            <a:r>
              <a:rPr baseline="-5999"/>
              <a:t>3</a:t>
            </a:r>
            <a:r>
              <a:t>=1 </a:t>
            </a:r>
          </a:p>
        </p:txBody>
      </p:sp>
      <p:sp>
        <p:nvSpPr>
          <p:cNvPr id="197" name="m1=1,m2=1,m3=2"/>
          <p:cNvSpPr txBox="1"/>
          <p:nvPr/>
        </p:nvSpPr>
        <p:spPr>
          <a:xfrm>
            <a:off x="6786194" y="2978827"/>
            <a:ext cx="271567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=1,m</a:t>
            </a:r>
            <a:r>
              <a:rPr baseline="-5999"/>
              <a:t>3</a:t>
            </a:r>
            <a:r>
              <a:t>=2 </a:t>
            </a:r>
          </a:p>
        </p:txBody>
      </p:sp>
      <p:sp>
        <p:nvSpPr>
          <p:cNvPr id="198" name="m1=1,m2=2,m3=2"/>
          <p:cNvSpPr txBox="1"/>
          <p:nvPr/>
        </p:nvSpPr>
        <p:spPr>
          <a:xfrm>
            <a:off x="7378791" y="3371882"/>
            <a:ext cx="271567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=2,m</a:t>
            </a:r>
            <a:r>
              <a:rPr baseline="-5999"/>
              <a:t>3</a:t>
            </a:r>
            <a:r>
              <a:t>=2 </a:t>
            </a:r>
          </a:p>
        </p:txBody>
      </p:sp>
      <p:sp>
        <p:nvSpPr>
          <p:cNvPr id="199" name="m1=1,m2=1,m3=3"/>
          <p:cNvSpPr txBox="1"/>
          <p:nvPr/>
        </p:nvSpPr>
        <p:spPr>
          <a:xfrm>
            <a:off x="7085507" y="4184078"/>
            <a:ext cx="27156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=1,m</a:t>
            </a:r>
            <a:r>
              <a:rPr baseline="-5999"/>
              <a:t>2</a:t>
            </a:r>
            <a:r>
              <a:t>=1,m</a:t>
            </a:r>
            <a:r>
              <a:rPr baseline="-5999"/>
              <a:t>3</a:t>
            </a:r>
            <a:r>
              <a:t>=3 </a:t>
            </a:r>
          </a:p>
        </p:txBody>
      </p:sp>
      <p:sp>
        <p:nvSpPr>
          <p:cNvPr id="200" name="Line"/>
          <p:cNvSpPr/>
          <p:nvPr/>
        </p:nvSpPr>
        <p:spPr>
          <a:xfrm>
            <a:off x="2102921" y="4718587"/>
            <a:ext cx="1734517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675745" y="3916335"/>
            <a:ext cx="1419423" cy="73299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3079891" y="2906049"/>
            <a:ext cx="4231090" cy="93777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7576087" y="2794979"/>
            <a:ext cx="1734517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 flipV="1">
            <a:off x="2841065" y="2873582"/>
            <a:ext cx="1728375" cy="97024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520694" y="2794979"/>
            <a:ext cx="1734517" cy="1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m1=2,m2=1,m3=1"/>
          <p:cNvSpPr txBox="1"/>
          <p:nvPr/>
        </p:nvSpPr>
        <p:spPr>
          <a:xfrm>
            <a:off x="6663204" y="1399748"/>
            <a:ext cx="271567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=2,m</a:t>
            </a:r>
            <a:r>
              <a:rPr baseline="-5999"/>
              <a:t>2</a:t>
            </a:r>
            <a:r>
              <a:t>=1,m</a:t>
            </a:r>
            <a:r>
              <a:rPr baseline="-5999"/>
              <a:t>3</a:t>
            </a:r>
            <a:r>
              <a:t>=1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5"/>
      <p:bldP build="whole" bldLvl="1" animBg="1" rev="0" advAuto="0" spid="201" grpId="13"/>
      <p:bldP build="whole" bldLvl="1" animBg="1" rev="0" advAuto="0" spid="203" grpId="11"/>
      <p:bldP build="whole" bldLvl="1" animBg="1" rev="0" advAuto="0" spid="206" grpId="3"/>
      <p:bldP build="whole" bldLvl="1" animBg="1" rev="0" advAuto="0" spid="202" grpId="10"/>
      <p:bldP build="p" bldLvl="5" animBg="1" rev="0" advAuto="0" spid="190" grpId="1"/>
      <p:bldP build="whole" bldLvl="1" animBg="1" rev="0" advAuto="0" spid="197" grpId="6"/>
      <p:bldP build="whole" bldLvl="1" animBg="1" rev="0" advAuto="0" spid="204" grpId="8"/>
      <p:bldP build="whole" bldLvl="1" animBg="1" rev="0" advAuto="0" spid="200" grpId="14"/>
      <p:bldP build="whole" bldLvl="1" animBg="1" rev="0" advAuto="0" spid="205" grpId="9"/>
      <p:bldP build="whole" bldLvl="1" animBg="1" rev="0" advAuto="0" spid="199" grpId="12"/>
      <p:bldP build="whole" bldLvl="1" animBg="1" rev="0" advAuto="0" spid="198" grpId="7"/>
      <p:bldP build="whole" bldLvl="1" animBg="1" rev="0" advAuto="0" spid="194" grpId="2"/>
      <p:bldP build="whole" bldLvl="1" animBg="1" rev="0" advAuto="0" spid="195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09" name="Understanding reli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reliability</a:t>
            </a:r>
          </a:p>
          <a:p>
            <a:pPr/>
            <a:r>
              <a:t>Reliability in stages</a:t>
            </a:r>
          </a:p>
          <a:p>
            <a:pPr/>
            <a:r>
              <a:t>Overall summary of DP</a:t>
            </a:r>
          </a:p>
          <a:p>
            <a:pPr lvl="1"/>
            <a:r>
              <a:t>Principle of optimality</a:t>
            </a:r>
          </a:p>
          <a:p>
            <a:pPr lvl="1"/>
            <a:r>
              <a:t>Multi-stage graphs</a:t>
            </a:r>
          </a:p>
          <a:p>
            <a:pPr lvl="1"/>
            <a:r>
              <a:t>Transitive closure: Warshall’s algorithm</a:t>
            </a:r>
          </a:p>
          <a:p>
            <a:pPr lvl="1"/>
            <a:r>
              <a:t>All pair shortest path: Floyd’s algorithm</a:t>
            </a:r>
          </a:p>
          <a:p>
            <a:pPr lvl="1"/>
            <a:r>
              <a:t>Optimal binary search trees</a:t>
            </a:r>
          </a:p>
          <a:p>
            <a:pPr lvl="1"/>
            <a:r>
              <a:t>Knapsack problem</a:t>
            </a:r>
          </a:p>
          <a:p>
            <a:pPr lvl="1"/>
            <a:r>
              <a:t>Bellman-Ford algorithm</a:t>
            </a:r>
          </a:p>
          <a:p>
            <a:pPr lvl="1"/>
            <a:r>
              <a:t>Traveling Sales Person problem</a:t>
            </a:r>
          </a:p>
          <a:p>
            <a:pPr lvl="1"/>
            <a:r>
              <a:t>Reliability design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5.8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ample Problem"/>
          <p:cNvSpPr txBox="1"/>
          <p:nvPr>
            <p:ph type="title"/>
          </p:nvPr>
        </p:nvSpPr>
        <p:spPr>
          <a:xfrm>
            <a:off x="761999" y="-139217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Example Problem</a:t>
            </a:r>
          </a:p>
        </p:txBody>
      </p:sp>
      <p:sp>
        <p:nvSpPr>
          <p:cNvPr id="54" name="Example: consider you need to complete 4 number of assignments successfully to pass the course.…"/>
          <p:cNvSpPr txBox="1"/>
          <p:nvPr>
            <p:ph type="body" idx="1"/>
          </p:nvPr>
        </p:nvSpPr>
        <p:spPr>
          <a:xfrm>
            <a:off x="666288" y="717559"/>
            <a:ext cx="9258336" cy="6184882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400"/>
              </a:spcBef>
              <a:defRPr sz="2800"/>
            </a:pPr>
            <a:r>
              <a:t>Example: consider you need to complete 4 number of assignments successfully to pass the course.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Each assignment can be attempted any number of times.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Probability of successful attempt at each assignment</a:t>
            </a:r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P(a</a:t>
            </a:r>
            <a:r>
              <a:rPr baseline="-5999"/>
              <a:t>1</a:t>
            </a:r>
            <a:r>
              <a:t>)=0.8,P(a</a:t>
            </a:r>
            <a:r>
              <a:rPr baseline="-5999"/>
              <a:t>2</a:t>
            </a:r>
            <a:r>
              <a:t>)=0.9,P(a</a:t>
            </a:r>
            <a:r>
              <a:rPr baseline="-5999"/>
              <a:t>3</a:t>
            </a:r>
            <a:r>
              <a:t>)=0.85,P(a</a:t>
            </a:r>
            <a:r>
              <a:rPr baseline="-5999"/>
              <a:t>4</a:t>
            </a:r>
            <a:r>
              <a:t>)=0.75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Time (hrs) taken per attempt for each assignment</a:t>
            </a:r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T(a</a:t>
            </a:r>
            <a:r>
              <a:rPr baseline="-5999"/>
              <a:t>1</a:t>
            </a:r>
            <a:r>
              <a:t>)=3h,T(a</a:t>
            </a:r>
            <a:r>
              <a:rPr baseline="-5999"/>
              <a:t>2</a:t>
            </a:r>
            <a:r>
              <a:t>)=5h,T(a</a:t>
            </a:r>
            <a:r>
              <a:rPr baseline="-5999"/>
              <a:t>3</a:t>
            </a:r>
            <a:r>
              <a:t>)=4h,P(a</a:t>
            </a:r>
            <a:r>
              <a:rPr baseline="-5999"/>
              <a:t>4</a:t>
            </a:r>
            <a:r>
              <a:t>)=2h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Total time (hrs) available to you for all 4 assignments</a:t>
            </a:r>
          </a:p>
          <a:p>
            <a:pPr lvl="1" marL="738187" indent="-342900">
              <a:spcBef>
                <a:spcPts val="400"/>
              </a:spcBef>
              <a:buChar char="•"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t> hours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Problem: Define the number of attempts for each assignment so as to increase the pass probability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Pass probability if each assignment is done only once</a:t>
            </a:r>
          </a:p>
          <a:p>
            <a:pPr lvl="1" marL="0" indent="228600">
              <a:spcBef>
                <a:spcPts val="4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P(a</a:t>
            </a:r>
            <a:r>
              <a:rPr baseline="-5999"/>
              <a:t>1</a:t>
            </a:r>
            <a:r>
              <a:t>)*P(a</a:t>
            </a:r>
            <a:r>
              <a:rPr baseline="-5999"/>
              <a:t>2</a:t>
            </a:r>
            <a:r>
              <a:t>)*P(a</a:t>
            </a:r>
            <a:r>
              <a:rPr baseline="-5999"/>
              <a:t>3</a:t>
            </a:r>
            <a:r>
              <a:t>)*P(a</a:t>
            </a:r>
            <a:r>
              <a:rPr baseline="-5999"/>
              <a:t>4</a:t>
            </a:r>
            <a:r>
              <a:t>)=0.8*0.9*0.85*0.75=0.459</a:t>
            </a:r>
          </a:p>
          <a:p>
            <a:pPr marL="382587" indent="-342899">
              <a:spcBef>
                <a:spcPts val="400"/>
              </a:spcBef>
              <a:defRPr sz="2800"/>
            </a:pPr>
            <a:r>
              <a:t>Max possible attempts for each assignment</a:t>
            </a:r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</a:t>
            </a:r>
            <a:r>
              <a:rPr baseline="-5999"/>
              <a:t>1</a:t>
            </a:r>
            <a:r>
              <a:t>=3, u</a:t>
            </a:r>
            <a:r>
              <a:rPr baseline="-5999"/>
              <a:t>2</a:t>
            </a:r>
            <a:r>
              <a:t>=2, u</a:t>
            </a:r>
            <a:r>
              <a:rPr baseline="-5999"/>
              <a:t>3</a:t>
            </a:r>
            <a:r>
              <a:t>=2, u</a:t>
            </a:r>
            <a:r>
              <a:rPr baseline="-5999"/>
              <a:t>4</a:t>
            </a:r>
            <a:r>
              <a:t>=6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Problem</a:t>
            </a:r>
          </a:p>
        </p:txBody>
      </p:sp>
      <p:sp>
        <p:nvSpPr>
          <p:cNvPr id="60" name="Consider the number of attempts for each assignment are represented by n1, n2, n3, n4.…"/>
          <p:cNvSpPr txBox="1"/>
          <p:nvPr>
            <p:ph type="body" idx="1"/>
          </p:nvPr>
        </p:nvSpPr>
        <p:spPr>
          <a:xfrm>
            <a:off x="666288" y="938113"/>
            <a:ext cx="9055611" cy="6031133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Consider the number of attempts for each assignment are represented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probability of success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assignment is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1-(1-p</a:t>
            </a:r>
            <a:r>
              <a:rPr baseline="-5999"/>
              <a:t>i</a:t>
            </a:r>
            <a:r>
              <a:t>)</a:t>
            </a:r>
            <a:r>
              <a:rPr baseline="31999"/>
              <a:t>n</a:t>
            </a:r>
            <a:r>
              <a:rPr baseline="14142"/>
              <a:t>i</a:t>
            </a:r>
            <a:endParaRPr baseline="14142"/>
          </a:p>
          <a:p>
            <a:pPr marL="325437" indent="-285750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-17857"/>
              <a:t>Ex: Prob of success with </a:t>
            </a:r>
            <a:r>
              <a:rPr baseline="-17857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-17857"/>
              <a:t> attempts for assignment </a:t>
            </a:r>
            <a:r>
              <a:rPr baseline="-17857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17857"/>
          </a:p>
          <a:p>
            <a:pPr lvl="2" marL="0" indent="457200">
              <a:spcBef>
                <a:spcPts val="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-17857"/>
              <a:t>=</a:t>
            </a:r>
            <a:r>
              <a:rPr baseline="-17857">
                <a:latin typeface="Courier New"/>
                <a:ea typeface="Courier New"/>
                <a:cs typeface="Courier New"/>
                <a:sym typeface="Courier New"/>
              </a:rPr>
              <a:t>1- P(</a:t>
            </a:r>
            <a:r>
              <a:rPr baseline="-17857"/>
              <a:t>failure at both attempts)</a:t>
            </a:r>
            <a:endParaRPr baseline="-17857"/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-17857"/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1-(1-P(a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))*(1-P(a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))=1-0.2*0.2=0.96</a:t>
            </a:r>
            <a:endParaRPr baseline="14142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probability of successfullly completing all assignments</a:t>
            </a:r>
          </a:p>
          <a:p>
            <a:pPr lvl="3" marL="0" indent="6858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Π</a:t>
            </a:r>
            <a:r>
              <a:rPr baseline="-5999"/>
              <a:t>1≤i≤4</a:t>
            </a:r>
            <a:r>
              <a:t>(1-(1-p</a:t>
            </a:r>
            <a:r>
              <a:rPr baseline="-5999"/>
              <a:t>i</a:t>
            </a:r>
            <a:r>
              <a:t>)</a:t>
            </a:r>
            <a:r>
              <a:rPr baseline="31999"/>
              <a:t>n</a:t>
            </a:r>
            <a:r>
              <a:rPr baseline="14142"/>
              <a:t>i</a:t>
            </a:r>
            <a:r>
              <a:rPr baseline="-17857"/>
              <a:t>)</a:t>
            </a:r>
            <a:endParaRPr baseline="-17857"/>
          </a:p>
          <a:p>
            <a:pPr marL="382587" indent="-342899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Goal:</a:t>
            </a: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Π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(1-(1-p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14142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7857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8016" indent="-32272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Subject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1≤i≤4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c,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5216" indent="-322729">
              <a:spcBef>
                <a:spcPts val="200"/>
              </a:spcBef>
              <a:buChar char="–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(e.g.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=20</a:t>
            </a:r>
            <a:r>
              <a:t>) is max time available, and</a:t>
            </a:r>
          </a:p>
          <a:p>
            <a:pPr lvl="2" marL="1175216" indent="-322729">
              <a:spcBef>
                <a:spcPts val="200"/>
              </a:spcBef>
              <a:buChar char="–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time taken per attempt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assignment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liability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Reliability Design</a:t>
            </a:r>
          </a:p>
        </p:txBody>
      </p:sp>
      <p:sp>
        <p:nvSpPr>
          <p:cNvPr id="66" name="Application: Problem with multiplicative  optimization fun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Application: Problem with multiplicative  optimization function.</a:t>
            </a:r>
          </a:p>
          <a:p>
            <a:pPr>
              <a:spcBef>
                <a:spcPts val="300"/>
              </a:spcBef>
            </a:pPr>
            <a:r>
              <a:t>Problem: Design a system that is composed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devices connected in series</a:t>
            </a:r>
          </a:p>
          <a:p>
            <a:pPr lvl="1">
              <a:spcBef>
                <a:spcPts val="3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be the reliability of device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  <a:r>
              <a:rPr sz="2600"/>
              <a:t>is probability(reliability) that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600"/>
              <a:t> will function properly.</a:t>
            </a:r>
          </a:p>
          <a:p>
            <a:pPr lvl="1">
              <a:spcBef>
                <a:spcPts val="300"/>
              </a:spcBef>
            </a:pPr>
            <a:r>
              <a:t>The reliability of entire system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Πr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n is large (e.g.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t>), </a:t>
            </a: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Even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high e.g.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0.95</a:t>
            </a:r>
            <a:r>
              <a:t>, </a:t>
            </a: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reliability of system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(0.95)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=0.358</a:t>
            </a: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it is desirable to duplicate the devices</a:t>
            </a:r>
          </a:p>
          <a:p>
            <a:pPr lvl="2" marL="1097416" indent="-244928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copies of same device parallelly connected</a:t>
            </a: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 as to increase overall reliability of the system.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ultiple Devices in Parall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Devices in Parallel</a:t>
            </a:r>
          </a:p>
        </p:txBody>
      </p:sp>
      <p:sp>
        <p:nvSpPr>
          <p:cNvPr id="72" name="If device Di with a reliability probability of ri,…"/>
          <p:cNvSpPr txBox="1"/>
          <p:nvPr>
            <p:ph type="body" idx="1"/>
          </p:nvPr>
        </p:nvSpPr>
        <p:spPr>
          <a:xfrm>
            <a:off x="716173" y="3050519"/>
            <a:ext cx="9055612" cy="371711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900"/>
            </a:pPr>
            <a:r>
              <a:t>If device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with a reliability probability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</a:p>
          <a:p>
            <a:pPr lvl="1">
              <a:spcBef>
                <a:spcPts val="100"/>
              </a:spcBef>
              <a:defRPr sz="2900"/>
            </a:pPr>
            <a:r>
              <a:t>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copies connected in parallel, then </a:t>
            </a:r>
          </a:p>
          <a:p>
            <a:pPr lvl="1">
              <a:spcBef>
                <a:spcPts val="100"/>
              </a:spcBef>
              <a:defRPr sz="2900"/>
            </a:pPr>
            <a:r>
              <a:t>Probability that all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devices will malfunction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(1-r</a:t>
            </a:r>
            <a:r>
              <a:rPr baseline="-5999"/>
              <a:t>i</a:t>
            </a:r>
            <a:r>
              <a:t>)</a:t>
            </a:r>
            <a:r>
              <a:rPr baseline="31999"/>
              <a:t>m</a:t>
            </a:r>
            <a:r>
              <a:rPr baseline="14758"/>
              <a:t>i</a:t>
            </a:r>
            <a:endParaRPr baseline="14758"/>
          </a:p>
          <a:p>
            <a:pPr marL="322075" indent="-282388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-17241"/>
              <a:t>Thus, reliability of machines at stage </a:t>
            </a:r>
            <a:r>
              <a:rPr baseline="-1724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7241"/>
              <a:t> is </a:t>
            </a:r>
            <a:r>
              <a:rPr baseline="-17241">
                <a:latin typeface="Courier New"/>
                <a:ea typeface="Courier New"/>
                <a:cs typeface="Courier New"/>
                <a:sym typeface="Courier New"/>
              </a:rPr>
              <a:t>1-</a:t>
            </a:r>
            <a:r>
              <a:rPr baseline="-17241" spc="29">
                <a:latin typeface="Courier New"/>
                <a:ea typeface="Courier New"/>
                <a:cs typeface="Courier New"/>
                <a:sym typeface="Courier New"/>
              </a:rPr>
              <a:t>(1-r</a:t>
            </a:r>
            <a:r>
              <a:rPr baseline="-23241" spc="2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17241" spc="29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14758" spc="29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4413" spc="2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4413" spc="29"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</a:t>
            </a:r>
            <a:r>
              <a:rPr baseline="-17241" spc="29"/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=0.95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then reliability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0.9975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1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Assume that reliability at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(m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77675" indent="-282388">
              <a:spcBef>
                <a:spcPts val="100"/>
              </a:spcBef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may also depend upon switching circuit as well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6" name="D1…"/>
          <p:cNvSpPr/>
          <p:nvPr/>
        </p:nvSpPr>
        <p:spPr>
          <a:xfrm>
            <a:off x="1102676" y="1246096"/>
            <a:ext cx="696080" cy="157115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1</a:t>
            </a:r>
            <a:br/>
            <a:r>
              <a:t>D</a:t>
            </a:r>
            <a:r>
              <a:rPr baseline="-5999"/>
              <a:t>1</a:t>
            </a:r>
          </a:p>
        </p:txBody>
      </p:sp>
      <p:sp>
        <p:nvSpPr>
          <p:cNvPr id="77" name="D2…"/>
          <p:cNvSpPr/>
          <p:nvPr/>
        </p:nvSpPr>
        <p:spPr>
          <a:xfrm>
            <a:off x="2526697" y="1246096"/>
            <a:ext cx="696080" cy="157115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2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2</a:t>
            </a:r>
          </a:p>
        </p:txBody>
      </p:sp>
      <p:sp>
        <p:nvSpPr>
          <p:cNvPr id="78" name="D3…"/>
          <p:cNvSpPr/>
          <p:nvPr/>
        </p:nvSpPr>
        <p:spPr>
          <a:xfrm>
            <a:off x="3950718" y="1246096"/>
            <a:ext cx="696080" cy="157115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3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3</a:t>
            </a:r>
            <a:br/>
            <a:r>
              <a:t>D</a:t>
            </a:r>
            <a:r>
              <a:rPr baseline="-5999"/>
              <a:t>3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3</a:t>
            </a:r>
          </a:p>
        </p:txBody>
      </p:sp>
      <p:sp>
        <p:nvSpPr>
          <p:cNvPr id="79" name="Dn…"/>
          <p:cNvSpPr/>
          <p:nvPr/>
        </p:nvSpPr>
        <p:spPr>
          <a:xfrm>
            <a:off x="7539975" y="1246096"/>
            <a:ext cx="696080" cy="157115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n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baseline="-5999"/>
              <a:t>n</a:t>
            </a:r>
            <a:br/>
            <a:r>
              <a:t>D</a:t>
            </a:r>
            <a:r>
              <a:rPr baseline="-5999"/>
              <a:t>n</a:t>
            </a:r>
          </a:p>
        </p:txBody>
      </p:sp>
      <p:sp>
        <p:nvSpPr>
          <p:cNvPr id="80" name="Line"/>
          <p:cNvSpPr/>
          <p:nvPr/>
        </p:nvSpPr>
        <p:spPr>
          <a:xfrm>
            <a:off x="1861299" y="2031672"/>
            <a:ext cx="60285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>
            <a:off x="3285320" y="2031672"/>
            <a:ext cx="60285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2" name="Line"/>
          <p:cNvSpPr/>
          <p:nvPr/>
        </p:nvSpPr>
        <p:spPr>
          <a:xfrm>
            <a:off x="4694287" y="2031672"/>
            <a:ext cx="60285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………"/>
          <p:cNvSpPr txBox="1"/>
          <p:nvPr/>
        </p:nvSpPr>
        <p:spPr>
          <a:xfrm>
            <a:off x="5558716" y="1815896"/>
            <a:ext cx="1069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………</a:t>
            </a:r>
          </a:p>
        </p:txBody>
      </p:sp>
      <p:sp>
        <p:nvSpPr>
          <p:cNvPr id="84" name="Line"/>
          <p:cNvSpPr/>
          <p:nvPr/>
        </p:nvSpPr>
        <p:spPr>
          <a:xfrm>
            <a:off x="6902860" y="2031672"/>
            <a:ext cx="60285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liability Desig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Reliability Design Problem</a:t>
            </a:r>
          </a:p>
        </p:txBody>
      </p:sp>
      <p:sp>
        <p:nvSpPr>
          <p:cNvPr id="87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Problem: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Use device duplication to maximize reliability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Under the constraint of total cost.</a:t>
            </a:r>
          </a:p>
          <a:p>
            <a:pPr>
              <a:spcBef>
                <a:spcPts val="3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&gt;0</a:t>
            </a:r>
            <a:r>
              <a:t> be the cost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device.</a:t>
            </a:r>
          </a:p>
          <a:p>
            <a:pPr>
              <a:spcBef>
                <a:spcPts val="3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be the max cost allowed for the system.</a:t>
            </a:r>
          </a:p>
          <a:p>
            <a:pPr>
              <a:spcBef>
                <a:spcPts val="300"/>
              </a:spcBef>
              <a:defRPr sz="3000"/>
            </a:pPr>
            <a:r>
              <a:t>Thus, the problem is mathematically defined as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t>maximize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Π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r>
              <a:rPr baseline="-5999"/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(m</a:t>
            </a:r>
            <a:r>
              <a:rPr baseline="666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6666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t>subject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r>
              <a:rPr baseline="-5999"/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aseline="-13333">
                <a:latin typeface="Courier New"/>
                <a:ea typeface="Courier New"/>
                <a:cs typeface="Courier New"/>
                <a:sym typeface="Courier New"/>
              </a:rPr>
              <a:t>≤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……………………………… 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/>
            </a:pPr>
            <a:r>
              <a:t>and 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3333"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aseline="3333"/>
              <a:t> 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666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333"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666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6666">
                <a:latin typeface="Gill Sans MT"/>
                <a:ea typeface="Gill Sans MT"/>
                <a:cs typeface="Gill Sans MT"/>
                <a:sym typeface="Gill Sans MT"/>
              </a:rPr>
              <a:t> , 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666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aseline="6666">
                <a:latin typeface="Gill Sans MT"/>
                <a:ea typeface="Gill Sans MT"/>
                <a:cs typeface="Gill Sans MT"/>
                <a:sym typeface="Gill Sans MT"/>
              </a:rPr>
              <a:t>is intger,  and </a:t>
            </a:r>
            <a:r>
              <a:rPr baseline="6666"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 baseline="6666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6666"/>
              <a:t>Thus, similar to knapsack problem, we can apply dynamic programming technique to solve reliability design problem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liability Design Problem: DP Approach"/>
          <p:cNvSpPr txBox="1"/>
          <p:nvPr>
            <p:ph type="title"/>
          </p:nvPr>
        </p:nvSpPr>
        <p:spPr>
          <a:xfrm>
            <a:off x="342389" y="60325"/>
            <a:ext cx="956869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Reliability Design Problem: DP Approach</a:t>
            </a:r>
          </a:p>
        </p:txBody>
      </p:sp>
      <p:sp>
        <p:nvSpPr>
          <p:cNvPr id="93" name="Since each ci&gt;0, and mi&gt;0, t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Since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&gt;0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&gt;0</a:t>
            </a:r>
            <a:r>
              <a:t>, then</a:t>
            </a:r>
          </a:p>
          <a:p>
            <a:pPr lvl="1">
              <a:spcBef>
                <a:spcPts val="200"/>
              </a:spcBef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denotes the max number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t>device</a:t>
            </a:r>
          </a:p>
          <a:p>
            <a:pPr lvl="1">
              <a:spcBef>
                <a:spcPts val="200"/>
              </a:spcBef>
            </a:pPr>
            <a:r>
              <a:t>Each device has to be used once.</a:t>
            </a:r>
          </a:p>
          <a:p>
            <a:pPr lvl="3" marL="0" indent="6858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1≤j≤n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cost of each device using once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1≤j≤n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sz="2700">
                <a:latin typeface="Gill Sans MT"/>
                <a:ea typeface="Gill Sans MT"/>
                <a:cs typeface="Gill Sans MT"/>
                <a:sym typeface="Gill Sans MT"/>
              </a:rPr>
              <a:t>is remaining cost after using each device once</a:t>
            </a:r>
            <a:endParaRPr sz="2700"/>
          </a:p>
          <a:p>
            <a:pPr lvl="1">
              <a:spcBef>
                <a:spcPts val="200"/>
              </a:spcBef>
            </a:pPr>
            <a:r>
              <a:t>The max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device would be </a:t>
            </a:r>
          </a:p>
          <a:p>
            <a:pPr lvl="2" marL="0" indent="45720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aseline="10000" sz="3000">
                <a:latin typeface="Courier New"/>
                <a:ea typeface="Courier New"/>
                <a:cs typeface="Courier New"/>
                <a:sym typeface="Courier New"/>
              </a:rPr>
              <a:t>⌊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(c-Σ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1≤j≤n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)/c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10000" sz="3000">
                <a:latin typeface="Courier New"/>
                <a:ea typeface="Courier New"/>
                <a:cs typeface="Courier New"/>
                <a:sym typeface="Courier New"/>
              </a:rPr>
              <a:t>⌋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=(c-Σ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1≤j≠i≤n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)/c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10000"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0000" sz="3000"/>
              <a:t>An optimal solution </a:t>
            </a:r>
            <a:r>
              <a:rPr baseline="10000"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4000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aseline="10000" sz="3000">
                <a:latin typeface="Courier New"/>
                <a:ea typeface="Courier New"/>
                <a:cs typeface="Courier New"/>
                <a:sym typeface="Courier New"/>
              </a:rPr>
              <a:t>,m</a:t>
            </a:r>
            <a:r>
              <a:rPr baseline="4000" sz="3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10000" sz="3000">
                <a:latin typeface="Courier New"/>
                <a:ea typeface="Courier New"/>
                <a:cs typeface="Courier New"/>
                <a:sym typeface="Courier New"/>
              </a:rPr>
              <a:t>,…,m</a:t>
            </a:r>
            <a:r>
              <a:rPr baseline="4000" sz="3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10000" sz="3000"/>
              <a:t> is the result of sequence of decisions.</a:t>
            </a:r>
            <a:endParaRPr baseline="10000" sz="3000"/>
          </a:p>
          <a:p>
            <a:pPr>
              <a:spcBef>
                <a:spcPts val="2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0344"/>
              <a:t>Let </a:t>
            </a:r>
            <a:r>
              <a:rPr baseline="10714" sz="2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4714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10714" sz="280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r>
              <a:rPr baseline="10344"/>
              <a:t> represents the max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Π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1≤j≤i</a:t>
            </a:r>
            <a:r>
              <a:rPr baseline="-5999"/>
              <a:t>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6896">
                <a:latin typeface="Courier New"/>
                <a:ea typeface="Courier New"/>
                <a:cs typeface="Courier New"/>
                <a:sym typeface="Courier New"/>
              </a:rPr>
              <a:t>(m</a:t>
            </a:r>
            <a:r>
              <a:rPr baseline="896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6896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10344"/>
              <a:t> subject to the contraints </a:t>
            </a:r>
            <a:endParaRPr baseline="10344"/>
          </a:p>
          <a:p>
            <a:pPr lvl="3" marL="0" indent="685800">
              <a:spcBef>
                <a:spcPts val="2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1≤j≤i</a:t>
            </a:r>
            <a:r>
              <a:rPr baseline="-5999"/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≤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13333"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1≤j≤i.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optimal solution then is </a:t>
            </a:r>
            <a:r>
              <a:rPr baseline="10714" sz="2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4714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10714" sz="2800">
                <a:latin typeface="Courier New"/>
                <a:ea typeface="Courier New"/>
                <a:cs typeface="Courier New"/>
                <a:sym typeface="Courier New"/>
              </a:rPr>
              <a:t>(c)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liability Design Problem: DP Approach"/>
          <p:cNvSpPr txBox="1"/>
          <p:nvPr>
            <p:ph type="title"/>
          </p:nvPr>
        </p:nvSpPr>
        <p:spPr>
          <a:xfrm>
            <a:off x="342389" y="60325"/>
            <a:ext cx="956869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Reliability Design Problem: DP Approach</a:t>
            </a:r>
          </a:p>
        </p:txBody>
      </p:sp>
      <p:sp>
        <p:nvSpPr>
          <p:cNvPr id="99" name="The last decision for nth device requires mn to be chosen from {1,2,3,…,un}.…"/>
          <p:cNvSpPr txBox="1"/>
          <p:nvPr>
            <p:ph type="body" sz="half" idx="1"/>
          </p:nvPr>
        </p:nvSpPr>
        <p:spPr>
          <a:xfrm>
            <a:off x="666288" y="938113"/>
            <a:ext cx="9055611" cy="3069186"/>
          </a:xfrm>
          <a:prstGeom prst="rect">
            <a:avLst/>
          </a:prstGeom>
        </p:spPr>
        <p:txBody>
          <a:bodyPr/>
          <a:lstStyle/>
          <a:p>
            <a:pPr/>
            <a:r>
              <a:t>The last decision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device requires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to be chosen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{1,2,3,…,u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t>. </a:t>
            </a:r>
          </a:p>
          <a:p>
            <a:pPr/>
            <a:r>
              <a:t>After the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t>is chosen, </a:t>
            </a:r>
          </a:p>
          <a:p>
            <a:pPr lvl="1"/>
            <a:r>
              <a:t>Remaining decisions must be made w.r.t.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n.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principle of optimality should be used.</a:t>
            </a:r>
          </a:p>
          <a:p>
            <a:pPr marL="361156" indent="-32146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recurrence relation becomes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3" name="Equation"/>
          <p:cNvSpPr txBox="1"/>
          <p:nvPr/>
        </p:nvSpPr>
        <p:spPr>
          <a:xfrm>
            <a:off x="1583580" y="4021555"/>
            <a:ext cx="7501288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  <p:sp>
        <p:nvSpPr>
          <p:cNvPr id="104" name="For any fi(x),i≥1, the generalized equation is"/>
          <p:cNvSpPr txBox="1"/>
          <p:nvPr/>
        </p:nvSpPr>
        <p:spPr>
          <a:xfrm>
            <a:off x="493392" y="4878592"/>
            <a:ext cx="8091240" cy="61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1156" indent="-321468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any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(x),i</a:t>
            </a:r>
            <a:r>
              <a:rPr baseline="-10000"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 generalized equation is </a:t>
            </a:r>
          </a:p>
        </p:txBody>
      </p:sp>
      <p:sp>
        <p:nvSpPr>
          <p:cNvPr id="105" name="Equation"/>
          <p:cNvSpPr txBox="1"/>
          <p:nvPr/>
        </p:nvSpPr>
        <p:spPr>
          <a:xfrm>
            <a:off x="1808925" y="5504788"/>
            <a:ext cx="7050598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3"/>
      <p:bldP build="whole" bldLvl="1" animBg="1" rev="0" advAuto="0" spid="105" grpId="4"/>
      <p:bldP build="p" bldLvl="5" animBg="1" rev="0" advAuto="0" spid="99" grpId="1"/>
      <p:bldP build="whole" bldLvl="1" animBg="1" rev="0" advAuto="0" spid="103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