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</p:sldIdLst>
  <p:sldSz cx="10160000" cy="7620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40639" marR="40639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1pPr>
    <a:lvl2pPr marL="40639" marR="40639" indent="3429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2pPr>
    <a:lvl3pPr marL="40639" marR="40639" indent="685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3pPr>
    <a:lvl4pPr marL="40639" marR="40639" indent="10287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4pPr>
    <a:lvl5pPr marL="40639" marR="40639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5pPr>
    <a:lvl6pPr marL="40639" marR="40639" indent="17145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6pPr>
    <a:lvl7pPr marL="40639" marR="40639" indent="2057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7pPr>
    <a:lvl8pPr marL="40639" marR="40639" indent="24003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8pPr>
    <a:lvl9pPr marL="40639" marR="40639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8F44A2F1-9E1F-4B54-A3A2-5F16C0AD49E2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C7B018BB-80A7-4F77-B60F-C8B233D01FF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1" name="Shape 3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3" name="Body Level One…"/>
          <p:cNvSpPr txBox="1"/>
          <p:nvPr>
            <p:ph type="body" idx="1"/>
          </p:nvPr>
        </p:nvSpPr>
        <p:spPr>
          <a:xfrm>
            <a:off x="762000" y="893233"/>
            <a:ext cx="8636000" cy="6107907"/>
          </a:xfrm>
          <a:prstGeom prst="rect">
            <a:avLst/>
          </a:prstGeo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5pPr>
              <a:defRPr sz="2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lide Number"/>
          <p:cNvSpPr txBox="1"/>
          <p:nvPr>
            <p:ph type="sldNum" sz="quarter" idx="2"/>
          </p:nvPr>
        </p:nvSpPr>
        <p:spPr>
          <a:xfrm>
            <a:off x="8713787" y="7009870"/>
            <a:ext cx="368301" cy="382911"/>
          </a:xfrm>
          <a:prstGeom prst="rect">
            <a:avLst/>
          </a:prstGeom>
        </p:spPr>
        <p:txBody>
          <a:bodyPr wrap="none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762000" y="60325"/>
            <a:ext cx="8636000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887784" y="938113"/>
            <a:ext cx="8384432" cy="589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2pPr>
              <a:spcBef>
                <a:spcPts val="600"/>
              </a:spcBef>
              <a:buChar char="–"/>
              <a:defRPr sz="3000"/>
            </a:lvl2pPr>
            <a:lvl3pPr marL="1081087" indent="-228600">
              <a:spcBef>
                <a:spcPts val="500"/>
              </a:spcBef>
              <a:defRPr sz="2800"/>
            </a:lvl3pPr>
            <a:lvl4pPr marL="1538287" indent="-228600">
              <a:spcBef>
                <a:spcPts val="500"/>
              </a:spcBef>
              <a:buChar char="–"/>
              <a:defRPr sz="2800"/>
            </a:lvl4pPr>
            <a:lvl5pPr marL="1995487" indent="-228600">
              <a:spcBef>
                <a:spcPts val="500"/>
              </a:spcBef>
              <a:buChar char="»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885634" y="6988206"/>
            <a:ext cx="602854" cy="38291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 marL="0" marR="0" algn="ctr" defTabSz="584200">
              <a:defRPr sz="2000"/>
            </a:lvl1pPr>
          </a:lstStyle>
          <a:p>
            <a:pPr/>
            <a:fld id="{86CB4B4D-7CA3-9044-876B-883B54F8677D}" type="slidenum"/>
          </a:p>
        </p:txBody>
      </p:sp>
      <p:sp>
        <p:nvSpPr>
          <p:cNvPr id="5" name="DAA/Overview"/>
          <p:cNvSpPr txBox="1"/>
          <p:nvPr/>
        </p:nvSpPr>
        <p:spPr>
          <a:xfrm>
            <a:off x="423212" y="6963885"/>
            <a:ext cx="210176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DAA/Overview</a:t>
            </a:r>
          </a:p>
        </p:txBody>
      </p:sp>
      <p:sp>
        <p:nvSpPr>
          <p:cNvPr id="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  <p:transition xmlns:p14="http://schemas.microsoft.com/office/powerpoint/2010/main" spd="med" advClick="1"/>
  <p:txStyles>
    <p:titleStyle>
      <a:lvl1pPr marL="39687" marR="40639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1pPr>
      <a:lvl2pPr marL="39687" marR="40639" indent="228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2pPr>
      <a:lvl3pPr marL="39687" marR="40639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3pPr>
      <a:lvl4pPr marL="39687" marR="40639" indent="685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4pPr>
      <a:lvl5pPr marL="39687" marR="40639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5pPr>
      <a:lvl6pPr marL="39687" marR="40639" indent="1143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6pPr>
      <a:lvl7pPr marL="39687" marR="40639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7pPr>
      <a:lvl8pPr marL="39687" marR="40639" indent="1600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8pPr>
      <a:lvl9pPr marL="39687" marR="40639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9pPr>
    </p:titleStyle>
    <p:bodyStyle>
      <a:lvl1pPr marL="382587" marR="40639" indent="-342900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1pPr>
      <a:lvl2pPr marL="681037" marR="40639" indent="-285750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2pPr>
      <a:lvl3pPr marL="1096327" marR="40639" indent="-243839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3pPr>
      <a:lvl4pPr marL="1570944" marR="40639" indent="-261257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4pPr>
      <a:lvl5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5pPr>
      <a:lvl6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6pPr>
      <a:lvl7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7pPr>
      <a:lvl8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8pPr>
      <a:lvl9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rprustagi@ksit.edu.in?subject=Computer%20Networks" TargetMode="Externa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rprustagi/2019_20-Even-18CS43-DAA" TargetMode="External"/><Relationship Id="rId3" Type="http://schemas.openxmlformats.org/officeDocument/2006/relationships/hyperlink" Target="https://onlinecourses.nptel.ac.in/noc20_cs27" TargetMode="Externa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Design and Analysis of Algorithms   L01: Overview"/>
          <p:cNvSpPr txBox="1"/>
          <p:nvPr>
            <p:ph type="title"/>
          </p:nvPr>
        </p:nvSpPr>
        <p:spPr>
          <a:xfrm>
            <a:off x="758031" y="963612"/>
            <a:ext cx="8914111" cy="3262958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marR="0" algn="l">
              <a:lnSpc>
                <a:spcPct val="95000"/>
              </a:lnSpc>
              <a:defRPr sz="4400"/>
            </a:pPr>
            <a:r>
              <a:rPr>
                <a:latin typeface="Arial"/>
                <a:ea typeface="Arial"/>
                <a:cs typeface="Arial"/>
                <a:sym typeface="Arial"/>
              </a:rPr>
              <a:t>Design and Analysis of Algorithms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 algn="l">
              <a:lnSpc>
                <a:spcPct val="95000"/>
              </a:lnSpc>
            </a:pPr>
            <a:r>
              <a:rPr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 algn="l">
              <a:lnSpc>
                <a:spcPct val="95000"/>
              </a:lnSpc>
            </a:pPr>
            <a:r>
              <a:rPr>
                <a:latin typeface="Arial"/>
                <a:ea typeface="Arial"/>
                <a:cs typeface="Arial"/>
                <a:sym typeface="Arial"/>
              </a:rPr>
              <a:t>L01: </a:t>
            </a:r>
            <a:r>
              <a:rPr sz="4400">
                <a:latin typeface="Arial"/>
                <a:ea typeface="Arial"/>
                <a:cs typeface="Arial"/>
                <a:sym typeface="Arial"/>
              </a:rPr>
              <a:t>Overview</a:t>
            </a:r>
            <a:br/>
          </a:p>
        </p:txBody>
      </p:sp>
      <p:sp>
        <p:nvSpPr>
          <p:cNvPr id="34" name="Dr. Ram P Rustagi…"/>
          <p:cNvSpPr txBox="1"/>
          <p:nvPr>
            <p:ph type="body" sz="quarter" idx="1"/>
          </p:nvPr>
        </p:nvSpPr>
        <p:spPr>
          <a:xfrm>
            <a:off x="642424" y="4156464"/>
            <a:ext cx="4788943" cy="2538860"/>
          </a:xfrm>
          <a:prstGeom prst="rect">
            <a:avLst/>
          </a:prstGeom>
        </p:spPr>
        <p:txBody>
          <a:bodyPr lIns="0" tIns="0" rIns="0" bIns="0"/>
          <a:lstStyle/>
          <a:p>
            <a:pPr marL="0" marR="0" indent="0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0" marR="0" indent="0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Dr. Ram P Rustagi</a:t>
            </a:r>
          </a:p>
          <a:p>
            <a:pPr marL="0" marR="0" indent="0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Sem IV (2020-H1)</a:t>
            </a:r>
          </a:p>
          <a:p>
            <a:pPr marL="0" marR="0" indent="0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Dept of CSE, KSIT</a:t>
            </a:r>
          </a:p>
          <a:p>
            <a:pPr marL="0" marR="0" indent="0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u="sng">
                <a:hlinkClick r:id="rId2" invalidUrl="" action="" tgtFrame="" tooltip="" history="1" highlightClick="0" endSnd="0"/>
              </a:rPr>
              <a:t>rprustagi@ksit.edu.in</a:t>
            </a:r>
          </a:p>
        </p:txBody>
      </p:sp>
      <p:sp>
        <p:nvSpPr>
          <p:cNvPr id="35" name="DAA/Overview"/>
          <p:cNvSpPr txBox="1"/>
          <p:nvPr/>
        </p:nvSpPr>
        <p:spPr>
          <a:xfrm>
            <a:off x="423212" y="6963885"/>
            <a:ext cx="210176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DAA/Overview</a:t>
            </a:r>
          </a:p>
        </p:txBody>
      </p:sp>
      <p:sp>
        <p:nvSpPr>
          <p:cNvPr id="3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ommonsense to Complex Problems...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>
              <a:defRPr sz="4800"/>
            </a:pPr>
            <a:r>
              <a:rPr sz="4000"/>
              <a:t>Commonsense to Complex Problems...</a:t>
            </a:r>
          </a:p>
        </p:txBody>
      </p:sp>
      <p:sp>
        <p:nvSpPr>
          <p:cNvPr id="87" name="Car manufacturer finds it a funny complaint but sends supports enginee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</a:pPr>
            <a:r>
              <a:t>Car manufacturer finds it a funny complaint but sends supports engineer</a:t>
            </a:r>
          </a:p>
          <a:p>
            <a:pPr lvl="1">
              <a:lnSpc>
                <a:spcPct val="80000"/>
              </a:lnSpc>
            </a:pPr>
            <a:r>
              <a:t>With lot of skepticism</a:t>
            </a:r>
          </a:p>
          <a:p>
            <a:pPr lvl="1">
              <a:lnSpc>
                <a:spcPct val="80000"/>
              </a:lnSpc>
            </a:pPr>
            <a:r>
              <a:t>Engineer goes with the man to ice cream shop</a:t>
            </a:r>
          </a:p>
          <a:p>
            <a:pPr lvl="1">
              <a:lnSpc>
                <a:spcPct val="80000"/>
              </a:lnSpc>
            </a:pPr>
            <a:r>
              <a:t>Buys vanilla ice cream finds it does not start</a:t>
            </a:r>
          </a:p>
          <a:p>
            <a:pPr lvl="1">
              <a:lnSpc>
                <a:spcPct val="80000"/>
              </a:lnSpc>
            </a:pPr>
            <a:r>
              <a:t>Next day buys chocolate ice cream, it starts fine</a:t>
            </a:r>
          </a:p>
          <a:p>
            <a:pPr lvl="1">
              <a:lnSpc>
                <a:spcPct val="80000"/>
              </a:lnSpc>
            </a:pPr>
            <a:r>
              <a:t>Next day buys other ice cream, flavor, car starts fine</a:t>
            </a:r>
          </a:p>
          <a:p>
            <a:pPr lvl="1">
              <a:lnSpc>
                <a:spcPct val="80000"/>
              </a:lnSpc>
            </a:pPr>
            <a:r>
              <a:t>Next day buys vanilla again, car won’t start</a:t>
            </a:r>
          </a:p>
          <a:p>
            <a:pPr>
              <a:lnSpc>
                <a:spcPct val="80000"/>
              </a:lnSpc>
            </a:pPr>
            <a:r>
              <a:t>Diagnosis:  Vapor Lock in engine</a:t>
            </a:r>
          </a:p>
          <a:p>
            <a:pPr marL="361156" indent="-321468">
              <a:lnSpc>
                <a:spcPct val="80000"/>
              </a:lnSpc>
              <a:defRPr sz="3000"/>
            </a:pPr>
            <a:r>
              <a:t>Summary: </a:t>
            </a:r>
            <a:r>
              <a:rPr b="1">
                <a:solidFill>
                  <a:srgbClr val="1B1B39"/>
                </a:solidFill>
              </a:rPr>
              <a:t>What Really matters is attitude and perception</a:t>
            </a:r>
          </a:p>
        </p:txBody>
      </p:sp>
      <p:sp>
        <p:nvSpPr>
          <p:cNvPr id="8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9" name="DAA/Overview"/>
          <p:cNvSpPr txBox="1"/>
          <p:nvPr/>
        </p:nvSpPr>
        <p:spPr>
          <a:xfrm>
            <a:off x="423212" y="6963885"/>
            <a:ext cx="210176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DAA/Overview</a:t>
            </a:r>
          </a:p>
        </p:txBody>
      </p:sp>
      <p:sp>
        <p:nvSpPr>
          <p:cNvPr id="90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advClick="1" p14:dur="1000">
        <p15:prstTrans prst="peelOff" invX="1"/>
      </p:transition>
    </mc:Choice>
    <mc:Choice xmlns:p14="http://schemas.microsoft.com/office/powerpoint/2010/main" Requires="p14">
      <p:transition spd="med" advClick="1" p14:dur="1000">
        <p:wipe dir="l"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source Materia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Resource Material</a:t>
            </a:r>
          </a:p>
        </p:txBody>
      </p:sp>
      <p:sp>
        <p:nvSpPr>
          <p:cNvPr id="93" name="RPR slides and other materials…"/>
          <p:cNvSpPr txBox="1"/>
          <p:nvPr>
            <p:ph type="body" idx="1"/>
          </p:nvPr>
        </p:nvSpPr>
        <p:spPr>
          <a:xfrm>
            <a:off x="887784" y="938113"/>
            <a:ext cx="8867561" cy="5891610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100"/>
              </a:spcBef>
            </a:pPr>
            <a:r>
              <a:t>RPR slides and other materials</a:t>
            </a:r>
          </a:p>
          <a:p>
            <a:pPr lvl="1">
              <a:spcBef>
                <a:spcPts val="100"/>
              </a:spcBef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rPr u="sng">
                <a:hlinkClick r:id="rId2" invalidUrl="" action="" tgtFrame="" tooltip="" history="1" highlightClick="0" endSnd="0"/>
              </a:rPr>
              <a:t>https://github.com/rprustagi/2019_20-Even-18CS43-DAA</a:t>
            </a:r>
            <a:r>
              <a:t> </a:t>
            </a:r>
          </a:p>
          <a:p>
            <a:pPr lvl="1">
              <a:spcBef>
                <a:spcPts val="100"/>
              </a:spcBef>
              <a:defRPr>
                <a:solidFill>
                  <a:schemeClr val="accent5"/>
                </a:solidFill>
              </a:defRPr>
            </a:pPr>
            <a:r>
              <a:t>No short notes for exams!</a:t>
            </a:r>
          </a:p>
          <a:p>
            <a:pPr>
              <a:spcBef>
                <a:spcPts val="100"/>
              </a:spcBef>
            </a:pPr>
            <a:r>
              <a:t>Text Books:</a:t>
            </a:r>
          </a:p>
          <a:p>
            <a:pPr lvl="1">
              <a:spcBef>
                <a:spcPts val="100"/>
              </a:spcBef>
            </a:pPr>
            <a:r>
              <a:t>T</a:t>
            </a:r>
            <a:r>
              <a:rPr>
                <a:latin typeface="Arial"/>
                <a:ea typeface="Arial"/>
                <a:cs typeface="Arial"/>
                <a:sym typeface="Arial"/>
              </a:rPr>
              <a:t>1</a:t>
            </a:r>
            <a:r>
              <a:t>: Design and Analysis of Algorithms - Levitin</a:t>
            </a:r>
          </a:p>
          <a:p>
            <a:pPr lvl="1">
              <a:spcBef>
                <a:spcPts val="100"/>
              </a:spcBef>
            </a:pPr>
            <a:r>
              <a:t>T</a:t>
            </a:r>
            <a:r>
              <a:rPr>
                <a:latin typeface="Arial"/>
                <a:ea typeface="Arial"/>
                <a:cs typeface="Arial"/>
                <a:sym typeface="Arial"/>
              </a:rPr>
              <a:t>2</a:t>
            </a:r>
            <a:r>
              <a:t>: Computer Algorithms/C++</a:t>
            </a:r>
          </a:p>
          <a:p>
            <a:pPr lvl="2" marL="1097416" indent="-244928">
              <a:spcBef>
                <a:spcPts val="100"/>
              </a:spcBef>
              <a:defRPr sz="3000"/>
            </a:pPr>
            <a:r>
              <a:t>Horowitz, Sahani, Rajsekharan</a:t>
            </a:r>
          </a:p>
          <a:p>
            <a:pPr>
              <a:spcBef>
                <a:spcPts val="100"/>
              </a:spcBef>
            </a:pPr>
            <a:r>
              <a:t>Other resource material</a:t>
            </a:r>
          </a:p>
          <a:p>
            <a:pPr lvl="1">
              <a:spcBef>
                <a:spcPts val="100"/>
              </a:spcBef>
            </a:pPr>
            <a:r>
              <a:rPr u="sng">
                <a:hlinkClick r:id="rId3" invalidUrl="" action="" tgtFrame="" tooltip="" history="1" highlightClick="0" endSnd="0"/>
              </a:rPr>
              <a:t>https://onlinecourses.nptel.ac.in/noc20_cs27</a:t>
            </a:r>
            <a:r>
              <a:t> </a:t>
            </a:r>
          </a:p>
          <a:p>
            <a:pPr lvl="1">
              <a:spcBef>
                <a:spcPts val="100"/>
              </a:spcBef>
            </a:pPr>
            <a:r>
              <a:t>Google guru</a:t>
            </a:r>
          </a:p>
          <a:p>
            <a:pPr lvl="1">
              <a:spcBef>
                <a:spcPts val="100"/>
              </a:spcBef>
            </a:pPr>
            <a:r>
              <a:t>Udacity</a:t>
            </a:r>
          </a:p>
          <a:p>
            <a:pPr lvl="1">
              <a:spcBef>
                <a:spcPts val="100"/>
              </a:spcBef>
            </a:pPr>
            <a:r>
              <a:t>Coursera etc.</a:t>
            </a:r>
          </a:p>
        </p:txBody>
      </p:sp>
      <p:sp>
        <p:nvSpPr>
          <p:cNvPr id="94" name="Slide Number"/>
          <p:cNvSpPr txBox="1"/>
          <p:nvPr>
            <p:ph type="sldNum" sz="quarter" idx="2"/>
          </p:nvPr>
        </p:nvSpPr>
        <p:spPr>
          <a:xfrm>
            <a:off x="8159700" y="6942137"/>
            <a:ext cx="358875" cy="38291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/>
          <a:lstStyle/>
          <a:p>
            <a:pPr/>
            <a:fld id="{86CB4B4D-7CA3-9044-876B-883B54F8677D}" type="slidenum"/>
          </a:p>
        </p:txBody>
      </p:sp>
      <p:sp>
        <p:nvSpPr>
          <p:cNvPr id="95" name="DAA/Overview"/>
          <p:cNvSpPr txBox="1"/>
          <p:nvPr/>
        </p:nvSpPr>
        <p:spPr>
          <a:xfrm>
            <a:off x="423212" y="6963885"/>
            <a:ext cx="210176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DAA/Overview</a:t>
            </a:r>
          </a:p>
        </p:txBody>
      </p:sp>
      <p:sp>
        <p:nvSpPr>
          <p:cNvPr id="9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advClick="1" p14:dur="1000">
        <p15:prstTrans prst="peelOff" invX="1"/>
      </p:transition>
    </mc:Choice>
    <mc:Choice xmlns:p14="http://schemas.microsoft.com/office/powerpoint/2010/main" Requires="p14">
      <p:transition spd="med" advClick="1" p14:dur="1000">
        <p:wipe dir="l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9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9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9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93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al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Goals</a:t>
            </a:r>
          </a:p>
        </p:txBody>
      </p:sp>
      <p:sp>
        <p:nvSpPr>
          <p:cNvPr id="99" name="Complete your course with flying colors…"/>
          <p:cNvSpPr txBox="1"/>
          <p:nvPr>
            <p:ph type="body" idx="1"/>
          </p:nvPr>
        </p:nvSpPr>
        <p:spPr>
          <a:xfrm>
            <a:off x="887784" y="938113"/>
            <a:ext cx="8745125" cy="5891610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300"/>
              </a:spcBef>
              <a:defRPr sz="3000"/>
            </a:pPr>
            <a:r>
              <a:t>Complete your course with flying colors</a:t>
            </a:r>
          </a:p>
          <a:p>
            <a:pPr>
              <a:spcBef>
                <a:spcPts val="300"/>
              </a:spcBef>
              <a:defRPr sz="3000"/>
            </a:pPr>
            <a:r>
              <a:t>Key course to get a decent job </a:t>
            </a:r>
          </a:p>
          <a:p>
            <a:pPr lvl="1" marL="700087" indent="-304800">
              <a:spcBef>
                <a:spcPts val="300"/>
              </a:spcBef>
            </a:pPr>
            <a:r>
              <a:t>(or higher studies abroad)</a:t>
            </a:r>
          </a:p>
          <a:p>
            <a:pPr>
              <a:spcBef>
                <a:spcPts val="300"/>
              </a:spcBef>
              <a:defRPr sz="3000"/>
            </a:pPr>
            <a:r>
              <a:t>Steps to achieve your goals</a:t>
            </a:r>
          </a:p>
          <a:p>
            <a:pPr>
              <a:spcBef>
                <a:spcPts val="300"/>
              </a:spcBef>
              <a:defRPr sz="3000"/>
            </a:pPr>
            <a:r>
              <a:t>Do lot more than statutory (exam, lab) work</a:t>
            </a:r>
          </a:p>
          <a:p>
            <a:pPr lvl="1">
              <a:spcBef>
                <a:spcPts val="300"/>
              </a:spcBef>
            </a:pPr>
            <a:r>
              <a:t>Don’t mug up, understand, be creative/innovative</a:t>
            </a:r>
          </a:p>
          <a:p>
            <a:pPr lvl="1">
              <a:spcBef>
                <a:spcPts val="300"/>
              </a:spcBef>
            </a:pPr>
            <a:r>
              <a:t>Ensure implementations work in all conditions.</a:t>
            </a:r>
          </a:p>
          <a:p>
            <a:pPr lvl="1">
              <a:spcBef>
                <a:spcPts val="300"/>
              </a:spcBef>
            </a:pPr>
            <a:r>
              <a:t>No external parameters should crash it</a:t>
            </a:r>
          </a:p>
          <a:p>
            <a:pPr lvl="1">
              <a:spcBef>
                <a:spcPts val="300"/>
              </a:spcBef>
            </a:pPr>
            <a:r>
              <a:t>Avoid the excuse “It works for me on my PC”</a:t>
            </a:r>
          </a:p>
          <a:p>
            <a:pPr>
              <a:spcBef>
                <a:spcPts val="300"/>
              </a:spcBef>
              <a:defRPr sz="3000"/>
            </a:pPr>
            <a:r>
              <a:t>Be interactive &amp; responsive</a:t>
            </a:r>
          </a:p>
          <a:p>
            <a:pPr lvl="1">
              <a:spcBef>
                <a:spcPts val="300"/>
              </a:spcBef>
            </a:pPr>
            <a:r>
              <a:t>With teachers, colleagues, other resources</a:t>
            </a:r>
          </a:p>
          <a:p>
            <a:pPr>
              <a:spcBef>
                <a:spcPts val="300"/>
              </a:spcBef>
            </a:pPr>
            <a:r>
              <a:t>Discuss with your colleagues</a:t>
            </a:r>
          </a:p>
          <a:p>
            <a:pPr lvl="1">
              <a:spcBef>
                <a:spcPts val="300"/>
              </a:spcBef>
            </a:pPr>
            <a:r>
              <a:t>Best way to learn is to teach, and work yourself</a:t>
            </a:r>
          </a:p>
        </p:txBody>
      </p:sp>
      <p:sp>
        <p:nvSpPr>
          <p:cNvPr id="10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1" name="DAA/Overview"/>
          <p:cNvSpPr txBox="1"/>
          <p:nvPr/>
        </p:nvSpPr>
        <p:spPr>
          <a:xfrm>
            <a:off x="423212" y="6963885"/>
            <a:ext cx="210176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DAA/Overview</a:t>
            </a:r>
          </a:p>
        </p:txBody>
      </p:sp>
      <p:sp>
        <p:nvSpPr>
          <p:cNvPr id="102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advClick="1" p14:dur="1000">
        <p15:prstTrans prst="peelOff" invX="1"/>
      </p:transition>
    </mc:Choice>
    <mc:Choice xmlns:p14="http://schemas.microsoft.com/office/powerpoint/2010/main" Requires="p14">
      <p:transition spd="med" advClick="1" p14:dur="1000">
        <p:wipe dir="l"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Learn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Learning</a:t>
            </a:r>
          </a:p>
        </p:txBody>
      </p:sp>
      <p:sp>
        <p:nvSpPr>
          <p:cNvPr id="105" name="Study is boring, learning is fun. — Dr RG Rao, IITD…"/>
          <p:cNvSpPr txBox="1"/>
          <p:nvPr>
            <p:ph type="body" idx="1"/>
          </p:nvPr>
        </p:nvSpPr>
        <p:spPr>
          <a:xfrm>
            <a:off x="887784" y="938113"/>
            <a:ext cx="8946407" cy="5891610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100"/>
              </a:spcBef>
            </a:pPr>
            <a:r>
              <a:t>Study is boring, learning is fun. — Dr RG Rao, IITD</a:t>
            </a:r>
          </a:p>
          <a:p>
            <a:pPr>
              <a:spcBef>
                <a:spcPts val="100"/>
              </a:spcBef>
            </a:pPr>
            <a:r>
              <a:t>Work hard to know your limits</a:t>
            </a:r>
          </a:p>
          <a:p>
            <a:pPr lvl="1">
              <a:spcBef>
                <a:spcPts val="100"/>
              </a:spcBef>
            </a:pPr>
            <a:r>
              <a:t>Regularity pays well </a:t>
            </a:r>
          </a:p>
          <a:p>
            <a:pPr lvl="2" marL="1097416" indent="-244928">
              <a:spcBef>
                <a:spcPts val="100"/>
              </a:spcBef>
              <a:defRPr sz="3000"/>
            </a:pPr>
            <a:r>
              <a:t>Cost of irregularity may be high</a:t>
            </a:r>
          </a:p>
          <a:p>
            <a:pPr lvl="1">
              <a:spcBef>
                <a:spcPts val="100"/>
              </a:spcBef>
            </a:pPr>
            <a:r>
              <a:t>It takes time for new things to sink in</a:t>
            </a:r>
          </a:p>
          <a:p>
            <a:pPr>
              <a:spcBef>
                <a:spcPts val="100"/>
              </a:spcBef>
            </a:pPr>
            <a:r>
              <a:t>Marks are not the end</a:t>
            </a:r>
          </a:p>
          <a:p>
            <a:pPr lvl="1">
              <a:spcBef>
                <a:spcPts val="100"/>
              </a:spcBef>
            </a:pPr>
            <a:r>
              <a:t>These are just the beginning</a:t>
            </a:r>
          </a:p>
          <a:p>
            <a:pPr lvl="1">
              <a:spcBef>
                <a:spcPts val="100"/>
              </a:spcBef>
            </a:pPr>
            <a:r>
              <a:t>Doesn’t really matter after a while</a:t>
            </a:r>
          </a:p>
          <a:p>
            <a:pPr>
              <a:spcBef>
                <a:spcPts val="100"/>
              </a:spcBef>
            </a:pPr>
            <a:r>
              <a:t>Self gain</a:t>
            </a:r>
          </a:p>
          <a:p>
            <a:pPr lvl="1">
              <a:spcBef>
                <a:spcPts val="100"/>
              </a:spcBef>
            </a:pPr>
            <a:r>
              <a:t>Acquire surrounding, relevant knowledge</a:t>
            </a:r>
          </a:p>
          <a:p>
            <a:pPr lvl="1">
              <a:spcBef>
                <a:spcPts val="100"/>
              </a:spcBef>
            </a:pPr>
            <a:r>
              <a:t>Expertise in required tools</a:t>
            </a:r>
          </a:p>
          <a:p>
            <a:pPr lvl="2">
              <a:spcBef>
                <a:spcPts val="100"/>
              </a:spcBef>
            </a:pPr>
            <a:r>
              <a:t>Know to exploit these</a:t>
            </a:r>
          </a:p>
          <a:p>
            <a:pPr>
              <a:spcBef>
                <a:spcPts val="100"/>
              </a:spcBef>
            </a:pPr>
            <a:r>
              <a:t>Challenge the teachers</a:t>
            </a:r>
          </a:p>
          <a:p>
            <a:pPr lvl="1">
              <a:spcBef>
                <a:spcPts val="100"/>
              </a:spcBef>
            </a:pPr>
            <a:r>
              <a:t>Force them to be provider of recent trends</a:t>
            </a:r>
          </a:p>
        </p:txBody>
      </p:sp>
      <p:sp>
        <p:nvSpPr>
          <p:cNvPr id="10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7" name="DAA/Overview"/>
          <p:cNvSpPr txBox="1"/>
          <p:nvPr/>
        </p:nvSpPr>
        <p:spPr>
          <a:xfrm>
            <a:off x="423212" y="6963885"/>
            <a:ext cx="210176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DAA/Overview</a:t>
            </a:r>
          </a:p>
        </p:txBody>
      </p:sp>
      <p:sp>
        <p:nvSpPr>
          <p:cNvPr id="108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advClick="1" p14:dur="1000">
        <p15:prstTrans prst="peelOff" invX="1"/>
      </p:transition>
    </mc:Choice>
    <mc:Choice xmlns:p14="http://schemas.microsoft.com/office/powerpoint/2010/main" Requires="p14">
      <p:transition spd="med" advClick="1" p14:dur="1000">
        <p:wipe dir="l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0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nodeType="with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nodeType="with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Class="entr" nodeType="with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Class="entr" nodeType="with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Class="entr" nodeType="with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Class="entr" nodeType="with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Class="entr" nodeType="with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Class="entr" nodeType="with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0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Class="entr" nodeType="with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0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0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Class="entr" nodeType="with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0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04" grpId="1"/>
      <p:bldP build="p" bldLvl="1" animBg="1" rev="0" advAuto="0" spid="105" grpId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Learning...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Learning...</a:t>
            </a:r>
          </a:p>
        </p:txBody>
      </p:sp>
      <p:sp>
        <p:nvSpPr>
          <p:cNvPr id="111" name="Clarify your doub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22729" indent="-322729"/>
            <a:r>
              <a:t>Clarify your doubt</a:t>
            </a:r>
          </a:p>
          <a:p>
            <a:pPr marL="322729" indent="-322729"/>
            <a:r>
              <a:t>Don’t  </a:t>
            </a:r>
            <a:r>
              <a:rPr b="1" sz="3600"/>
              <a:t>ASSUME</a:t>
            </a:r>
          </a:p>
          <a:p>
            <a:pPr marL="322729" indent="-322729"/>
            <a:r>
              <a:t>If you do assume, following happens</a:t>
            </a:r>
          </a:p>
          <a:p>
            <a:pPr lvl="1" marL="0" indent="395287">
              <a:buSzTx/>
              <a:buNone/>
              <a:defRPr b="1" sz="4800"/>
            </a:pPr>
            <a:r>
              <a:t>ASS</a:t>
            </a:r>
          </a:p>
          <a:p>
            <a:pPr lvl="4" marL="0" indent="1766887">
              <a:buSzTx/>
              <a:buNone/>
              <a:defRPr b="1" sz="4800"/>
            </a:pPr>
            <a:r>
              <a:t> U</a:t>
            </a:r>
          </a:p>
          <a:p>
            <a:pPr lvl="4" marL="0" indent="1766887">
              <a:buSzTx/>
              <a:buNone/>
              <a:defRPr b="1" sz="4800"/>
            </a:pPr>
            <a:r>
              <a:t>     ME</a:t>
            </a:r>
          </a:p>
          <a:p>
            <a:pPr marL="322729" indent="-322729">
              <a:spcBef>
                <a:spcPts val="500"/>
              </a:spcBef>
              <a:defRPr b="1"/>
            </a:pPr>
            <a:r>
              <a:t>Stop not, allowed to go, </a:t>
            </a:r>
            <a:r>
              <a:rPr b="0">
                <a:latin typeface="Courier New"/>
                <a:ea typeface="Courier New"/>
                <a:cs typeface="Courier New"/>
                <a:sym typeface="Courier New"/>
              </a:rPr>
              <a:t>or</a:t>
            </a:r>
          </a:p>
          <a:p>
            <a:pPr lvl="1" marL="0" indent="395287">
              <a:spcBef>
                <a:spcPts val="500"/>
              </a:spcBef>
              <a:buSzTx/>
              <a:buNone/>
              <a:defRPr b="1"/>
            </a:pPr>
            <a:r>
              <a:t>Stop, not allowed to go</a:t>
            </a:r>
          </a:p>
        </p:txBody>
      </p:sp>
      <p:sp>
        <p:nvSpPr>
          <p:cNvPr id="11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13" name="DAA/Overview"/>
          <p:cNvSpPr txBox="1"/>
          <p:nvPr/>
        </p:nvSpPr>
        <p:spPr>
          <a:xfrm>
            <a:off x="423212" y="6963885"/>
            <a:ext cx="210176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DAA/Overview</a:t>
            </a:r>
          </a:p>
        </p:txBody>
      </p:sp>
      <p:sp>
        <p:nvSpPr>
          <p:cNvPr id="11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advClick="1" p14:dur="1000">
        <p15:prstTrans prst="peelOff" invX="1"/>
      </p:transition>
    </mc:Choice>
    <mc:Choice xmlns:p14="http://schemas.microsoft.com/office/powerpoint/2010/main" Requires="p14">
      <p:transition spd="med" advClick="1" p14:dur="1000">
        <p:wipe dir="l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11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Be Aler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Be Alert</a:t>
            </a:r>
          </a:p>
        </p:txBody>
      </p:sp>
      <p:sp>
        <p:nvSpPr>
          <p:cNvPr id="117" name="Following words have same letter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Following words have same letters.</a:t>
            </a:r>
          </a:p>
          <a:p>
            <a:pPr/>
            <a:r>
              <a:t>Arrangement of letters makes all the difference</a:t>
            </a:r>
          </a:p>
          <a:p>
            <a:pPr lvl="1">
              <a:defRPr b="1" sz="3400"/>
            </a:pPr>
            <a:r>
              <a:t>LISTEN</a:t>
            </a:r>
          </a:p>
          <a:p>
            <a:pPr lvl="2">
              <a:defRPr b="1" sz="3400"/>
            </a:pPr>
            <a:r>
              <a:t>SILENT</a:t>
            </a:r>
          </a:p>
          <a:p>
            <a:pPr lvl="2">
              <a:defRPr b="1" sz="3400"/>
            </a:pPr>
          </a:p>
          <a:p>
            <a:pPr marL="382587" indent="-342900">
              <a:defRPr b="1" sz="3400"/>
            </a:pPr>
            <a:r>
              <a:t>TEACHER</a:t>
            </a:r>
          </a:p>
          <a:p>
            <a:pPr lvl="1">
              <a:defRPr b="1" sz="3400"/>
            </a:pPr>
            <a:r>
              <a:t>CHEATER</a:t>
            </a:r>
          </a:p>
        </p:txBody>
      </p:sp>
      <p:sp>
        <p:nvSpPr>
          <p:cNvPr id="11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19" name="DAA/Overview"/>
          <p:cNvSpPr txBox="1"/>
          <p:nvPr/>
        </p:nvSpPr>
        <p:spPr>
          <a:xfrm>
            <a:off x="423212" y="6963885"/>
            <a:ext cx="210176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DAA/Overview</a:t>
            </a:r>
          </a:p>
        </p:txBody>
      </p:sp>
      <p:sp>
        <p:nvSpPr>
          <p:cNvPr id="120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advClick="1" p14:dur="1000">
        <p15:prstTrans prst="peelOff" invX="1"/>
      </p:transition>
    </mc:Choice>
    <mc:Choice xmlns:p14="http://schemas.microsoft.com/office/powerpoint/2010/main" Requires="p14">
      <p:transition spd="med" advClick="1" p14:dur="1000">
        <p:wipe dir="l"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Evaluation Methodolog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Evaluation Methodology</a:t>
            </a:r>
          </a:p>
        </p:txBody>
      </p:sp>
      <p:sp>
        <p:nvSpPr>
          <p:cNvPr id="123" name="Exams: External: 60 marks, Internal: 40 marks…"/>
          <p:cNvSpPr txBox="1"/>
          <p:nvPr>
            <p:ph type="body" idx="1"/>
          </p:nvPr>
        </p:nvSpPr>
        <p:spPr>
          <a:xfrm>
            <a:off x="887784" y="938113"/>
            <a:ext cx="8909233" cy="6055520"/>
          </a:xfrm>
          <a:prstGeom prst="rect">
            <a:avLst/>
          </a:prstGeom>
        </p:spPr>
        <p:txBody>
          <a:bodyPr/>
          <a:lstStyle/>
          <a:p>
            <a:pPr marL="399687" indent="-359999">
              <a:spcBef>
                <a:spcPts val="200"/>
              </a:spcBef>
              <a:defRPr sz="2900"/>
            </a:pPr>
            <a:r>
              <a:t>Exams: External: 60 marks, Internal: 40 marks</a:t>
            </a:r>
          </a:p>
          <a:p>
            <a:pPr marL="332161" indent="-292473">
              <a:spcBef>
                <a:spcPts val="200"/>
              </a:spcBef>
              <a:defRPr sz="2900"/>
            </a:pPr>
            <a:r>
              <a:t>Internal: </a:t>
            </a:r>
            <a:r>
              <a:rPr>
                <a:latin typeface="Arial"/>
                <a:ea typeface="Arial"/>
                <a:cs typeface="Arial"/>
                <a:sym typeface="Arial"/>
              </a:rPr>
              <a:t>10</a:t>
            </a:r>
            <a:r>
              <a:t> (Assignments), </a:t>
            </a:r>
            <a:r>
              <a:rPr>
                <a:latin typeface="Arial"/>
                <a:ea typeface="Arial"/>
                <a:cs typeface="Arial"/>
                <a:sym typeface="Arial"/>
              </a:rPr>
              <a:t>30</a:t>
            </a:r>
            <a:r>
              <a:t> (Theory)</a:t>
            </a:r>
          </a:p>
          <a:p>
            <a:pPr lvl="1" marL="654248" indent="-258960">
              <a:spcBef>
                <a:spcPts val="200"/>
              </a:spcBef>
              <a:buChar char="•"/>
              <a:defRPr sz="2900"/>
            </a:pPr>
            <a:r>
              <a:t>To qualify for VTU Exam: need to score &gt;=</a:t>
            </a:r>
            <a:r>
              <a:rPr>
                <a:latin typeface="Arial"/>
                <a:ea typeface="Arial"/>
                <a:cs typeface="Arial"/>
                <a:sym typeface="Arial"/>
              </a:rPr>
              <a:t>16</a:t>
            </a:r>
          </a:p>
          <a:p>
            <a:pPr marL="332161" indent="-292473">
              <a:spcBef>
                <a:spcPts val="200"/>
              </a:spcBef>
              <a:defRPr sz="2900"/>
            </a:pPr>
            <a:r>
              <a:t>Assignments (4+): primarily programming assignments</a:t>
            </a:r>
          </a:p>
          <a:p>
            <a:pPr lvl="1" marL="640216" indent="-244928">
              <a:spcBef>
                <a:spcPts val="200"/>
              </a:spcBef>
              <a:buChar char="•"/>
              <a:defRPr sz="2900"/>
            </a:pPr>
            <a:r>
              <a:t>In a team of size 2 or 3 (make your team this week)</a:t>
            </a:r>
          </a:p>
          <a:p>
            <a:pPr lvl="1" marL="640216" indent="-244928">
              <a:spcBef>
                <a:spcPts val="200"/>
              </a:spcBef>
              <a:buChar char="•"/>
              <a:defRPr sz="2900"/>
            </a:pPr>
            <a:r>
              <a:t>Any team member can be asked to explain</a:t>
            </a:r>
          </a:p>
          <a:p>
            <a:pPr lvl="1" marL="640216" indent="-244928">
              <a:spcBef>
                <a:spcPts val="200"/>
              </a:spcBef>
              <a:buChar char="•"/>
              <a:defRPr sz="2900"/>
            </a:pPr>
            <a:r>
              <a:t>Submissions online (Github repository )</a:t>
            </a:r>
          </a:p>
          <a:p>
            <a:pPr lvl="2">
              <a:spcBef>
                <a:spcPts val="200"/>
              </a:spcBef>
              <a:defRPr sz="2900"/>
            </a:pPr>
            <a:r>
              <a:t>Program should run on a Linux system</a:t>
            </a:r>
          </a:p>
          <a:p>
            <a:pPr lvl="2">
              <a:spcBef>
                <a:spcPts val="200"/>
              </a:spcBef>
              <a:defRPr sz="2900"/>
            </a:pPr>
            <a:r>
              <a:t>Plagiarism gets 0 marks</a:t>
            </a:r>
          </a:p>
          <a:p>
            <a:pPr marL="268287" indent="-228600">
              <a:spcBef>
                <a:spcPts val="200"/>
              </a:spcBef>
              <a:defRPr sz="2900"/>
            </a:pPr>
            <a:r>
              <a:t>Theory exams: (3+, 4</a:t>
            </a:r>
            <a:r>
              <a:rPr baseline="31999"/>
              <a:t>th</a:t>
            </a:r>
            <a:r>
              <a:t> if needed)</a:t>
            </a:r>
          </a:p>
          <a:p>
            <a:pPr lvl="1" marL="623887" indent="-228600">
              <a:spcBef>
                <a:spcPts val="200"/>
              </a:spcBef>
              <a:buChar char="•"/>
              <a:defRPr sz="2900"/>
            </a:pPr>
            <a:r>
              <a:t>First 2 will be open book.</a:t>
            </a:r>
          </a:p>
          <a:p>
            <a:pPr lvl="2">
              <a:spcBef>
                <a:spcPts val="200"/>
              </a:spcBef>
              <a:defRPr sz="2900"/>
            </a:pPr>
            <a:r>
              <a:t>Questions will be solving the problem</a:t>
            </a:r>
          </a:p>
          <a:p>
            <a:pPr lvl="2">
              <a:spcBef>
                <a:spcPts val="200"/>
              </a:spcBef>
              <a:defRPr sz="2900"/>
            </a:pPr>
            <a:r>
              <a:t>Rote memorization will not wok</a:t>
            </a:r>
          </a:p>
          <a:p>
            <a:pPr lvl="1" marL="623887" indent="-228600">
              <a:spcBef>
                <a:spcPts val="200"/>
              </a:spcBef>
              <a:buChar char="•"/>
              <a:defRPr sz="2900"/>
            </a:pPr>
            <a:r>
              <a:t>3</a:t>
            </a:r>
            <a:r>
              <a:rPr baseline="31999"/>
              <a:t>rd</a:t>
            </a:r>
            <a:r>
              <a:t> (if 4</a:t>
            </a:r>
            <a:r>
              <a:rPr baseline="31999"/>
              <a:t>th</a:t>
            </a:r>
            <a:r>
              <a:t>) can be on open book or regular pattern</a:t>
            </a:r>
          </a:p>
        </p:txBody>
      </p:sp>
      <p:sp>
        <p:nvSpPr>
          <p:cNvPr id="124" name="Slide Number"/>
          <p:cNvSpPr txBox="1"/>
          <p:nvPr>
            <p:ph type="sldNum" sz="quarter" idx="2"/>
          </p:nvPr>
        </p:nvSpPr>
        <p:spPr>
          <a:xfrm>
            <a:off x="8154987" y="6942137"/>
            <a:ext cx="368301" cy="38291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/>
          <a:lstStyle/>
          <a:p>
            <a:pPr/>
            <a:fld id="{86CB4B4D-7CA3-9044-876B-883B54F8677D}" type="slidenum"/>
          </a:p>
        </p:txBody>
      </p:sp>
      <p:sp>
        <p:nvSpPr>
          <p:cNvPr id="125" name="DAA/Overview"/>
          <p:cNvSpPr txBox="1"/>
          <p:nvPr/>
        </p:nvSpPr>
        <p:spPr>
          <a:xfrm>
            <a:off x="423212" y="6963885"/>
            <a:ext cx="210176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DAA/Overview</a:t>
            </a:r>
          </a:p>
        </p:txBody>
      </p:sp>
      <p:sp>
        <p:nvSpPr>
          <p:cNvPr id="12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23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AM Form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TEAM Formation</a:t>
            </a:r>
          </a:p>
        </p:txBody>
      </p:sp>
      <p:sp>
        <p:nvSpPr>
          <p:cNvPr id="129" name="T.E.A.M…"/>
          <p:cNvSpPr txBox="1"/>
          <p:nvPr>
            <p:ph type="body" sz="half" idx="1"/>
          </p:nvPr>
        </p:nvSpPr>
        <p:spPr>
          <a:xfrm>
            <a:off x="887784" y="938113"/>
            <a:ext cx="3039187" cy="5891610"/>
          </a:xfrm>
          <a:prstGeom prst="rect">
            <a:avLst/>
          </a:prstGeom>
        </p:spPr>
        <p:txBody>
          <a:bodyPr/>
          <a:lstStyle/>
          <a:p>
            <a:pPr/>
            <a:r>
              <a:t>T.E.A.M</a:t>
            </a:r>
          </a:p>
          <a:p>
            <a:pPr/>
            <a:r>
              <a:t>The</a:t>
            </a:r>
          </a:p>
          <a:p>
            <a:pPr lvl="1"/>
            <a:r>
              <a:t>Ever</a:t>
            </a:r>
          </a:p>
          <a:p>
            <a:pPr lvl="2"/>
            <a:r>
              <a:t>Arguing</a:t>
            </a:r>
          </a:p>
          <a:p>
            <a:pPr lvl="3"/>
            <a:r>
              <a:t>Member</a:t>
            </a:r>
          </a:p>
          <a:p>
            <a:pPr/>
          </a:p>
          <a:p>
            <a:pPr/>
            <a:r>
              <a:t>Together</a:t>
            </a:r>
          </a:p>
          <a:p>
            <a:pPr lvl="1"/>
            <a:r>
              <a:t>Everyone</a:t>
            </a:r>
          </a:p>
          <a:p>
            <a:pPr lvl="2"/>
            <a:r>
              <a:t>Achieves </a:t>
            </a:r>
          </a:p>
          <a:p>
            <a:pPr lvl="3"/>
            <a:r>
              <a:t>Miracles</a:t>
            </a:r>
          </a:p>
        </p:txBody>
      </p:sp>
      <p:sp>
        <p:nvSpPr>
          <p:cNvPr id="13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1" name="DAA/Overview"/>
          <p:cNvSpPr txBox="1"/>
          <p:nvPr/>
        </p:nvSpPr>
        <p:spPr>
          <a:xfrm>
            <a:off x="423212" y="6963885"/>
            <a:ext cx="210176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DAA/Overview</a:t>
            </a:r>
          </a:p>
        </p:txBody>
      </p:sp>
      <p:sp>
        <p:nvSpPr>
          <p:cNvPr id="132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133" name="F.E.A.R…"/>
          <p:cNvSpPr txBox="1"/>
          <p:nvPr/>
        </p:nvSpPr>
        <p:spPr>
          <a:xfrm>
            <a:off x="4824784" y="1054710"/>
            <a:ext cx="3039187" cy="58916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marL="382587" indent="-342900">
              <a:lnSpc>
                <a:spcPct val="90000"/>
              </a:lnSpc>
              <a:spcBef>
                <a:spcPts val="700"/>
              </a:spcBef>
              <a:buSzPct val="100000"/>
              <a:buChar char="•"/>
              <a:defRPr sz="3200">
                <a:latin typeface="+mn-lt"/>
                <a:ea typeface="+mn-ea"/>
                <a:cs typeface="+mn-cs"/>
                <a:sym typeface="Gill Sans"/>
              </a:defRPr>
            </a:pPr>
            <a:r>
              <a:t>F.E.A.R</a:t>
            </a:r>
          </a:p>
          <a:p>
            <a:pPr marL="382587" indent="-342900">
              <a:lnSpc>
                <a:spcPct val="90000"/>
              </a:lnSpc>
              <a:spcBef>
                <a:spcPts val="700"/>
              </a:spcBef>
              <a:buSzPct val="100000"/>
              <a:buChar char="•"/>
              <a:defRPr sz="3200">
                <a:latin typeface="+mn-lt"/>
                <a:ea typeface="+mn-ea"/>
                <a:cs typeface="+mn-cs"/>
                <a:sym typeface="Gill Sans"/>
              </a:defRPr>
            </a:pPr>
            <a:r>
              <a:t>Forget</a:t>
            </a:r>
          </a:p>
          <a:p>
            <a:pPr lvl="1" marL="681037" indent="-285750">
              <a:lnSpc>
                <a:spcPct val="90000"/>
              </a:lnSpc>
              <a:spcBef>
                <a:spcPts val="600"/>
              </a:spcBef>
              <a:buSzPct val="100000"/>
              <a:buChar char="–"/>
              <a:defRPr sz="3000">
                <a:latin typeface="+mn-lt"/>
                <a:ea typeface="+mn-ea"/>
                <a:cs typeface="+mn-cs"/>
                <a:sym typeface="Gill Sans"/>
              </a:defRPr>
            </a:pPr>
            <a:r>
              <a:t>Everything</a:t>
            </a:r>
          </a:p>
          <a:p>
            <a:pPr lvl="2" marL="1081087" indent="-2286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2800">
                <a:latin typeface="+mn-lt"/>
                <a:ea typeface="+mn-ea"/>
                <a:cs typeface="+mn-cs"/>
                <a:sym typeface="Gill Sans"/>
              </a:defRPr>
            </a:pPr>
            <a:r>
              <a:t>And</a:t>
            </a:r>
          </a:p>
          <a:p>
            <a:pPr lvl="3" marL="1538287" indent="-228600">
              <a:lnSpc>
                <a:spcPct val="90000"/>
              </a:lnSpc>
              <a:spcBef>
                <a:spcPts val="500"/>
              </a:spcBef>
              <a:buSzPct val="100000"/>
              <a:buChar char="–"/>
              <a:defRPr sz="2800">
                <a:latin typeface="+mn-lt"/>
                <a:ea typeface="+mn-ea"/>
                <a:cs typeface="+mn-cs"/>
                <a:sym typeface="Gill Sans"/>
              </a:defRPr>
            </a:pPr>
            <a:r>
              <a:t>Run</a:t>
            </a:r>
          </a:p>
          <a:p>
            <a:pPr marL="0">
              <a:lnSpc>
                <a:spcPct val="90000"/>
              </a:lnSpc>
              <a:spcBef>
                <a:spcPts val="700"/>
              </a:spcBef>
              <a:defRPr sz="3200">
                <a:latin typeface="+mn-lt"/>
                <a:ea typeface="+mn-ea"/>
                <a:cs typeface="+mn-cs"/>
                <a:sym typeface="Gill Sans"/>
              </a:defRPr>
            </a:pPr>
          </a:p>
          <a:p>
            <a:pPr marL="382587" indent="-342900">
              <a:lnSpc>
                <a:spcPct val="90000"/>
              </a:lnSpc>
              <a:spcBef>
                <a:spcPts val="700"/>
              </a:spcBef>
              <a:buSzPct val="100000"/>
              <a:buChar char="•"/>
              <a:defRPr sz="3200">
                <a:latin typeface="+mn-lt"/>
                <a:ea typeface="+mn-ea"/>
                <a:cs typeface="+mn-cs"/>
                <a:sym typeface="Gill Sans"/>
              </a:defRPr>
            </a:pPr>
            <a:r>
              <a:t>Face</a:t>
            </a:r>
          </a:p>
          <a:p>
            <a:pPr lvl="1" marL="681037" indent="-285750">
              <a:lnSpc>
                <a:spcPct val="90000"/>
              </a:lnSpc>
              <a:spcBef>
                <a:spcPts val="600"/>
              </a:spcBef>
              <a:buSzPct val="100000"/>
              <a:buChar char="–"/>
              <a:defRPr sz="3000">
                <a:latin typeface="+mn-lt"/>
                <a:ea typeface="+mn-ea"/>
                <a:cs typeface="+mn-cs"/>
                <a:sym typeface="Gill Sans"/>
              </a:defRPr>
            </a:pPr>
            <a:r>
              <a:t>Everything</a:t>
            </a:r>
          </a:p>
          <a:p>
            <a:pPr lvl="2" marL="1081087" indent="-2286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2800">
                <a:latin typeface="+mn-lt"/>
                <a:ea typeface="+mn-ea"/>
                <a:cs typeface="+mn-cs"/>
                <a:sym typeface="Gill Sans"/>
              </a:defRPr>
            </a:pPr>
            <a:r>
              <a:t>And </a:t>
            </a:r>
          </a:p>
          <a:p>
            <a:pPr lvl="3" marL="1538287" indent="-228600">
              <a:lnSpc>
                <a:spcPct val="90000"/>
              </a:lnSpc>
              <a:spcBef>
                <a:spcPts val="500"/>
              </a:spcBef>
              <a:buSzPct val="100000"/>
              <a:buChar char="–"/>
              <a:defRPr sz="2800">
                <a:latin typeface="+mn-lt"/>
                <a:ea typeface="+mn-ea"/>
                <a:cs typeface="+mn-cs"/>
                <a:sym typeface="Gill Sans"/>
              </a:defRPr>
            </a:pPr>
            <a:r>
              <a:t> Rise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advClick="1" p14:dur="1000">
        <p15:prstTrans prst="peelOff" invX="1"/>
      </p:transition>
    </mc:Choice>
    <mc:Choice xmlns:p14="http://schemas.microsoft.com/office/powerpoint/2010/main" Requires="p14">
      <p:transition spd="med" advClick="1" p14:dur="1000">
        <p:wipe dir="l"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6" name="Assignments’ Alternative"/>
          <p:cNvSpPr txBox="1"/>
          <p:nvPr/>
        </p:nvSpPr>
        <p:spPr>
          <a:xfrm>
            <a:off x="762000" y="60325"/>
            <a:ext cx="7713676" cy="850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39687" algn="ctr">
              <a:defRPr sz="48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pPr/>
            <a:r>
              <a:t> Assignments’ Alternative</a:t>
            </a:r>
          </a:p>
        </p:txBody>
      </p:sp>
      <p:sp>
        <p:nvSpPr>
          <p:cNvPr id="137" name="Alternative to assignments…"/>
          <p:cNvSpPr txBox="1"/>
          <p:nvPr>
            <p:ph type="body" idx="1"/>
          </p:nvPr>
        </p:nvSpPr>
        <p:spPr>
          <a:xfrm>
            <a:off x="887784" y="938113"/>
            <a:ext cx="8799828" cy="5891610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300"/>
              </a:spcBef>
            </a:pPr>
            <a:r>
              <a:t>Alternative to assignments</a:t>
            </a:r>
          </a:p>
          <a:p>
            <a:pPr lvl="1">
              <a:spcBef>
                <a:spcPts val="300"/>
              </a:spcBef>
            </a:pPr>
            <a:r>
              <a:t>Implement a mini-project</a:t>
            </a:r>
          </a:p>
          <a:p>
            <a:pPr lvl="1">
              <a:spcBef>
                <a:spcPts val="300"/>
              </a:spcBef>
            </a:pPr>
            <a:r>
              <a:t>Need to show the progress on fortnightly basis</a:t>
            </a:r>
          </a:p>
          <a:p>
            <a:pPr lvl="1">
              <a:spcBef>
                <a:spcPts val="300"/>
              </a:spcBef>
            </a:pPr>
            <a:r>
              <a:t>Mini projects topics can be suggested by you</a:t>
            </a:r>
          </a:p>
          <a:p>
            <a:pPr lvl="2">
              <a:spcBef>
                <a:spcPts val="300"/>
              </a:spcBef>
            </a:pPr>
            <a:r>
              <a:t>Need to get explicit approval</a:t>
            </a:r>
          </a:p>
          <a:p>
            <a:pPr>
              <a:spcBef>
                <a:spcPts val="300"/>
              </a:spcBef>
            </a:pPr>
            <a:r>
              <a:t>Few examples</a:t>
            </a:r>
          </a:p>
          <a:p>
            <a:pPr lvl="1">
              <a:spcBef>
                <a:spcPts val="300"/>
              </a:spcBef>
            </a:pPr>
            <a:r>
              <a:t>Solutions for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NxN</a:t>
            </a:r>
            <a:r>
              <a:t> grid points with minimal number of straight lines</a:t>
            </a:r>
          </a:p>
          <a:p>
            <a:pPr lvl="1">
              <a:spcBef>
                <a:spcPts val="300"/>
              </a:spcBef>
            </a:pPr>
            <a:r>
              <a:t>Cards for binary search game for a given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</a:p>
          <a:p>
            <a:pPr lvl="1">
              <a:spcBef>
                <a:spcPts val="300"/>
              </a:spcBef>
            </a:pPr>
            <a:r>
              <a:t>Enhance turtle sorting animations with more soring algos and making it interactive for each step</a:t>
            </a:r>
          </a:p>
          <a:p>
            <a:pPr lvl="1">
              <a:spcBef>
                <a:spcPts val="300"/>
              </a:spcBef>
            </a:pPr>
            <a:r>
              <a:t>Animation of Hanoi’s tower for K towers</a:t>
            </a:r>
          </a:p>
          <a:p>
            <a:pPr lvl="1">
              <a:spcBef>
                <a:spcPts val="300"/>
              </a:spcBef>
            </a:pPr>
            <a:r>
              <a:t>Animation of Union-Find, N-queens,… etc.</a:t>
            </a:r>
          </a:p>
        </p:txBody>
      </p:sp>
      <p:sp>
        <p:nvSpPr>
          <p:cNvPr id="13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9" name="DAA/Overview"/>
          <p:cNvSpPr txBox="1"/>
          <p:nvPr/>
        </p:nvSpPr>
        <p:spPr>
          <a:xfrm>
            <a:off x="423212" y="6963885"/>
            <a:ext cx="210176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DAA/Overview</a:t>
            </a:r>
          </a:p>
        </p:txBody>
      </p:sp>
      <p:sp>
        <p:nvSpPr>
          <p:cNvPr id="140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ours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Course</a:t>
            </a:r>
          </a:p>
        </p:txBody>
      </p:sp>
      <p:sp>
        <p:nvSpPr>
          <p:cNvPr id="143" name="Approach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Approach</a:t>
            </a:r>
          </a:p>
          <a:p>
            <a:pPr lvl="1"/>
            <a:r>
              <a:t>Interactive and inquisitive</a:t>
            </a:r>
          </a:p>
          <a:p>
            <a:pPr lvl="1"/>
            <a:r>
              <a:t>Ask lots of questions</a:t>
            </a:r>
          </a:p>
          <a:p>
            <a:pPr lvl="1"/>
            <a:r>
              <a:t>Extra material, information</a:t>
            </a:r>
          </a:p>
          <a:p>
            <a:pPr lvl="1"/>
            <a:r>
              <a:t>Be inquisitive</a:t>
            </a:r>
          </a:p>
          <a:p>
            <a:pPr lvl="1"/>
            <a:r>
              <a:t>All questions, comments are intelligent</a:t>
            </a:r>
          </a:p>
          <a:p>
            <a:pPr lvl="1"/>
            <a:r>
              <a:t>When in doubt, open your mouth</a:t>
            </a:r>
          </a:p>
          <a:p>
            <a:pPr lvl="1"/>
            <a:r>
              <a:t>Don’t hijack the session</a:t>
            </a:r>
          </a:p>
        </p:txBody>
      </p:sp>
      <p:sp>
        <p:nvSpPr>
          <p:cNvPr id="144" name="Slide Number"/>
          <p:cNvSpPr txBox="1"/>
          <p:nvPr>
            <p:ph type="sldNum" sz="quarter" idx="2"/>
          </p:nvPr>
        </p:nvSpPr>
        <p:spPr>
          <a:xfrm>
            <a:off x="8154987" y="6942137"/>
            <a:ext cx="368301" cy="38291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/>
          <a:lstStyle/>
          <a:p>
            <a:pPr/>
            <a:fld id="{86CB4B4D-7CA3-9044-876B-883B54F8677D}" type="slidenum"/>
          </a:p>
        </p:txBody>
      </p:sp>
      <p:sp>
        <p:nvSpPr>
          <p:cNvPr id="145" name="DAA/Overview"/>
          <p:cNvSpPr txBox="1"/>
          <p:nvPr/>
        </p:nvSpPr>
        <p:spPr>
          <a:xfrm>
            <a:off x="423212" y="6963885"/>
            <a:ext cx="210176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DAA/Overview</a:t>
            </a:r>
          </a:p>
        </p:txBody>
      </p:sp>
      <p:sp>
        <p:nvSpPr>
          <p:cNvPr id="14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About Myself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About Myself</a:t>
            </a:r>
          </a:p>
        </p:txBody>
      </p:sp>
      <p:sp>
        <p:nvSpPr>
          <p:cNvPr id="39" name="Network/Telecommunication/Applications…"/>
          <p:cNvSpPr txBox="1"/>
          <p:nvPr>
            <p:ph type="body" idx="1"/>
          </p:nvPr>
        </p:nvSpPr>
        <p:spPr>
          <a:xfrm>
            <a:off x="887784" y="938113"/>
            <a:ext cx="8892630" cy="6216651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</a:pPr>
            <a:r>
              <a:t> Network/Telecommunication/Applications </a:t>
            </a:r>
          </a:p>
          <a:p>
            <a:pPr lvl="1">
              <a:lnSpc>
                <a:spcPct val="80000"/>
              </a:lnSpc>
            </a:pPr>
            <a:r>
              <a:t>Industry (25+ years)</a:t>
            </a:r>
          </a:p>
          <a:p>
            <a:pPr>
              <a:lnSpc>
                <a:spcPct val="80000"/>
              </a:lnSpc>
            </a:pPr>
            <a:r>
              <a:t>Academy</a:t>
            </a:r>
          </a:p>
          <a:p>
            <a:pPr lvl="1">
              <a:lnSpc>
                <a:spcPct val="80000"/>
              </a:lnSpc>
            </a:pPr>
            <a:r>
              <a:t>KSIT (</a:t>
            </a:r>
            <a:r>
              <a:rPr>
                <a:latin typeface="Arial"/>
                <a:ea typeface="Arial"/>
                <a:cs typeface="Arial"/>
                <a:sym typeface="Arial"/>
              </a:rPr>
              <a:t>1.5</a:t>
            </a:r>
            <a:r>
              <a:t>+ years)</a:t>
            </a:r>
          </a:p>
          <a:p>
            <a:pPr lvl="1">
              <a:lnSpc>
                <a:spcPct val="80000"/>
              </a:lnSpc>
            </a:pPr>
            <a:r>
              <a:t>PESIT/PESU (6+ yrs))</a:t>
            </a:r>
          </a:p>
          <a:p>
            <a:pPr lvl="1">
              <a:lnSpc>
                <a:spcPct val="80000"/>
              </a:lnSpc>
            </a:pPr>
            <a:r>
              <a:t>IITD (research faculty: 4+ years)</a:t>
            </a:r>
          </a:p>
          <a:p>
            <a:pPr>
              <a:lnSpc>
                <a:spcPct val="80000"/>
              </a:lnSpc>
            </a:pPr>
            <a:r>
              <a:t>Industry</a:t>
            </a:r>
          </a:p>
          <a:p>
            <a:pPr lvl="1">
              <a:lnSpc>
                <a:spcPct val="80000"/>
              </a:lnSpc>
            </a:pPr>
            <a:r>
              <a:t>Cloud, Telecom, N/W, Systems and Applications</a:t>
            </a:r>
          </a:p>
          <a:p>
            <a:pPr>
              <a:lnSpc>
                <a:spcPct val="80000"/>
              </a:lnSpc>
            </a:pPr>
            <a:r>
              <a:t>Current Research Interests</a:t>
            </a:r>
          </a:p>
          <a:p>
            <a:pPr lvl="1">
              <a:lnSpc>
                <a:spcPct val="80000"/>
              </a:lnSpc>
            </a:pPr>
            <a:r>
              <a:t>Machine Learning, Cloud technologies</a:t>
            </a:r>
          </a:p>
          <a:p>
            <a:pPr lvl="1">
              <a:lnSpc>
                <a:spcPct val="80000"/>
              </a:lnSpc>
            </a:pPr>
            <a:r>
              <a:t>Algorithms, Application optimization</a:t>
            </a:r>
          </a:p>
          <a:p>
            <a:pPr lvl="1">
              <a:lnSpc>
                <a:spcPct val="80000"/>
              </a:lnSpc>
            </a:pPr>
            <a:r>
              <a:t>Experiential Learning - Networking Technology</a:t>
            </a:r>
          </a:p>
          <a:p>
            <a:pPr lvl="1">
              <a:lnSpc>
                <a:spcPct val="80000"/>
              </a:lnSpc>
            </a:pPr>
            <a:r>
              <a:t>Networks, Security, Data Center networking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1" name="DAA/Overview"/>
          <p:cNvSpPr txBox="1"/>
          <p:nvPr/>
        </p:nvSpPr>
        <p:spPr>
          <a:xfrm>
            <a:off x="423212" y="6963885"/>
            <a:ext cx="210176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DAA/Overview</a:t>
            </a:r>
          </a:p>
        </p:txBody>
      </p:sp>
      <p:sp>
        <p:nvSpPr>
          <p:cNvPr id="42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899">
        <p:wipe dir="l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39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lassroom Managem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Classroom Management</a:t>
            </a:r>
          </a:p>
        </p:txBody>
      </p:sp>
      <p:sp>
        <p:nvSpPr>
          <p:cNvPr id="149" name="Recommended teaching contact hours: 50…"/>
          <p:cNvSpPr txBox="1"/>
          <p:nvPr>
            <p:ph type="body" idx="1"/>
          </p:nvPr>
        </p:nvSpPr>
        <p:spPr>
          <a:xfrm>
            <a:off x="887784" y="938113"/>
            <a:ext cx="8872125" cy="5953721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100"/>
              </a:spcBef>
            </a:pPr>
            <a:r>
              <a:t>Recommended teaching contact hours: 50</a:t>
            </a:r>
          </a:p>
          <a:p>
            <a:pPr lvl="1" marL="700087" indent="-304800">
              <a:spcBef>
                <a:spcPts val="100"/>
              </a:spcBef>
              <a:defRPr sz="3200"/>
            </a:pPr>
            <a:r>
              <a:t>Recommended hours: 3 theory, 2 tutorial</a:t>
            </a:r>
          </a:p>
          <a:p>
            <a:pPr lvl="1" marL="700087" indent="-304800">
              <a:spcBef>
                <a:spcPts val="100"/>
              </a:spcBef>
              <a:defRPr sz="3200"/>
            </a:pPr>
            <a:r>
              <a:t>Practical available weeks: </a:t>
            </a:r>
            <a:r>
              <a:rPr>
                <a:latin typeface="Arial"/>
                <a:ea typeface="Arial"/>
                <a:cs typeface="Arial"/>
                <a:sym typeface="Arial"/>
              </a:rPr>
              <a:t>13</a:t>
            </a:r>
          </a:p>
          <a:p>
            <a:pPr lvl="1" marL="700087" indent="-304800">
              <a:spcBef>
                <a:spcPts val="100"/>
              </a:spcBef>
              <a:defRPr sz="3200"/>
            </a:pPr>
            <a:r>
              <a:t>Will take most tutorial hours</a:t>
            </a:r>
          </a:p>
          <a:p>
            <a:pPr>
              <a:spcBef>
                <a:spcPts val="100"/>
              </a:spcBef>
            </a:pPr>
            <a:r>
              <a:t>Absence may be costly (or beneficial?)</a:t>
            </a:r>
          </a:p>
          <a:p>
            <a:pPr lvl="1">
              <a:spcBef>
                <a:spcPts val="100"/>
              </a:spcBef>
            </a:pPr>
            <a:r>
              <a:t>May miss out on understanding the concepts</a:t>
            </a:r>
          </a:p>
          <a:p>
            <a:pPr>
              <a:spcBef>
                <a:spcPts val="100"/>
              </a:spcBef>
            </a:pPr>
            <a:r>
              <a:t>Would like to have </a:t>
            </a:r>
            <a:r>
              <a:rPr b="1"/>
              <a:t>outstanding</a:t>
            </a:r>
            <a:r>
              <a:t> students</a:t>
            </a:r>
          </a:p>
          <a:p>
            <a:pPr lvl="1">
              <a:spcBef>
                <a:spcPts val="100"/>
              </a:spcBef>
            </a:pPr>
            <a:r>
              <a:t>Not (</a:t>
            </a:r>
            <a:r>
              <a:rPr>
                <a:ln w="3810" cap="flat">
                  <a:solidFill>
                    <a:srgbClr val="000000"/>
                  </a:solidFill>
                  <a:prstDash val="solid"/>
                  <a:miter lim="400000"/>
                </a:ln>
                <a:noFill/>
              </a:rPr>
              <a:t>Out</a:t>
            </a:r>
            <a:r>
              <a:t>)-</a:t>
            </a:r>
            <a:r>
              <a:rPr>
                <a:ln w="3810" cap="flat">
                  <a:solidFill>
                    <a:srgbClr val="000000"/>
                  </a:solidFill>
                  <a:prstDash val="solid"/>
                  <a:miter lim="400000"/>
                </a:ln>
                <a:noFill/>
              </a:rPr>
              <a:t>Standing</a:t>
            </a:r>
            <a:r>
              <a:t> students</a:t>
            </a:r>
          </a:p>
          <a:p>
            <a:pPr lvl="2">
              <a:spcBef>
                <a:spcPts val="100"/>
              </a:spcBef>
            </a:pPr>
            <a:r>
              <a:t>Class doors will be closed (after 5 mins)</a:t>
            </a:r>
          </a:p>
          <a:p>
            <a:pPr lvl="1">
              <a:spcBef>
                <a:spcPts val="100"/>
              </a:spcBef>
            </a:pPr>
            <a:r>
              <a:t>Late comers disturb the class hygiene</a:t>
            </a:r>
          </a:p>
          <a:p>
            <a:pPr lvl="2">
              <a:spcBef>
                <a:spcPts val="100"/>
              </a:spcBef>
              <a:defRPr>
                <a:solidFill>
                  <a:srgbClr val="A6AAA9"/>
                </a:solidFill>
              </a:defRPr>
            </a:pPr>
            <a:r>
              <a:t>(Adhere to Swachh Bharat)</a:t>
            </a:r>
          </a:p>
          <a:p>
            <a:pPr lvl="1">
              <a:spcBef>
                <a:spcPts val="100"/>
              </a:spcBef>
            </a:pPr>
            <a:r>
              <a:t>Can move out of class any time </a:t>
            </a:r>
          </a:p>
          <a:p>
            <a:pPr marL="361156" indent="-321468">
              <a:spcBef>
                <a:spcPts val="100"/>
              </a:spcBef>
              <a:defRPr sz="3000"/>
            </a:pPr>
            <a:r>
              <a:t>Learn to have class discipline (no cross talks)</a:t>
            </a:r>
          </a:p>
          <a:p>
            <a:pPr lvl="1">
              <a:spcBef>
                <a:spcPts val="100"/>
              </a:spcBef>
            </a:pPr>
            <a:r>
              <a:t>Will be given time to discuss during exercises</a:t>
            </a:r>
          </a:p>
        </p:txBody>
      </p:sp>
      <p:sp>
        <p:nvSpPr>
          <p:cNvPr id="150" name="Slide Number"/>
          <p:cNvSpPr txBox="1"/>
          <p:nvPr>
            <p:ph type="sldNum" sz="quarter" idx="2"/>
          </p:nvPr>
        </p:nvSpPr>
        <p:spPr>
          <a:xfrm>
            <a:off x="8154987" y="6942137"/>
            <a:ext cx="368301" cy="38291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/>
          <a:lstStyle/>
          <a:p>
            <a:pPr/>
            <a:fld id="{86CB4B4D-7CA3-9044-876B-883B54F8677D}" type="slidenum"/>
          </a:p>
        </p:txBody>
      </p:sp>
      <p:sp>
        <p:nvSpPr>
          <p:cNvPr id="151" name="DAA/Overview"/>
          <p:cNvSpPr txBox="1"/>
          <p:nvPr/>
        </p:nvSpPr>
        <p:spPr>
          <a:xfrm>
            <a:off x="423212" y="6963885"/>
            <a:ext cx="210176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DAA/Overview</a:t>
            </a:r>
          </a:p>
        </p:txBody>
      </p:sp>
      <p:sp>
        <p:nvSpPr>
          <p:cNvPr id="152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advClick="1" p14:dur="1000">
        <p15:prstTrans prst="peelOff" invX="1"/>
      </p:transition>
    </mc:Choice>
    <mc:Choice xmlns:p14="http://schemas.microsoft.com/office/powerpoint/2010/main" Requires="p14">
      <p:transition spd="med" advClick="1" p14:dur="1000">
        <p:wipe dir="l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4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4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4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4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4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49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lassroom Managem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Classroom Management</a:t>
            </a:r>
          </a:p>
        </p:txBody>
      </p:sp>
      <p:sp>
        <p:nvSpPr>
          <p:cNvPr id="155" name="Cost of each class hour:…"/>
          <p:cNvSpPr txBox="1"/>
          <p:nvPr>
            <p:ph type="body" idx="1"/>
          </p:nvPr>
        </p:nvSpPr>
        <p:spPr>
          <a:xfrm>
            <a:off x="887784" y="864195"/>
            <a:ext cx="8842095" cy="6089651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400"/>
              </a:spcBef>
            </a:pPr>
            <a:r>
              <a:t>Cost of each class hour:</a:t>
            </a:r>
          </a:p>
          <a:p>
            <a:pPr lvl="1">
              <a:spcBef>
                <a:spcPts val="400"/>
              </a:spcBef>
              <a:defRPr sz="2900"/>
            </a:pPr>
            <a:r>
              <a:t>60*</a:t>
            </a:r>
            <a:r>
              <a:rPr>
                <a:latin typeface="Arial"/>
                <a:ea typeface="Arial"/>
                <a:cs typeface="Arial"/>
                <a:sym typeface="Arial"/>
              </a:rPr>
              <a:t>75K</a:t>
            </a:r>
            <a:r>
              <a:t>/(36+</a:t>
            </a:r>
            <a:r>
              <a:rPr b="1"/>
              <a:t>50</a:t>
            </a:r>
            <a:r>
              <a:t>+40+40+40+40+36+36+</a:t>
            </a:r>
            <a:r>
              <a:rPr>
                <a:latin typeface="Arial"/>
                <a:ea typeface="Arial"/>
                <a:cs typeface="Arial"/>
                <a:sym typeface="Arial"/>
              </a:rPr>
              <a:t>12</a:t>
            </a:r>
            <a:r>
              <a:t>)≈₹</a:t>
            </a:r>
            <a:r>
              <a:rPr>
                <a:latin typeface="Arial"/>
                <a:ea typeface="Arial"/>
                <a:cs typeface="Arial"/>
                <a:sym typeface="Arial"/>
              </a:rPr>
              <a:t>14</a:t>
            </a:r>
            <a:r>
              <a:t>K</a:t>
            </a:r>
          </a:p>
          <a:p>
            <a:pPr lvl="1">
              <a:spcBef>
                <a:spcPts val="400"/>
              </a:spcBef>
              <a:defRPr sz="2900"/>
            </a:pPr>
            <a:r>
              <a:t>Know the cost of class bunk, asking for class off etc.</a:t>
            </a:r>
          </a:p>
          <a:p>
            <a:pPr>
              <a:spcBef>
                <a:spcPts val="400"/>
              </a:spcBef>
            </a:pPr>
            <a:r>
              <a:t>Instructor access</a:t>
            </a:r>
          </a:p>
          <a:p>
            <a:pPr lvl="1">
              <a:spcBef>
                <a:spcPts val="400"/>
              </a:spcBef>
            </a:pPr>
            <a:r>
              <a:t>My office in Dept</a:t>
            </a:r>
          </a:p>
          <a:p>
            <a:pPr lvl="2">
              <a:spcBef>
                <a:spcPts val="400"/>
              </a:spcBef>
            </a:pPr>
            <a:r>
              <a:t>During tea break</a:t>
            </a:r>
          </a:p>
          <a:p>
            <a:pPr lvl="2">
              <a:spcBef>
                <a:spcPts val="400"/>
              </a:spcBef>
            </a:pPr>
            <a:r>
              <a:t>Lunch break?</a:t>
            </a:r>
          </a:p>
          <a:p>
            <a:pPr lvl="2">
              <a:spcBef>
                <a:spcPts val="400"/>
              </a:spcBef>
            </a:pPr>
            <a:r>
              <a:t>Non-class hours</a:t>
            </a:r>
          </a:p>
          <a:p>
            <a:pPr lvl="1">
              <a:spcBef>
                <a:spcPts val="400"/>
              </a:spcBef>
            </a:pPr>
            <a:r>
              <a:t>After college hours (till 5:00/5:30pm - extensible)</a:t>
            </a:r>
          </a:p>
          <a:p>
            <a:pPr lvl="2">
              <a:spcBef>
                <a:spcPts val="400"/>
              </a:spcBef>
            </a:pPr>
            <a:r>
              <a:t>Mostly dept office (or CSE Research center)</a:t>
            </a:r>
          </a:p>
          <a:p>
            <a:pPr lvl="1">
              <a:spcBef>
                <a:spcPts val="400"/>
              </a:spcBef>
            </a:pPr>
            <a:r>
              <a:t>Communication: on email only</a:t>
            </a:r>
          </a:p>
          <a:p>
            <a:pPr lvl="2">
              <a:spcBef>
                <a:spcPts val="400"/>
              </a:spcBef>
            </a:pPr>
            <a:r>
              <a:t>Unlikely on social media</a:t>
            </a:r>
          </a:p>
          <a:p>
            <a:pPr lvl="2">
              <a:spcBef>
                <a:spcPts val="400"/>
              </a:spcBef>
              <a:defRPr>
                <a:ln w="3556" cap="flat">
                  <a:solidFill>
                    <a:srgbClr val="000000"/>
                  </a:solidFill>
                  <a:prstDash val="solid"/>
                  <a:miter lim="400000"/>
                </a:ln>
                <a:noFill/>
              </a:defRPr>
            </a:pPr>
            <a:r>
              <a:t>Whatsapp, Facebook, Twitter, Linkedin etc.</a:t>
            </a:r>
          </a:p>
        </p:txBody>
      </p:sp>
      <p:sp>
        <p:nvSpPr>
          <p:cNvPr id="156" name="Slide Number"/>
          <p:cNvSpPr txBox="1"/>
          <p:nvPr>
            <p:ph type="sldNum" sz="quarter" idx="2"/>
          </p:nvPr>
        </p:nvSpPr>
        <p:spPr>
          <a:xfrm>
            <a:off x="8154987" y="6942137"/>
            <a:ext cx="368301" cy="38291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/>
          <a:lstStyle/>
          <a:p>
            <a:pPr/>
            <a:fld id="{86CB4B4D-7CA3-9044-876B-883B54F8677D}" type="slidenum"/>
          </a:p>
        </p:txBody>
      </p:sp>
      <p:sp>
        <p:nvSpPr>
          <p:cNvPr id="157" name="DAA/Overview"/>
          <p:cNvSpPr txBox="1"/>
          <p:nvPr/>
        </p:nvSpPr>
        <p:spPr>
          <a:xfrm>
            <a:off x="423212" y="6963885"/>
            <a:ext cx="210176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DAA/Overview</a:t>
            </a:r>
          </a:p>
        </p:txBody>
      </p:sp>
      <p:sp>
        <p:nvSpPr>
          <p:cNvPr id="158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advClick="1" p14:dur="1000">
        <p15:prstTrans prst="peelOff" invX="1"/>
      </p:transition>
    </mc:Choice>
    <mc:Choice xmlns:p14="http://schemas.microsoft.com/office/powerpoint/2010/main" Requires="p14">
      <p:transition spd="med" advClick="1" p14:dur="1000">
        <p:wipe dir="l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55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ourse Pla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Course Plan</a:t>
            </a:r>
          </a:p>
        </p:txBody>
      </p:sp>
      <p:sp>
        <p:nvSpPr>
          <p:cNvPr id="161" name="Excel sheet to provide details (github)…"/>
          <p:cNvSpPr txBox="1"/>
          <p:nvPr>
            <p:ph type="body" idx="1"/>
          </p:nvPr>
        </p:nvSpPr>
        <p:spPr>
          <a:xfrm>
            <a:off x="887784" y="938113"/>
            <a:ext cx="8384432" cy="6310214"/>
          </a:xfrm>
          <a:prstGeom prst="rect">
            <a:avLst/>
          </a:prstGeom>
        </p:spPr>
        <p:txBody>
          <a:bodyPr/>
          <a:lstStyle/>
          <a:p>
            <a:pPr/>
            <a:r>
              <a:t>Excel sheet to provide details (github)</a:t>
            </a:r>
          </a:p>
          <a:p>
            <a:pPr/>
            <a:r>
              <a:t>May deviate quite a few times.</a:t>
            </a:r>
          </a:p>
          <a:p>
            <a:pPr/>
            <a:r>
              <a:t>At times will cover more material than needed</a:t>
            </a:r>
          </a:p>
          <a:p>
            <a:pPr lvl="1"/>
            <a:r>
              <a:t>Expect 20+% more than syllabus</a:t>
            </a:r>
          </a:p>
          <a:p>
            <a:pPr/>
            <a:r>
              <a:t>Concept consoliation</a:t>
            </a:r>
          </a:p>
          <a:p>
            <a:pPr lvl="1"/>
            <a:r>
              <a:t>Will try to suggest exercises beyond labs.</a:t>
            </a:r>
          </a:p>
          <a:p>
            <a:pPr lvl="1"/>
            <a:r>
              <a:t>Need to know your interest.</a:t>
            </a:r>
          </a:p>
          <a:p>
            <a:pPr lvl="1"/>
            <a:r>
              <a:t>Will be done after class hours</a:t>
            </a:r>
          </a:p>
          <a:p>
            <a:pPr marL="361156" indent="-321468">
              <a:spcBef>
                <a:spcPts val="600"/>
              </a:spcBef>
              <a:defRPr sz="3000"/>
            </a:pPr>
            <a:r>
              <a:t>Challenges</a:t>
            </a:r>
          </a:p>
          <a:p>
            <a:pPr lvl="1"/>
            <a:r>
              <a:t>Verbal Accent - Incomprehensible, fast</a:t>
            </a:r>
          </a:p>
          <a:p>
            <a:pPr lvl="1"/>
            <a:r>
              <a:t>Ask to repeat, slow down</a:t>
            </a:r>
          </a:p>
          <a:p>
            <a:pPr lvl="1"/>
            <a:r>
              <a:t>Maintain silence to be audible</a:t>
            </a:r>
          </a:p>
        </p:txBody>
      </p:sp>
      <p:sp>
        <p:nvSpPr>
          <p:cNvPr id="162" name="Slide Number"/>
          <p:cNvSpPr txBox="1"/>
          <p:nvPr>
            <p:ph type="sldNum" sz="quarter" idx="2"/>
          </p:nvPr>
        </p:nvSpPr>
        <p:spPr>
          <a:xfrm>
            <a:off x="8154987" y="6942137"/>
            <a:ext cx="368301" cy="38291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/>
          <a:lstStyle/>
          <a:p>
            <a:pPr/>
            <a:fld id="{86CB4B4D-7CA3-9044-876B-883B54F8677D}" type="slidenum"/>
          </a:p>
        </p:txBody>
      </p:sp>
      <p:sp>
        <p:nvSpPr>
          <p:cNvPr id="163" name="DAA/Overview"/>
          <p:cNvSpPr txBox="1"/>
          <p:nvPr/>
        </p:nvSpPr>
        <p:spPr>
          <a:xfrm>
            <a:off x="423212" y="6963885"/>
            <a:ext cx="210176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DAA/Overview</a:t>
            </a:r>
          </a:p>
        </p:txBody>
      </p:sp>
      <p:sp>
        <p:nvSpPr>
          <p:cNvPr id="16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advClick="1" p14:dur="1000">
        <p15:prstTrans prst="peelOff" invX="1"/>
      </p:transition>
    </mc:Choice>
    <mc:Choice xmlns:p14="http://schemas.microsoft.com/office/powerpoint/2010/main" Requires="p14">
      <p:transition spd="med" advClick="1" p14:dur="1000">
        <p:wipe dir="l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6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6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61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rerequisit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Prerequisites</a:t>
            </a:r>
          </a:p>
        </p:txBody>
      </p:sp>
      <p:sp>
        <p:nvSpPr>
          <p:cNvPr id="167" name="Prerequisites for this course…"/>
          <p:cNvSpPr txBox="1"/>
          <p:nvPr>
            <p:ph type="body" idx="1"/>
          </p:nvPr>
        </p:nvSpPr>
        <p:spPr>
          <a:xfrm>
            <a:off x="887784" y="938113"/>
            <a:ext cx="8983382" cy="5891610"/>
          </a:xfrm>
          <a:prstGeom prst="rect">
            <a:avLst/>
          </a:prstGeom>
        </p:spPr>
        <p:txBody>
          <a:bodyPr/>
          <a:lstStyle/>
          <a:p>
            <a:pPr/>
            <a:r>
              <a:t>Prerequisites for this course</a:t>
            </a:r>
          </a:p>
          <a:p>
            <a:pPr lvl="1"/>
            <a:r>
              <a:t>Review and overhaul of </a:t>
            </a:r>
            <a:r>
              <a:rPr i="1" u="sng"/>
              <a:t>Data Structure</a:t>
            </a:r>
            <a:r>
              <a:t> course</a:t>
            </a:r>
          </a:p>
          <a:p>
            <a:pPr lvl="2"/>
            <a:r>
              <a:t>This course heavily depends upon it.</a:t>
            </a:r>
          </a:p>
          <a:p>
            <a:pPr lvl="2"/>
            <a:r>
              <a:t>Spend time to understand all the concepts.</a:t>
            </a:r>
          </a:p>
          <a:p>
            <a:pPr lvl="2"/>
            <a:r>
              <a:t>Do your lab programs without digging into memory repository.</a:t>
            </a:r>
          </a:p>
          <a:p>
            <a:pPr lvl="1"/>
            <a:r>
              <a:t>Use of net resources to develop understanding</a:t>
            </a:r>
          </a:p>
          <a:p>
            <a:pPr lvl="2"/>
            <a:r>
              <a:t>google, geekforgeeks, stackoverflow</a:t>
            </a:r>
          </a:p>
          <a:p>
            <a:pPr lvl="2"/>
            <a:r>
              <a:t>Nptel, coursera, eDx</a:t>
            </a:r>
          </a:p>
          <a:p>
            <a:pPr lvl="1"/>
            <a:r>
              <a:t>Willingness to work hard</a:t>
            </a:r>
          </a:p>
          <a:p>
            <a:pPr lvl="2" marL="1120378" indent="-267890">
              <a:spcBef>
                <a:spcPts val="600"/>
              </a:spcBef>
              <a:defRPr sz="3000"/>
            </a:pPr>
            <a:r>
              <a:t>Try out extra exercises</a:t>
            </a:r>
          </a:p>
        </p:txBody>
      </p:sp>
      <p:sp>
        <p:nvSpPr>
          <p:cNvPr id="1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69" name="DAA/Overview"/>
          <p:cNvSpPr txBox="1"/>
          <p:nvPr/>
        </p:nvSpPr>
        <p:spPr>
          <a:xfrm>
            <a:off x="423212" y="6963885"/>
            <a:ext cx="210176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DAA/Overview</a:t>
            </a:r>
          </a:p>
        </p:txBody>
      </p:sp>
      <p:sp>
        <p:nvSpPr>
          <p:cNvPr id="170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advClick="1" p14:dur="1000">
        <p15:prstTrans prst="peelOff" invX="1"/>
      </p:transition>
    </mc:Choice>
    <mc:Choice xmlns:p14="http://schemas.microsoft.com/office/powerpoint/2010/main" Requires="p14">
      <p:transition spd="med" advClick="1" p14:dur="1000">
        <p:wipe dir="l"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umma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Summary</a:t>
            </a:r>
          </a:p>
        </p:txBody>
      </p:sp>
      <p:sp>
        <p:nvSpPr>
          <p:cNvPr id="173" name="Resource material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Resource material</a:t>
            </a:r>
          </a:p>
          <a:p>
            <a:pPr/>
            <a:r>
              <a:t>Course plan</a:t>
            </a:r>
          </a:p>
          <a:p>
            <a:pPr/>
            <a:r>
              <a:t>Marks and evaluation</a:t>
            </a:r>
          </a:p>
          <a:p>
            <a:pPr/>
            <a:r>
              <a:t>Activities preparedness</a:t>
            </a:r>
          </a:p>
        </p:txBody>
      </p:sp>
      <p:sp>
        <p:nvSpPr>
          <p:cNvPr id="174" name="Slide Number"/>
          <p:cNvSpPr txBox="1"/>
          <p:nvPr>
            <p:ph type="sldNum" sz="quarter" idx="2"/>
          </p:nvPr>
        </p:nvSpPr>
        <p:spPr>
          <a:xfrm>
            <a:off x="8154987" y="6942137"/>
            <a:ext cx="368301" cy="38291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/>
          <a:lstStyle/>
          <a:p>
            <a:pPr/>
            <a:fld id="{86CB4B4D-7CA3-9044-876B-883B54F8677D}" type="slidenum"/>
          </a:p>
        </p:txBody>
      </p:sp>
      <p:sp>
        <p:nvSpPr>
          <p:cNvPr id="175" name="DAA/Overview"/>
          <p:cNvSpPr txBox="1"/>
          <p:nvPr/>
        </p:nvSpPr>
        <p:spPr>
          <a:xfrm>
            <a:off x="423212" y="6963885"/>
            <a:ext cx="210176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DAA/Overview</a:t>
            </a:r>
          </a:p>
        </p:txBody>
      </p:sp>
      <p:sp>
        <p:nvSpPr>
          <p:cNvPr id="17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73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Knowledge and Wisdo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Knowledge and Wisdom</a:t>
            </a:r>
          </a:p>
        </p:txBody>
      </p:sp>
      <p:sp>
        <p:nvSpPr>
          <p:cNvPr id="45" name="The course is about learning &amp; experiencing…"/>
          <p:cNvSpPr txBox="1"/>
          <p:nvPr>
            <p:ph type="body" idx="1"/>
          </p:nvPr>
        </p:nvSpPr>
        <p:spPr>
          <a:xfrm>
            <a:off x="887784" y="938113"/>
            <a:ext cx="8920213" cy="5891610"/>
          </a:xfrm>
          <a:prstGeom prst="rect">
            <a:avLst/>
          </a:prstGeom>
        </p:spPr>
        <p:txBody>
          <a:bodyPr/>
          <a:lstStyle/>
          <a:p>
            <a:pPr/>
            <a:r>
              <a:t>The course is about learning &amp; experiencing</a:t>
            </a:r>
          </a:p>
          <a:p>
            <a:pPr/>
            <a:r>
              <a:t>It is </a:t>
            </a:r>
            <a:r>
              <a:rPr b="1"/>
              <a:t>not</a:t>
            </a:r>
            <a:r>
              <a:t> about just knowing (mugging) algorithms</a:t>
            </a:r>
          </a:p>
          <a:p>
            <a:pPr/>
            <a:r>
              <a:t>Knowledge is knowing  </a:t>
            </a:r>
          </a:p>
          <a:p>
            <a:pPr lvl="1"/>
            <a:r>
              <a:t>How  to  do  something</a:t>
            </a:r>
          </a:p>
          <a:p>
            <a:pPr/>
            <a:r>
              <a:t>Wisdom  is  knowing  </a:t>
            </a:r>
          </a:p>
          <a:p>
            <a:pPr lvl="1"/>
            <a:r>
              <a:t>What,  why,  how,  and  when  to  do  it.</a:t>
            </a:r>
          </a:p>
          <a:p>
            <a:pPr/>
            <a:r>
              <a:t>Knowledge can be acquired by learning</a:t>
            </a:r>
          </a:p>
          <a:p>
            <a:pPr/>
            <a:r>
              <a:t>Wisdom is acquired only out of experience</a:t>
            </a:r>
          </a:p>
          <a:p>
            <a:pPr/>
            <a:r>
              <a:t>Objective</a:t>
            </a:r>
          </a:p>
          <a:p>
            <a:pPr lvl="1"/>
            <a:r>
              <a:t>To set the ball rolling in your mind.</a:t>
            </a:r>
          </a:p>
          <a:p>
            <a:pPr lvl="1"/>
            <a:r>
              <a:t>Down the line you should start thinking</a:t>
            </a:r>
          </a:p>
          <a:p>
            <a:pPr lvl="1"/>
            <a:r>
              <a:t>Use your own independent experience to learn</a:t>
            </a:r>
          </a:p>
        </p:txBody>
      </p:sp>
      <p:sp>
        <p:nvSpPr>
          <p:cNvPr id="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7" name="DAA/Overview"/>
          <p:cNvSpPr txBox="1"/>
          <p:nvPr/>
        </p:nvSpPr>
        <p:spPr>
          <a:xfrm>
            <a:off x="423212" y="6963885"/>
            <a:ext cx="210176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DAA/Overview</a:t>
            </a:r>
          </a:p>
        </p:txBody>
      </p:sp>
      <p:sp>
        <p:nvSpPr>
          <p:cNvPr id="48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advClick="1" p14:dur="1000">
        <p15:prstTrans prst="peelOff" invX="1"/>
      </p:transition>
    </mc:Choice>
    <mc:Choice xmlns:p14="http://schemas.microsoft.com/office/powerpoint/2010/main" Requires="p14">
      <p:transition spd="med" advClick="1" p14:dur="1000">
        <p:wipe dir="l"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EAR Misconcep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FEAR Misconception</a:t>
            </a:r>
          </a:p>
        </p:txBody>
      </p:sp>
      <p:sp>
        <p:nvSpPr>
          <p:cNvPr id="51" name="F.E.A.R can be interpreted and handled a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b="1"/>
              <a:t>F.E.A.R</a:t>
            </a:r>
            <a:r>
              <a:t> can be interpreted and handled as</a:t>
            </a:r>
          </a:p>
          <a:p>
            <a:pPr lvl="2" marL="0" indent="457200">
              <a:buSzTx/>
              <a:buNone/>
            </a:pPr>
            <a:r>
              <a:rPr b="1"/>
              <a:t>F</a:t>
            </a:r>
            <a:r>
              <a:t>orget </a:t>
            </a:r>
          </a:p>
          <a:p>
            <a:pPr lvl="3" marL="0" indent="685800">
              <a:buSzTx/>
              <a:buNone/>
            </a:pPr>
            <a:r>
              <a:rPr b="1"/>
              <a:t>E</a:t>
            </a:r>
            <a:r>
              <a:t>verything </a:t>
            </a:r>
          </a:p>
          <a:p>
            <a:pPr lvl="4" marL="0" indent="914400">
              <a:buSzTx/>
              <a:buNone/>
            </a:pPr>
            <a:r>
              <a:rPr b="1"/>
              <a:t>A</a:t>
            </a:r>
            <a:r>
              <a:t>nd </a:t>
            </a:r>
          </a:p>
          <a:p>
            <a:pPr lvl="5" marL="0" indent="1143000">
              <a:spcBef>
                <a:spcPts val="500"/>
              </a:spcBef>
              <a:buSzTx/>
              <a:buNone/>
              <a:defRPr sz="2800"/>
            </a:pPr>
            <a:r>
              <a:rPr b="1"/>
              <a:t>R</a:t>
            </a:r>
            <a:r>
              <a:t>un</a:t>
            </a:r>
          </a:p>
          <a:p>
            <a:pPr lvl="1"/>
            <a:r>
              <a:t>or</a:t>
            </a:r>
          </a:p>
          <a:p>
            <a:pPr lvl="2" marL="0" indent="457200">
              <a:buSzTx/>
              <a:buNone/>
            </a:pPr>
            <a:r>
              <a:rPr b="1"/>
              <a:t>F</a:t>
            </a:r>
            <a:r>
              <a:t>ace </a:t>
            </a:r>
          </a:p>
          <a:p>
            <a:pPr lvl="3" marL="0" indent="685800">
              <a:buSzTx/>
              <a:buNone/>
            </a:pPr>
            <a:r>
              <a:rPr b="1"/>
              <a:t>E</a:t>
            </a:r>
            <a:r>
              <a:t>verything </a:t>
            </a:r>
          </a:p>
          <a:p>
            <a:pPr lvl="4" marL="0" indent="914400">
              <a:buSzTx/>
              <a:buNone/>
            </a:pPr>
            <a:r>
              <a:rPr b="1"/>
              <a:t>A</a:t>
            </a:r>
            <a:r>
              <a:t>nd </a:t>
            </a:r>
          </a:p>
          <a:p>
            <a:pPr lvl="5" marL="0" indent="1143000">
              <a:spcBef>
                <a:spcPts val="500"/>
              </a:spcBef>
              <a:buSzTx/>
              <a:buNone/>
              <a:defRPr sz="2800"/>
            </a:pPr>
            <a:r>
              <a:rPr b="1"/>
              <a:t>R</a:t>
            </a:r>
            <a:r>
              <a:t>ise</a:t>
            </a:r>
          </a:p>
          <a:p>
            <a:pPr/>
            <a:r>
              <a:t>Treat fear of algorithm course as you wish</a:t>
            </a:r>
          </a:p>
        </p:txBody>
      </p:sp>
      <p:sp>
        <p:nvSpPr>
          <p:cNvPr id="5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3" name="DAA/Overview"/>
          <p:cNvSpPr txBox="1"/>
          <p:nvPr/>
        </p:nvSpPr>
        <p:spPr>
          <a:xfrm>
            <a:off x="423212" y="6963885"/>
            <a:ext cx="210176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DAA/Overview</a:t>
            </a:r>
          </a:p>
        </p:txBody>
      </p:sp>
      <p:sp>
        <p:nvSpPr>
          <p:cNvPr id="5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51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Why Study Algorithm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Why Study Algorithms</a:t>
            </a:r>
          </a:p>
        </p:txBody>
      </p:sp>
      <p:sp>
        <p:nvSpPr>
          <p:cNvPr id="57" name="How do you know what you don’t know if region of things to know is limited.…"/>
          <p:cNvSpPr txBox="1"/>
          <p:nvPr>
            <p:ph type="body" idx="1"/>
          </p:nvPr>
        </p:nvSpPr>
        <p:spPr>
          <a:xfrm>
            <a:off x="887784" y="938113"/>
            <a:ext cx="8948060" cy="5891610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300"/>
              </a:spcBef>
            </a:pPr>
            <a:r>
              <a:rPr b="1"/>
              <a:t>How do you know</a:t>
            </a:r>
            <a:r>
              <a:t> </a:t>
            </a:r>
            <a:r>
              <a:rPr i="1">
                <a:solidFill>
                  <a:schemeClr val="accent6">
                    <a:lumOff val="-8741"/>
                  </a:schemeClr>
                </a:solidFill>
              </a:rPr>
              <a:t>what you don’t know</a:t>
            </a:r>
            <a:r>
              <a:t> </a:t>
            </a:r>
            <a:r>
              <a:rPr u="sng"/>
              <a:t>if region of things to know</a:t>
            </a:r>
            <a:r>
              <a:t> is limited.</a:t>
            </a:r>
          </a:p>
          <a:p>
            <a:pPr>
              <a:spcBef>
                <a:spcPts val="300"/>
              </a:spcBef>
            </a:pPr>
            <a:r>
              <a:t>We use algorithms practically everyday in life</a:t>
            </a:r>
          </a:p>
          <a:p>
            <a:pPr lvl="1">
              <a:spcBef>
                <a:spcPts val="300"/>
              </a:spcBef>
            </a:pPr>
            <a:r>
              <a:t>Infant: cry to get milk, roll over to move</a:t>
            </a:r>
          </a:p>
          <a:p>
            <a:pPr lvl="1">
              <a:spcBef>
                <a:spcPts val="300"/>
              </a:spcBef>
            </a:pPr>
            <a:r>
              <a:t>Primary school: simple maths</a:t>
            </a:r>
          </a:p>
          <a:p>
            <a:pPr lvl="2">
              <a:spcBef>
                <a:spcPts val="300"/>
              </a:spcBef>
            </a:pPr>
            <a:r>
              <a:t>Add, multiply two single digit numbers</a:t>
            </a:r>
          </a:p>
          <a:p>
            <a:pPr lvl="2">
              <a:spcBef>
                <a:spcPts val="300"/>
              </a:spcBef>
            </a:pPr>
            <a:r>
              <a:t>Add multiply multi digit numbers</a:t>
            </a:r>
          </a:p>
          <a:p>
            <a:pPr lvl="1">
              <a:spcBef>
                <a:spcPts val="300"/>
              </a:spcBef>
            </a:pPr>
            <a:r>
              <a:t>High School: </a:t>
            </a:r>
          </a:p>
          <a:p>
            <a:pPr lvl="2">
              <a:spcBef>
                <a:spcPts val="300"/>
              </a:spcBef>
            </a:pPr>
            <a:r>
              <a:t>Arrange your books, notebooks</a:t>
            </a:r>
          </a:p>
          <a:p>
            <a:pPr lvl="2">
              <a:spcBef>
                <a:spcPts val="300"/>
              </a:spcBef>
            </a:pPr>
            <a:r>
              <a:t>Opening a chapter in text book</a:t>
            </a:r>
          </a:p>
          <a:p>
            <a:pPr lvl="1">
              <a:spcBef>
                <a:spcPts val="300"/>
              </a:spcBef>
            </a:pPr>
            <a:r>
              <a:t>College:</a:t>
            </a:r>
          </a:p>
          <a:p>
            <a:pPr lvl="2">
              <a:spcBef>
                <a:spcPts val="300"/>
              </a:spcBef>
            </a:pPr>
            <a:r>
              <a:t>Finding the shortest route to a destination</a:t>
            </a:r>
          </a:p>
          <a:p>
            <a:pPr lvl="2">
              <a:spcBef>
                <a:spcPts val="300"/>
              </a:spcBef>
            </a:pPr>
            <a:r>
              <a:t>Finding a friend to help you do your assignment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9" name="DAA/Overview"/>
          <p:cNvSpPr txBox="1"/>
          <p:nvPr/>
        </p:nvSpPr>
        <p:spPr>
          <a:xfrm>
            <a:off x="423212" y="6963885"/>
            <a:ext cx="210176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DAA/Overview</a:t>
            </a:r>
          </a:p>
        </p:txBody>
      </p:sp>
      <p:sp>
        <p:nvSpPr>
          <p:cNvPr id="60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Your Life &amp; This Cours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Your Life &amp; This Course</a:t>
            </a:r>
          </a:p>
        </p:txBody>
      </p:sp>
      <p:sp>
        <p:nvSpPr>
          <p:cNvPr id="63" name="Teaching belief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SzPct val="125000"/>
              <a:defRPr sz="3600"/>
            </a:pPr>
            <a:r>
              <a:t>Teaching belief</a:t>
            </a:r>
          </a:p>
          <a:p>
            <a:pPr lvl="1">
              <a:buSzPct val="125000"/>
              <a:buChar char="•"/>
            </a:pPr>
            <a:r>
              <a:t>Nothing to teach something how to use it</a:t>
            </a:r>
          </a:p>
          <a:p>
            <a:pPr lvl="2" marL="1065847" indent="-213360">
              <a:buSzPct val="125000"/>
            </a:pPr>
            <a:r>
              <a:t>Before experiencing it myself</a:t>
            </a:r>
          </a:p>
          <a:p>
            <a:pPr>
              <a:buSzPct val="125000"/>
              <a:defRPr sz="3600"/>
            </a:pPr>
            <a:r>
              <a:t>As a human</a:t>
            </a:r>
          </a:p>
          <a:p>
            <a:pPr lvl="1">
              <a:buSzPct val="125000"/>
              <a:buChar char="•"/>
            </a:pPr>
            <a:r>
              <a:t>We are bound to make errors</a:t>
            </a:r>
          </a:p>
          <a:p>
            <a:pPr lvl="1">
              <a:buSzPct val="125000"/>
              <a:buChar char="•"/>
            </a:pPr>
            <a:r>
              <a:t>Get used to it</a:t>
            </a:r>
          </a:p>
          <a:p>
            <a:pPr lvl="1">
              <a:buSzPct val="125000"/>
              <a:buChar char="•"/>
            </a:pPr>
            <a:r>
              <a:t>Learning requires patience</a:t>
            </a:r>
          </a:p>
          <a:p>
            <a:pPr lvl="2" marL="1065847" indent="-213360">
              <a:buSzPct val="125000"/>
            </a:pPr>
            <a:r>
              <a:t>Things have its time and don’t force things</a:t>
            </a:r>
          </a:p>
          <a:p>
            <a:pPr>
              <a:buSzPct val="125000"/>
              <a:defRPr sz="3000"/>
            </a:pPr>
            <a:r>
              <a:t>Your assignments are as a group/team</a:t>
            </a:r>
          </a:p>
          <a:p>
            <a:pPr lvl="1">
              <a:buSzPct val="125000"/>
              <a:buChar char="•"/>
            </a:pPr>
            <a:r>
              <a:t>Story of 4 people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5" name="DAA/Overview"/>
          <p:cNvSpPr txBox="1"/>
          <p:nvPr/>
        </p:nvSpPr>
        <p:spPr>
          <a:xfrm>
            <a:off x="423212" y="6963885"/>
            <a:ext cx="210176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DAA/Overview</a:t>
            </a:r>
          </a:p>
        </p:txBody>
      </p:sp>
      <p:sp>
        <p:nvSpPr>
          <p:cNvPr id="6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63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tory of wor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Story of work</a:t>
            </a:r>
          </a:p>
        </p:txBody>
      </p:sp>
      <p:sp>
        <p:nvSpPr>
          <p:cNvPr id="69" name="Story of team of four people…"/>
          <p:cNvSpPr txBox="1"/>
          <p:nvPr>
            <p:ph type="body" idx="1"/>
          </p:nvPr>
        </p:nvSpPr>
        <p:spPr>
          <a:xfrm>
            <a:off x="887784" y="938113"/>
            <a:ext cx="8887669" cy="5891610"/>
          </a:xfrm>
          <a:prstGeom prst="rect">
            <a:avLst/>
          </a:prstGeom>
        </p:spPr>
        <p:txBody>
          <a:bodyPr/>
          <a:lstStyle/>
          <a:p>
            <a:pPr/>
            <a:r>
              <a:t>Story of team of four people</a:t>
            </a:r>
          </a:p>
          <a:p>
            <a:pPr lvl="1"/>
            <a:r>
              <a:rPr b="1" i="1"/>
              <a:t>Everybody</a:t>
            </a:r>
            <a:r>
              <a:t>, </a:t>
            </a:r>
            <a:r>
              <a:rPr b="1" i="1"/>
              <a:t>Anybody</a:t>
            </a:r>
            <a:r>
              <a:t>, </a:t>
            </a:r>
            <a:r>
              <a:rPr b="1" i="1"/>
              <a:t>Somebody</a:t>
            </a:r>
            <a:r>
              <a:t>, </a:t>
            </a:r>
            <a:r>
              <a:rPr b="1" i="1"/>
              <a:t>Nobody</a:t>
            </a:r>
          </a:p>
          <a:p>
            <a:pPr marL="361156" indent="-321468">
              <a:defRPr sz="3000"/>
            </a:pPr>
            <a:r>
              <a:t>An important work was to be done</a:t>
            </a:r>
          </a:p>
          <a:p>
            <a:pPr lvl="1">
              <a:defRPr b="1"/>
            </a:pPr>
            <a:r>
              <a:rPr b="0"/>
              <a:t>Team was asked to do it</a:t>
            </a:r>
          </a:p>
          <a:p>
            <a:pPr lvl="1"/>
            <a:r>
              <a:rPr b="1"/>
              <a:t>Everybody</a:t>
            </a:r>
            <a:r>
              <a:t> thought </a:t>
            </a:r>
            <a:r>
              <a:rPr b="1"/>
              <a:t>somebody</a:t>
            </a:r>
            <a:r>
              <a:t> would do it</a:t>
            </a:r>
          </a:p>
          <a:p>
            <a:pPr lvl="1"/>
            <a:r>
              <a:rPr b="1"/>
              <a:t>Anybody</a:t>
            </a:r>
            <a:r>
              <a:t> could have done it, but </a:t>
            </a:r>
            <a:r>
              <a:rPr b="1"/>
              <a:t>Nobody</a:t>
            </a:r>
            <a:r>
              <a:t> did</a:t>
            </a:r>
          </a:p>
          <a:p>
            <a:pPr marL="361156" indent="-321468">
              <a:defRPr sz="3000"/>
            </a:pPr>
            <a:r>
              <a:t>Result</a:t>
            </a:r>
          </a:p>
          <a:p>
            <a:pPr lvl="1">
              <a:defRPr b="1"/>
            </a:pPr>
            <a:r>
              <a:t>Somebody</a:t>
            </a:r>
            <a:r>
              <a:rPr b="0"/>
              <a:t> got angry as it was </a:t>
            </a:r>
            <a:r>
              <a:t>everybody</a:t>
            </a:r>
            <a:r>
              <a:rPr b="0"/>
              <a:t>’s job</a:t>
            </a:r>
            <a:endParaRPr b="0"/>
          </a:p>
          <a:p>
            <a:pPr lvl="1">
              <a:defRPr b="1"/>
            </a:pPr>
            <a:r>
              <a:t>Everybody</a:t>
            </a:r>
            <a:r>
              <a:rPr b="0"/>
              <a:t> knew that </a:t>
            </a:r>
            <a:r>
              <a:t>anybody</a:t>
            </a:r>
            <a:r>
              <a:rPr b="0"/>
              <a:t> could do it</a:t>
            </a:r>
            <a:endParaRPr b="0"/>
          </a:p>
          <a:p>
            <a:pPr lvl="1" marL="661987" indent="-266700">
              <a:defRPr b="1" sz="2800"/>
            </a:pPr>
            <a:r>
              <a:t>Nobody</a:t>
            </a:r>
            <a:r>
              <a:rPr b="0"/>
              <a:t> realized that </a:t>
            </a:r>
            <a:r>
              <a:t>somebody</a:t>
            </a:r>
            <a:r>
              <a:rPr b="0"/>
              <a:t> wouldn’t do it</a:t>
            </a:r>
          </a:p>
        </p:txBody>
      </p:sp>
      <p:sp>
        <p:nvSpPr>
          <p:cNvPr id="7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1" name="DAA/Overview"/>
          <p:cNvSpPr txBox="1"/>
          <p:nvPr/>
        </p:nvSpPr>
        <p:spPr>
          <a:xfrm>
            <a:off x="423212" y="6963885"/>
            <a:ext cx="210176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DAA/Overview</a:t>
            </a:r>
          </a:p>
        </p:txBody>
      </p:sp>
      <p:sp>
        <p:nvSpPr>
          <p:cNvPr id="72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advClick="1" p14:dur="1000">
        <p15:prstTrans prst="peelOff" invX="1"/>
      </p:transition>
    </mc:Choice>
    <mc:Choice xmlns:p14="http://schemas.microsoft.com/office/powerpoint/2010/main" Requires="p14">
      <p:transition spd="med" advClick="1" p14:dur="1000">
        <p:wipe dir="l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69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tory of wor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Story of work</a:t>
            </a:r>
          </a:p>
        </p:txBody>
      </p:sp>
      <p:sp>
        <p:nvSpPr>
          <p:cNvPr id="75" name="Summary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Summary</a:t>
            </a:r>
          </a:p>
          <a:p>
            <a:pPr lvl="1"/>
            <a:r>
              <a:t>Job was not done</a:t>
            </a:r>
          </a:p>
          <a:p>
            <a:pPr lvl="1"/>
            <a:r>
              <a:rPr b="1"/>
              <a:t>Everybody</a:t>
            </a:r>
            <a:r>
              <a:t> blamed </a:t>
            </a:r>
            <a:r>
              <a:rPr b="1"/>
              <a:t>somebody</a:t>
            </a:r>
          </a:p>
          <a:p>
            <a:pPr lvl="1">
              <a:defRPr b="1"/>
            </a:pPr>
            <a:r>
              <a:t>Nobody</a:t>
            </a:r>
            <a:r>
              <a:rPr b="0"/>
              <a:t> did what </a:t>
            </a:r>
            <a:r>
              <a:t>anybody</a:t>
            </a:r>
            <a:r>
              <a:rPr b="0"/>
              <a:t> could have done</a:t>
            </a:r>
            <a:endParaRPr b="0"/>
          </a:p>
          <a:p>
            <a:pPr>
              <a:defRPr b="1"/>
            </a:pPr>
            <a:r>
              <a:rPr b="0"/>
              <a:t>Learning:</a:t>
            </a:r>
            <a:endParaRPr b="0"/>
          </a:p>
          <a:p>
            <a:pPr lvl="1">
              <a:defRPr b="1"/>
            </a:pPr>
            <a:r>
              <a:rPr b="0"/>
              <a:t>Don’t depend on </a:t>
            </a:r>
            <a:r>
              <a:t>somebody</a:t>
            </a:r>
            <a:endParaRPr b="0"/>
          </a:p>
          <a:p>
            <a:pPr lvl="1">
              <a:defRPr b="1"/>
            </a:pPr>
            <a:r>
              <a:rPr b="0"/>
              <a:t>Be </a:t>
            </a:r>
            <a:r>
              <a:t>anybody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7" name="DAA/Overview"/>
          <p:cNvSpPr txBox="1"/>
          <p:nvPr/>
        </p:nvSpPr>
        <p:spPr>
          <a:xfrm>
            <a:off x="423212" y="6963885"/>
            <a:ext cx="210176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DAA/Overview</a:t>
            </a:r>
          </a:p>
        </p:txBody>
      </p:sp>
      <p:sp>
        <p:nvSpPr>
          <p:cNvPr id="78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advClick="1" p14:dur="1000">
        <p15:prstTrans prst="peelOff" invX="1"/>
      </p:transition>
    </mc:Choice>
    <mc:Choice xmlns:p14="http://schemas.microsoft.com/office/powerpoint/2010/main" Requires="p14">
      <p:transition spd="med" advClick="1" p14:dur="1000">
        <p:wipe dir="l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75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Apply Commonsense to Complex Problems"/>
          <p:cNvSpPr txBox="1"/>
          <p:nvPr>
            <p:ph type="title"/>
          </p:nvPr>
        </p:nvSpPr>
        <p:spPr>
          <a:xfrm>
            <a:off x="289520" y="60325"/>
            <a:ext cx="9468380" cy="952500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/>
            <a:r>
              <a:t>Apply Commonsense to Complex Problems</a:t>
            </a:r>
          </a:p>
        </p:txBody>
      </p:sp>
      <p:sp>
        <p:nvSpPr>
          <p:cNvPr id="81" name="A story between Car customer and Customer care executive…"/>
          <p:cNvSpPr txBox="1"/>
          <p:nvPr>
            <p:ph type="body" idx="1"/>
          </p:nvPr>
        </p:nvSpPr>
        <p:spPr>
          <a:xfrm>
            <a:off x="887784" y="938113"/>
            <a:ext cx="8744332" cy="589161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</a:pPr>
            <a:r>
              <a:t>A story between Car customer and Customer care executive</a:t>
            </a:r>
          </a:p>
          <a:p>
            <a:pPr lvl="1">
              <a:lnSpc>
                <a:spcPct val="80000"/>
              </a:lnSpc>
            </a:pPr>
            <a:r>
              <a:t>Luxury Division of Car manufacturer received a crazy complaint</a:t>
            </a:r>
          </a:p>
          <a:p>
            <a:pPr>
              <a:lnSpc>
                <a:spcPct val="80000"/>
              </a:lnSpc>
            </a:pPr>
            <a:r>
              <a:t>Background</a:t>
            </a:r>
          </a:p>
          <a:p>
            <a:pPr lvl="1">
              <a:lnSpc>
                <a:spcPct val="80000"/>
              </a:lnSpc>
            </a:pPr>
            <a:r>
              <a:t>Customer goes for ice cream after dinner each day</a:t>
            </a:r>
          </a:p>
          <a:p>
            <a:pPr lvl="1">
              <a:lnSpc>
                <a:spcPct val="80000"/>
              </a:lnSpc>
            </a:pPr>
            <a:r>
              <a:t>Eats different ice cream depending on the mood</a:t>
            </a:r>
          </a:p>
          <a:p>
            <a:pPr>
              <a:lnSpc>
                <a:spcPct val="80000"/>
              </a:lnSpc>
            </a:pPr>
            <a:r>
              <a:t>Customer buys a new Luxury car</a:t>
            </a:r>
          </a:p>
          <a:p>
            <a:pPr lvl="1">
              <a:lnSpc>
                <a:spcPct val="80000"/>
              </a:lnSpc>
            </a:pPr>
            <a:r>
              <a:t>Goes in the new car to ice cream shop</a:t>
            </a:r>
          </a:p>
          <a:p>
            <a:pPr lvl="1">
              <a:lnSpc>
                <a:spcPct val="80000"/>
              </a:lnSpc>
            </a:pPr>
            <a:r>
              <a:t>When he buys vanilla ice cream, car won’t start</a:t>
            </a:r>
          </a:p>
          <a:p>
            <a:pPr lvl="1">
              <a:lnSpc>
                <a:spcPct val="80000"/>
              </a:lnSpc>
            </a:pPr>
            <a:r>
              <a:t>For other ice creams he buys, car starts just fine.</a:t>
            </a:r>
          </a:p>
        </p:txBody>
      </p:sp>
      <p:sp>
        <p:nvSpPr>
          <p:cNvPr id="8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3" name="DAA/Overview"/>
          <p:cNvSpPr txBox="1"/>
          <p:nvPr/>
        </p:nvSpPr>
        <p:spPr>
          <a:xfrm>
            <a:off x="423212" y="6963885"/>
            <a:ext cx="210176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DAA/Overview</a:t>
            </a:r>
          </a:p>
        </p:txBody>
      </p:sp>
      <p:sp>
        <p:nvSpPr>
          <p:cNvPr id="8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advClick="1" p14:dur="1000">
        <p15:prstTrans prst="peelOff" invX="1"/>
      </p:transition>
    </mc:Choice>
    <mc:Choice xmlns:p14="http://schemas.microsoft.com/office/powerpoint/2010/main" Requires="p14">
      <p:transition spd="med" advClick="1" p14:dur="1000">
        <p:wipe dir="l"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D2A9"/>
        </a:solidFill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D2A9"/>
        </a:solidFill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