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9: Bellman-Ford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L29: Bellman-Ford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: Bellman F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Bellman Ford</a:t>
            </a:r>
          </a:p>
        </p:txBody>
      </p:sp>
      <p:sp>
        <p:nvSpPr>
          <p:cNvPr id="167" name="Algo BellmanFord(v, n, cost[][],dist[]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Algo </a:t>
            </a:r>
            <a:r>
              <a:t>BellmanFord(v,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cost[][],dist[])</a:t>
            </a:r>
            <a:endParaRPr sz="2800"/>
          </a:p>
          <a:p>
            <a:pPr marL="0" indent="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//computes single source all dstn shortest with -ve edge costs</a:t>
            </a:r>
            <a:endParaRPr sz="2800"/>
          </a:p>
          <a:p>
            <a:pPr marL="0" indent="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// i/p: source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2800"/>
              <a:t>, number of nodes: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marL="0" indent="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rPr sz="2800"/>
              <a:t> 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dist[i]=cost[v][i] </a:t>
            </a:r>
            <a:r>
              <a:rPr sz="2800"/>
              <a:t>//default to ∞ when no edge</a:t>
            </a:r>
            <a:endParaRPr sz="2800"/>
          </a:p>
          <a:p>
            <a:pPr marL="0" indent="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k=2</a:t>
            </a:r>
            <a:r>
              <a:rPr sz="2800"/>
              <a:t> 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sz="2800"/>
              <a:t> </a:t>
            </a:r>
            <a:endParaRPr sz="2800"/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 for (each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sz="2800"/>
              <a:t> such that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u≠v</a:t>
            </a:r>
            <a:r>
              <a:rPr sz="2800"/>
              <a:t>, 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sz="2800"/>
              <a:t> has incoming edge)</a:t>
            </a:r>
            <a:endParaRPr sz="2800"/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for each edge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&lt;i,u&gt;</a:t>
            </a:r>
            <a:r>
              <a:rPr sz="2800"/>
              <a:t> in the graph</a:t>
            </a:r>
            <a:endParaRPr sz="2800"/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dist[u] &gt; dist[i]+cost[i][u]</a:t>
            </a:r>
            <a:r>
              <a:rPr sz="2800"/>
              <a:t> then</a:t>
            </a:r>
            <a:endParaRPr sz="2800"/>
          </a:p>
          <a:p>
            <a:pPr lvl="7" marL="0" indent="16002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dist[u]=dist[i]+cost[i][u]</a:t>
            </a:r>
            <a:endParaRPr sz="2800"/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fi //end if</a:t>
            </a:r>
            <a:endParaRPr sz="2800"/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// end for each edge</a:t>
            </a:r>
            <a:endParaRPr sz="2800"/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// end for each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u≠v</a:t>
            </a:r>
            <a:endParaRPr sz="2800"/>
          </a:p>
          <a:p>
            <a:pPr marL="0" indent="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// end 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me Complexity: Bellman F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Complexity: Bellman Ford</a:t>
            </a:r>
          </a:p>
        </p:txBody>
      </p:sp>
      <p:sp>
        <p:nvSpPr>
          <p:cNvPr id="173" name="Using adjan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adjancency matrix</a:t>
            </a:r>
          </a:p>
          <a:p>
            <a:pPr lvl="1"/>
            <a:r>
              <a:t>3 nested for loops</a:t>
            </a:r>
          </a:p>
          <a:p>
            <a:pPr lvl="2"/>
            <a:r>
              <a:t>first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n-1</a:t>
            </a:r>
            <a:r>
              <a:t> times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)</a:t>
            </a:r>
          </a:p>
          <a:p>
            <a:pPr lvl="2"/>
            <a:r>
              <a:t>other could potentially run n times.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Using adjancy matrix</a:t>
            </a:r>
          </a:p>
          <a:p>
            <a:pPr lvl="1"/>
            <a:r>
              <a:t>outer most nest loop: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times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)</a:t>
            </a:r>
          </a:p>
          <a:p>
            <a:pPr lvl="1"/>
            <a:r>
              <a:t>Innermost two for loop together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times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Note: if for one iteration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 none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dist[]</a:t>
            </a:r>
            <a:r>
              <a:t> changes</a:t>
            </a:r>
          </a:p>
          <a:p>
            <a:pPr lvl="1" marL="738187" indent="-342900">
              <a:spcBef>
                <a:spcPts val="7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 it won’t change for next iteration as well</a:t>
            </a:r>
          </a:p>
          <a:p>
            <a:pPr lvl="1" marL="738187" indent="-342900">
              <a:spcBef>
                <a:spcPts val="7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Loop can be terminated with iterating till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n-1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9" name="Graph with negative ed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with negative edges</a:t>
            </a:r>
          </a:p>
          <a:p>
            <a:pPr lvl="1"/>
            <a:r>
              <a:t>Dijkstra’s algo does not work.</a:t>
            </a:r>
          </a:p>
          <a:p>
            <a:pPr/>
            <a:r>
              <a:t>Graph with negative cycles.</a:t>
            </a:r>
          </a:p>
          <a:p>
            <a:pPr/>
            <a:r>
              <a:t>Dynamic programming approach to graphs with negative cycles</a:t>
            </a:r>
          </a:p>
          <a:p>
            <a:pPr lvl="1"/>
            <a:r>
              <a:t>Bellman Ford algorithm.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173421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5.4</a:t>
            </a:r>
            <a:r>
              <a:t> </a:t>
            </a:r>
          </a:p>
          <a:p>
            <a:pPr marL="382587" indent="-342899">
              <a:defRPr sz="2800"/>
            </a:pPr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ingle Source Shortest Pa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Paths</a:t>
            </a:r>
          </a:p>
        </p:txBody>
      </p:sp>
      <p:sp>
        <p:nvSpPr>
          <p:cNvPr id="54" name="Issues with Dijkstra’s algo…"/>
          <p:cNvSpPr txBox="1"/>
          <p:nvPr>
            <p:ph type="body" sz="half" idx="1"/>
          </p:nvPr>
        </p:nvSpPr>
        <p:spPr>
          <a:xfrm>
            <a:off x="666288" y="938113"/>
            <a:ext cx="9055611" cy="2938164"/>
          </a:xfrm>
          <a:prstGeom prst="rect">
            <a:avLst/>
          </a:prstGeom>
        </p:spPr>
        <p:txBody>
          <a:bodyPr/>
          <a:lstStyle/>
          <a:p>
            <a:pPr/>
            <a:r>
              <a:t>Issues with Dijkstra’s algo</a:t>
            </a:r>
          </a:p>
          <a:p>
            <a:pPr lvl="1"/>
            <a:r>
              <a:t>Does not work with negative edge weights</a:t>
            </a:r>
          </a:p>
          <a:p>
            <a:pPr lvl="1"/>
            <a:r>
              <a:t>Consider a graph below</a:t>
            </a:r>
          </a:p>
          <a:p>
            <a:pPr lvl="2"/>
            <a:r>
              <a:t>What is Shortest distance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d(F,B)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Dijkstra </a:t>
            </a:r>
            <a:r>
              <a:t>algo gives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.</a:t>
            </a:r>
          </a:p>
          <a:p>
            <a:pPr lvl="2"/>
            <a:r>
              <a:t>Answer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-4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6" name="Group"/>
          <p:cNvGrpSpPr/>
          <p:nvPr/>
        </p:nvGrpSpPr>
        <p:grpSpPr>
          <a:xfrm>
            <a:off x="1851032" y="4057950"/>
            <a:ext cx="5039364" cy="3078979"/>
            <a:chOff x="0" y="0"/>
            <a:chExt cx="5039362" cy="3078978"/>
          </a:xfrm>
        </p:grpSpPr>
        <p:sp>
          <p:nvSpPr>
            <p:cNvPr id="58" name="B"/>
            <p:cNvSpPr/>
            <p:nvPr/>
          </p:nvSpPr>
          <p:spPr>
            <a:xfrm>
              <a:off x="1066709" y="2246399"/>
              <a:ext cx="619854" cy="6280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" name="E"/>
            <p:cNvSpPr/>
            <p:nvPr/>
          </p:nvSpPr>
          <p:spPr>
            <a:xfrm>
              <a:off x="4419510" y="1202997"/>
              <a:ext cx="619853" cy="6280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60" name="A"/>
            <p:cNvSpPr/>
            <p:nvPr/>
          </p:nvSpPr>
          <p:spPr>
            <a:xfrm>
              <a:off x="0" y="1186064"/>
              <a:ext cx="619853" cy="62805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1" name="D"/>
            <p:cNvSpPr/>
            <p:nvPr/>
          </p:nvSpPr>
          <p:spPr>
            <a:xfrm>
              <a:off x="3369643" y="2246399"/>
              <a:ext cx="619853" cy="6280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2" name="F"/>
            <p:cNvSpPr/>
            <p:nvPr/>
          </p:nvSpPr>
          <p:spPr>
            <a:xfrm>
              <a:off x="3369643" y="159594"/>
              <a:ext cx="619853" cy="6280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63" name="Line"/>
            <p:cNvSpPr/>
            <p:nvPr/>
          </p:nvSpPr>
          <p:spPr>
            <a:xfrm>
              <a:off x="538615" y="1730169"/>
              <a:ext cx="627293" cy="6272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4" name="Line"/>
            <p:cNvSpPr/>
            <p:nvPr/>
          </p:nvSpPr>
          <p:spPr>
            <a:xfrm flipH="1">
              <a:off x="1376636" y="820882"/>
              <a:ext cx="1" cy="139228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5" name="Line"/>
            <p:cNvSpPr/>
            <p:nvPr/>
          </p:nvSpPr>
          <p:spPr>
            <a:xfrm>
              <a:off x="1706403" y="2643319"/>
              <a:ext cx="164339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" name="Line"/>
            <p:cNvSpPr/>
            <p:nvPr/>
          </p:nvSpPr>
          <p:spPr>
            <a:xfrm flipV="1">
              <a:off x="534514" y="646754"/>
              <a:ext cx="635495" cy="63549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" name="C"/>
            <p:cNvSpPr/>
            <p:nvPr/>
          </p:nvSpPr>
          <p:spPr>
            <a:xfrm>
              <a:off x="1104809" y="159594"/>
              <a:ext cx="619854" cy="6280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0" marR="0" algn="ctr" defTabSz="584200">
                <a:defRPr sz="2200"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8" name="Line"/>
            <p:cNvSpPr/>
            <p:nvPr/>
          </p:nvSpPr>
          <p:spPr>
            <a:xfrm>
              <a:off x="1728314" y="494848"/>
              <a:ext cx="1620745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9" name="Line"/>
            <p:cNvSpPr/>
            <p:nvPr/>
          </p:nvSpPr>
          <p:spPr>
            <a:xfrm>
              <a:off x="3901999" y="650855"/>
              <a:ext cx="627293" cy="62729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0" name="Line"/>
            <p:cNvSpPr/>
            <p:nvPr/>
          </p:nvSpPr>
          <p:spPr>
            <a:xfrm flipV="1">
              <a:off x="3897898" y="1726068"/>
              <a:ext cx="635495" cy="63549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" name="Line"/>
            <p:cNvSpPr/>
            <p:nvPr/>
          </p:nvSpPr>
          <p:spPr>
            <a:xfrm>
              <a:off x="1658332" y="669471"/>
              <a:ext cx="2755392" cy="8302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1581678" y="685561"/>
              <a:ext cx="1843701" cy="16290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3" name="Line"/>
            <p:cNvSpPr/>
            <p:nvPr/>
          </p:nvSpPr>
          <p:spPr>
            <a:xfrm flipV="1">
              <a:off x="1658332" y="1635022"/>
              <a:ext cx="2755392" cy="81758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4" name="Line"/>
            <p:cNvSpPr/>
            <p:nvPr/>
          </p:nvSpPr>
          <p:spPr>
            <a:xfrm>
              <a:off x="3679569" y="803949"/>
              <a:ext cx="1" cy="139228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algn="ctr" defTabSz="584200">
                <a:defRPr sz="2200">
                  <a:solidFill>
                    <a:srgbClr val="FFFFFF"/>
                  </a:solidFill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" name="-5"/>
            <p:cNvSpPr txBox="1"/>
            <p:nvPr/>
          </p:nvSpPr>
          <p:spPr>
            <a:xfrm>
              <a:off x="456398" y="1961065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-5</a:t>
              </a:r>
            </a:p>
          </p:txBody>
        </p:sp>
        <p:sp>
          <p:nvSpPr>
            <p:cNvPr id="76" name="-1"/>
            <p:cNvSpPr txBox="1"/>
            <p:nvPr/>
          </p:nvSpPr>
          <p:spPr>
            <a:xfrm>
              <a:off x="2158198" y="2617919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-1</a:t>
              </a:r>
            </a:p>
          </p:txBody>
        </p:sp>
        <p:sp>
          <p:nvSpPr>
            <p:cNvPr id="77" name="-1"/>
            <p:cNvSpPr txBox="1"/>
            <p:nvPr/>
          </p:nvSpPr>
          <p:spPr>
            <a:xfrm>
              <a:off x="456398" y="571343"/>
              <a:ext cx="4078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-1</a:t>
              </a:r>
            </a:p>
          </p:txBody>
        </p:sp>
        <p:sp>
          <p:nvSpPr>
            <p:cNvPr id="78" name="-2"/>
            <p:cNvSpPr txBox="1"/>
            <p:nvPr/>
          </p:nvSpPr>
          <p:spPr>
            <a:xfrm>
              <a:off x="937867" y="1269562"/>
              <a:ext cx="4078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-2</a:t>
              </a:r>
            </a:p>
          </p:txBody>
        </p:sp>
        <p:sp>
          <p:nvSpPr>
            <p:cNvPr id="79" name="2"/>
            <p:cNvSpPr txBox="1"/>
            <p:nvPr/>
          </p:nvSpPr>
          <p:spPr>
            <a:xfrm>
              <a:off x="2220225" y="-1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2001476" y="733972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5"/>
            <p:cNvSpPr txBox="1"/>
            <p:nvPr/>
          </p:nvSpPr>
          <p:spPr>
            <a:xfrm>
              <a:off x="1651004" y="1709134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2" name="1"/>
            <p:cNvSpPr txBox="1"/>
            <p:nvPr/>
          </p:nvSpPr>
          <p:spPr>
            <a:xfrm>
              <a:off x="2463937" y="1709134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3" name="-3"/>
            <p:cNvSpPr txBox="1"/>
            <p:nvPr/>
          </p:nvSpPr>
          <p:spPr>
            <a:xfrm>
              <a:off x="4142835" y="1961065"/>
              <a:ext cx="40782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-3</a:t>
              </a:r>
            </a:p>
          </p:txBody>
        </p:sp>
        <p:sp>
          <p:nvSpPr>
            <p:cNvPr id="84" name="3"/>
            <p:cNvSpPr txBox="1"/>
            <p:nvPr/>
          </p:nvSpPr>
          <p:spPr>
            <a:xfrm>
              <a:off x="4204862" y="571343"/>
              <a:ext cx="28377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5" name="4"/>
            <p:cNvSpPr txBox="1"/>
            <p:nvPr/>
          </p:nvSpPr>
          <p:spPr>
            <a:xfrm>
              <a:off x="3422402" y="1286495"/>
              <a:ext cx="28377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 marR="0" algn="ctr" defTabSz="584200">
                <a:defRPr b="1" sz="24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2"/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raph with Negative ed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with Negative edges</a:t>
            </a:r>
          </a:p>
        </p:txBody>
      </p:sp>
      <p:sp>
        <p:nvSpPr>
          <p:cNvPr id="89" name="Key requirement:…"/>
          <p:cNvSpPr txBox="1"/>
          <p:nvPr>
            <p:ph type="body" idx="1"/>
          </p:nvPr>
        </p:nvSpPr>
        <p:spPr>
          <a:xfrm>
            <a:off x="666288" y="938113"/>
            <a:ext cx="9055611" cy="3782737"/>
          </a:xfrm>
          <a:prstGeom prst="rect">
            <a:avLst/>
          </a:prstGeom>
        </p:spPr>
        <p:txBody>
          <a:bodyPr/>
          <a:lstStyle/>
          <a:p>
            <a:pPr/>
            <a:r>
              <a:t>Key requirement:</a:t>
            </a:r>
          </a:p>
          <a:p>
            <a:pPr lvl="1"/>
            <a:r>
              <a:t>The shortest path must consist of finite number of edges.</a:t>
            </a:r>
          </a:p>
          <a:p>
            <a:pPr lvl="1"/>
            <a:r>
              <a:t>Essentially, there should be no negative cycles.</a:t>
            </a:r>
          </a:p>
          <a:p>
            <a:pPr lvl="1"/>
            <a:r>
              <a:t>Consider the graph below. </a:t>
            </a:r>
          </a:p>
          <a:p>
            <a:pPr lvl="2"/>
            <a:r>
              <a:t>Length of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</a:t>
            </a:r>
          </a:p>
          <a:p>
            <a:pPr lvl="3"/>
            <a:r>
              <a:t>Is 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?</a:t>
            </a:r>
          </a:p>
          <a:p>
            <a:pPr lvl="2"/>
            <a:r>
              <a:t>It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-∞,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Length of path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A,B,A,B,…,A,B,C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1734558" y="4835152"/>
            <a:ext cx="4649061" cy="1176416"/>
            <a:chOff x="0" y="0"/>
            <a:chExt cx="4649060" cy="1176414"/>
          </a:xfrm>
        </p:grpSpPr>
        <p:sp>
          <p:nvSpPr>
            <p:cNvPr id="93" name="A"/>
            <p:cNvSpPr/>
            <p:nvPr/>
          </p:nvSpPr>
          <p:spPr>
            <a:xfrm>
              <a:off x="0" y="482302"/>
              <a:ext cx="577454" cy="58687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4" name="B"/>
            <p:cNvSpPr/>
            <p:nvPr/>
          </p:nvSpPr>
          <p:spPr>
            <a:xfrm>
              <a:off x="2072532" y="482302"/>
              <a:ext cx="577454" cy="58687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5" name="C"/>
            <p:cNvSpPr/>
            <p:nvPr/>
          </p:nvSpPr>
          <p:spPr>
            <a:xfrm>
              <a:off x="4071607" y="482302"/>
              <a:ext cx="577454" cy="58687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6" name="Line"/>
            <p:cNvSpPr/>
            <p:nvPr/>
          </p:nvSpPr>
          <p:spPr>
            <a:xfrm>
              <a:off x="598625" y="775737"/>
              <a:ext cx="14611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" name="Line"/>
            <p:cNvSpPr/>
            <p:nvPr/>
          </p:nvSpPr>
          <p:spPr>
            <a:xfrm>
              <a:off x="2614882" y="775737"/>
              <a:ext cx="14611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" name="Connection Line"/>
            <p:cNvSpPr/>
            <p:nvPr/>
          </p:nvSpPr>
          <p:spPr>
            <a:xfrm>
              <a:off x="300062" y="93025"/>
              <a:ext cx="1867554" cy="44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1" fill="norm" stroke="1" extrusionOk="0">
                  <a:moveTo>
                    <a:pt x="0" y="14599"/>
                  </a:moveTo>
                  <a:cubicBezTo>
                    <a:pt x="8089" y="-5389"/>
                    <a:pt x="15289" y="-4852"/>
                    <a:pt x="21600" y="1621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" name="1"/>
            <p:cNvSpPr txBox="1"/>
            <p:nvPr/>
          </p:nvSpPr>
          <p:spPr>
            <a:xfrm>
              <a:off x="1159894" y="691917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0" name="-2"/>
            <p:cNvSpPr txBox="1"/>
            <p:nvPr/>
          </p:nvSpPr>
          <p:spPr>
            <a:xfrm>
              <a:off x="1159894" y="0"/>
              <a:ext cx="448541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-2</a:t>
              </a:r>
            </a:p>
          </p:txBody>
        </p:sp>
        <p:sp>
          <p:nvSpPr>
            <p:cNvPr id="101" name="1"/>
            <p:cNvSpPr txBox="1"/>
            <p:nvPr/>
          </p:nvSpPr>
          <p:spPr>
            <a:xfrm>
              <a:off x="3290244" y="27878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2"/>
      <p:bldP build="p" bldLvl="5" animBg="1" rev="0" advAuto="0" spid="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106" name="Consider a graph G with n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 graph G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nodes. </a:t>
            </a:r>
          </a:p>
          <a:p>
            <a:pPr lvl="1"/>
            <a:r>
              <a:t>If a path has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edges,</a:t>
            </a:r>
          </a:p>
          <a:p>
            <a:pPr lvl="2"/>
            <a:r>
              <a:t>It must contain a cycle (at least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vertex is repeated)</a:t>
            </a:r>
          </a:p>
          <a:p>
            <a:pPr lvl="1"/>
            <a:r>
              <a:t>Elimination of path results in a shorter path</a:t>
            </a:r>
          </a:p>
          <a:p>
            <a:pPr lvl="2"/>
            <a:r>
              <a:t>With same source and destination</a:t>
            </a:r>
          </a:p>
          <a:p>
            <a:pPr lvl="1"/>
            <a:r>
              <a:t>When there are no negative cycles</a:t>
            </a:r>
          </a:p>
          <a:p>
            <a:pPr lvl="1" marL="697846" indent="-302558"/>
            <a:r>
              <a:t>Then there can be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edges in the shortest path from the source to the farthest node</a:t>
            </a:r>
          </a:p>
          <a:p>
            <a:pPr lvl="2" marL="1134875" indent="-282388">
              <a:buChar char="–"/>
            </a:pPr>
            <a:r>
              <a:t>This path will include all the nodes of the graph</a:t>
            </a:r>
          </a:p>
          <a:p>
            <a:pPr lvl="1" marL="697846" indent="-302558"/>
            <a:r>
              <a:t>Minimum path length will correspond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edge</a:t>
            </a:r>
          </a:p>
          <a:p>
            <a:pPr lvl="1" marL="697846" indent="-302558"/>
            <a:r>
              <a:t>Use the path length as the dynamic programming approach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112" name="Consider source vertex as 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source vertex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.</a:t>
            </a:r>
          </a:p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(v)</a:t>
            </a:r>
            <a:r>
              <a:t> denote the length of shortest path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containing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edges.</a:t>
            </a:r>
          </a:p>
          <a:p>
            <a:pPr>
              <a:defRPr sz="3000"/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(v)=cost[s][v], 1≤v≤n.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there are no negative cycles,  then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Restrict the search for shortest paths to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Such a length would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(v).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ynamic Programm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Programming Approach</a:t>
            </a:r>
          </a:p>
        </p:txBody>
      </p:sp>
      <p:sp>
        <p:nvSpPr>
          <p:cNvPr id="118" name="If the shortest path from s to u with at most k edges, has no more than k-1 edges, t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If the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edges, has no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edges, then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the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edges, has exactly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edges, then</a:t>
            </a:r>
          </a:p>
          <a:p>
            <a:pPr lvl="1">
              <a:spcBef>
                <a:spcPts val="200"/>
              </a:spcBef>
            </a:pPr>
            <a:r>
              <a:t>It must have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some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followed by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(j,u)</a:t>
            </a:r>
            <a:r>
              <a:t>.</a:t>
            </a:r>
          </a:p>
          <a:p>
            <a:pPr lvl="1">
              <a:spcBef>
                <a:spcPts val="200"/>
              </a:spcBef>
            </a:pPr>
            <a:r>
              <a:t>T</a:t>
            </a:r>
            <a:r>
              <a:rPr sz="2900"/>
              <a:t>he shortest path from </a:t>
            </a:r>
            <a:r>
              <a:rPr sz="29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900"/>
              <a:t> to </a:t>
            </a:r>
            <a:r>
              <a:rPr sz="29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900"/>
              <a:t> will have </a:t>
            </a:r>
            <a:r>
              <a:rPr sz="29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sz="2900"/>
              <a:t> edges</a:t>
            </a:r>
          </a:p>
          <a:p>
            <a:pPr lvl="2">
              <a:spcBef>
                <a:spcPts val="200"/>
              </a:spcBef>
            </a:pPr>
            <a:r>
              <a:t>With its length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such that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(i,v)</a:t>
            </a:r>
            <a:r>
              <a:t> is in the graph will be candidate for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lvl="1" marL="661987" indent="-2667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that minimizes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(i)+cost[i][u])</a:t>
            </a:r>
            <a:r>
              <a:t> is the right vertex for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ynamic Programm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Programming Approach</a:t>
            </a:r>
          </a:p>
        </p:txBody>
      </p:sp>
      <p:sp>
        <p:nvSpPr>
          <p:cNvPr id="124" name="The recurrence equation for shortest pa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recurrence equation for shortest path </a:t>
            </a:r>
          </a:p>
          <a:p>
            <a:pPr lvl="1" marL="0" indent="2286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(u)=min{dist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2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min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(i)+cost[i][u]}}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the recurrence equation to compute shortest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(u)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k=2,3,…,n-1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 involves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adjacent matrix for cost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compute all shortest paths of lenth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 compute shortest paths of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k=3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: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Finally, compute shortest paths of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k=n-1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ample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DP Approach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3" name="1"/>
          <p:cNvSpPr/>
          <p:nvPr/>
        </p:nvSpPr>
        <p:spPr>
          <a:xfrm>
            <a:off x="559499" y="2268963"/>
            <a:ext cx="543145" cy="550114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4" name="2"/>
          <p:cNvSpPr/>
          <p:nvPr/>
        </p:nvSpPr>
        <p:spPr>
          <a:xfrm>
            <a:off x="1714501" y="1245995"/>
            <a:ext cx="543146" cy="550113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" name="3"/>
          <p:cNvSpPr/>
          <p:nvPr/>
        </p:nvSpPr>
        <p:spPr>
          <a:xfrm>
            <a:off x="1714501" y="2268963"/>
            <a:ext cx="543146" cy="550114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" name="4"/>
          <p:cNvSpPr/>
          <p:nvPr/>
        </p:nvSpPr>
        <p:spPr>
          <a:xfrm>
            <a:off x="1714501" y="3291932"/>
            <a:ext cx="543146" cy="550114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5"/>
          <p:cNvSpPr/>
          <p:nvPr/>
        </p:nvSpPr>
        <p:spPr>
          <a:xfrm>
            <a:off x="3406652" y="1245995"/>
            <a:ext cx="543146" cy="550113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8" name="6"/>
          <p:cNvSpPr/>
          <p:nvPr/>
        </p:nvSpPr>
        <p:spPr>
          <a:xfrm>
            <a:off x="3406652" y="3291932"/>
            <a:ext cx="543146" cy="550114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" name="7"/>
          <p:cNvSpPr/>
          <p:nvPr/>
        </p:nvSpPr>
        <p:spPr>
          <a:xfrm>
            <a:off x="4549542" y="2268963"/>
            <a:ext cx="543146" cy="550114"/>
          </a:xfrm>
          <a:prstGeom prst="ellipse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1047364" y="1686040"/>
            <a:ext cx="650684" cy="65068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>
            <a:off x="953106" y="2767904"/>
            <a:ext cx="836492" cy="57268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>
            <a:off x="1095222" y="2544020"/>
            <a:ext cx="592298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 flipV="1">
            <a:off x="1986073" y="1802341"/>
            <a:ext cx="1" cy="43155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" name="Line"/>
          <p:cNvSpPr/>
          <p:nvPr/>
        </p:nvSpPr>
        <p:spPr>
          <a:xfrm flipV="1">
            <a:off x="1986073" y="2830612"/>
            <a:ext cx="1" cy="43155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>
            <a:off x="2223198" y="1521051"/>
            <a:ext cx="1141872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>
            <a:off x="2223198" y="3566988"/>
            <a:ext cx="1141872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 flipV="1">
            <a:off x="2288444" y="1692524"/>
            <a:ext cx="1130416" cy="88566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>
            <a:off x="3885333" y="1739633"/>
            <a:ext cx="836492" cy="57268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3888041" y="2714311"/>
            <a:ext cx="650684" cy="65068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6"/>
          <p:cNvSpPr txBox="1"/>
          <p:nvPr/>
        </p:nvSpPr>
        <p:spPr>
          <a:xfrm>
            <a:off x="982711" y="1653905"/>
            <a:ext cx="35055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1" name="5"/>
          <p:cNvSpPr txBox="1"/>
          <p:nvPr/>
        </p:nvSpPr>
        <p:spPr>
          <a:xfrm>
            <a:off x="1190696" y="2156176"/>
            <a:ext cx="350550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2" name="5"/>
          <p:cNvSpPr txBox="1"/>
          <p:nvPr/>
        </p:nvSpPr>
        <p:spPr>
          <a:xfrm>
            <a:off x="1190696" y="3029760"/>
            <a:ext cx="350550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3" name="-1"/>
          <p:cNvSpPr txBox="1"/>
          <p:nvPr/>
        </p:nvSpPr>
        <p:spPr>
          <a:xfrm>
            <a:off x="2467664" y="1124074"/>
            <a:ext cx="53346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54" name="-2"/>
          <p:cNvSpPr txBox="1"/>
          <p:nvPr/>
        </p:nvSpPr>
        <p:spPr>
          <a:xfrm>
            <a:off x="2022903" y="1848321"/>
            <a:ext cx="53346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55" name="-2"/>
          <p:cNvSpPr txBox="1"/>
          <p:nvPr/>
        </p:nvSpPr>
        <p:spPr>
          <a:xfrm>
            <a:off x="1908603" y="2860496"/>
            <a:ext cx="53346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56" name="-1"/>
          <p:cNvSpPr txBox="1"/>
          <p:nvPr/>
        </p:nvSpPr>
        <p:spPr>
          <a:xfrm>
            <a:off x="2651278" y="3131360"/>
            <a:ext cx="53346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57" name="1"/>
          <p:cNvSpPr txBox="1"/>
          <p:nvPr/>
        </p:nvSpPr>
        <p:spPr>
          <a:xfrm>
            <a:off x="2772314" y="2019396"/>
            <a:ext cx="35055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" name="3"/>
          <p:cNvSpPr txBox="1"/>
          <p:nvPr/>
        </p:nvSpPr>
        <p:spPr>
          <a:xfrm>
            <a:off x="4094968" y="1604247"/>
            <a:ext cx="35055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" name="3"/>
          <p:cNvSpPr txBox="1"/>
          <p:nvPr/>
        </p:nvSpPr>
        <p:spPr>
          <a:xfrm>
            <a:off x="4154310" y="3029760"/>
            <a:ext cx="350551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aphicFrame>
        <p:nvGraphicFramePr>
          <p:cNvPr id="160" name="Table"/>
          <p:cNvGraphicFramePr/>
          <p:nvPr/>
        </p:nvGraphicFramePr>
        <p:xfrm>
          <a:off x="5381149" y="1542038"/>
          <a:ext cx="4554442" cy="494553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65733"/>
                <a:gridCol w="565733"/>
                <a:gridCol w="565733"/>
                <a:gridCol w="565733"/>
                <a:gridCol w="565733"/>
                <a:gridCol w="565733"/>
                <a:gridCol w="565733"/>
                <a:gridCol w="565733"/>
              </a:tblGrid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k↓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0" algn="l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∞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0" algn="l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∞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0" algn="l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0" algn="l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242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1" name="distk[1..7]"/>
          <p:cNvSpPr txBox="1"/>
          <p:nvPr/>
        </p:nvSpPr>
        <p:spPr>
          <a:xfrm>
            <a:off x="6827140" y="966339"/>
            <a:ext cx="2118679" cy="45720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dist</a:t>
            </a:r>
            <a:r>
              <a:rPr baseline="31999"/>
              <a:t>k</a:t>
            </a:r>
            <a:r>
              <a:t>[1..7]</a:t>
            </a:r>
          </a:p>
        </p:txBody>
      </p:sp>
      <p:sp>
        <p:nvSpPr>
          <p:cNvPr id="162" name="s"/>
          <p:cNvSpPr txBox="1"/>
          <p:nvPr/>
        </p:nvSpPr>
        <p:spPr>
          <a:xfrm>
            <a:off x="282381" y="2229059"/>
            <a:ext cx="2511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457200"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63" name="Line"/>
          <p:cNvSpPr/>
          <p:nvPr/>
        </p:nvSpPr>
        <p:spPr>
          <a:xfrm>
            <a:off x="1095222" y="2551189"/>
            <a:ext cx="592298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 flipV="1">
            <a:off x="1987255" y="1802341"/>
            <a:ext cx="1" cy="431553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26" grpId="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" dur="1000" fill="hold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fill="hold" autoRev="1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7" dur="1000" fill="hold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fill="hold" autoRev="1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clickEffect" presetSubtype="0" presetID="26" grpId="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2" dur="1000" fill="hold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fill="hold" autoRev="1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clickEffect" presetSubtype="0" presetID="26" grpId="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" dur="1000" fill="hold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fill="hold" autoRev="1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xit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8"/>
      <p:bldP build="whole" bldLvl="1" animBg="1" rev="0" advAuto="0" spid="164" grpId="11"/>
      <p:bldP build="whole" bldLvl="1" animBg="1" rev="0" advAuto="0" spid="164" grpId="12"/>
      <p:bldP build="whole" bldLvl="1" animBg="1" rev="0" advAuto="0" spid="142" grpId="4"/>
      <p:bldP build="whole" bldLvl="1" animBg="1" rev="0" advAuto="0" spid="163" grpId="9"/>
      <p:bldP build="whole" bldLvl="1" animBg="1" rev="0" advAuto="0" spid="163" grpId="13"/>
      <p:bldP build="whole" bldLvl="1" animBg="1" rev="0" advAuto="0" spid="133" grpId="2"/>
      <p:bldP build="whole" bldLvl="1" animBg="1" rev="0" advAuto="0" spid="140" grpId="3"/>
      <p:bldP build="whole" bldLvl="1" animBg="1" rev="0" advAuto="0" spid="137" grpId="6"/>
      <p:bldP build="whole" bldLvl="1" animBg="1" rev="0" advAuto="0" spid="160" grpId="1"/>
      <p:bldP build="whole" bldLvl="1" animBg="1" rev="0" advAuto="0" spid="138" grpId="7"/>
      <p:bldP build="whole" bldLvl="1" animBg="1" rev="0" advAuto="0" spid="141" grpId="5"/>
      <p:bldP build="whole" bldLvl="1" animBg="1" rev="0" advAuto="0" spid="164" grpId="1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