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idx="1"/>
          </p:nvPr>
        </p:nvSpPr>
        <p:spPr>
          <a:xfrm>
            <a:off x="762000" y="1231900"/>
            <a:ext cx="8636000" cy="63881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xfrm>
            <a:off x="8193087" y="6942137"/>
            <a:ext cx="292101" cy="297248"/>
          </a:xfrm>
          <a:prstGeom prst="rect">
            <a:avLst/>
          </a:prstGeom>
        </p:spPr>
        <p:txBody>
          <a:bodyPr wrap="none"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6288" y="938113"/>
            <a:ext cx="9055611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esign and Analysis of Algorithms   L28: Optimal Binary Search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</a:pPr>
            <a:r>
              <a:rPr>
                <a:latin typeface="Arial"/>
                <a:ea typeface="Arial"/>
                <a:cs typeface="Arial"/>
                <a:sym typeface="Arial"/>
              </a:rPr>
              <a:t>L28: Optimal Binary Search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3600"/>
            </a:pPr>
            <a:r>
              <a:rPr>
                <a:latin typeface="Arial"/>
                <a:ea typeface="Arial"/>
                <a:cs typeface="Arial"/>
                <a:sym typeface="Arial"/>
              </a:rPr>
              <a:t>Dynamic Programming</a:t>
            </a:r>
          </a:p>
        </p:txBody>
      </p:sp>
      <p:sp>
        <p:nvSpPr>
          <p:cNvPr id="4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(2020-Even)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Example: BS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BSTs</a:t>
            </a:r>
          </a:p>
        </p:txBody>
      </p:sp>
      <p:sp>
        <p:nvSpPr>
          <p:cNvPr id="267" name="Consider 4 keys A,B,C,D with their probabilities as…"/>
          <p:cNvSpPr txBox="1"/>
          <p:nvPr>
            <p:ph type="body" sz="half" idx="1"/>
          </p:nvPr>
        </p:nvSpPr>
        <p:spPr>
          <a:xfrm>
            <a:off x="336024" y="1171363"/>
            <a:ext cx="9303129" cy="200158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Consider 4 keys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A,B,C,D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their probabilities as</a:t>
            </a:r>
          </a:p>
          <a:p>
            <a:pPr lvl="1">
              <a:spcBef>
                <a:spcPts val="4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=0.1,p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=0.2,p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=0.4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=0.3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4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Compute the average number of comparisons for BSTs given below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78" name="Group"/>
          <p:cNvGrpSpPr/>
          <p:nvPr/>
        </p:nvGrpSpPr>
        <p:grpSpPr>
          <a:xfrm>
            <a:off x="433801" y="3331490"/>
            <a:ext cx="2670421" cy="2241056"/>
            <a:chOff x="0" y="0"/>
            <a:chExt cx="2670419" cy="2241055"/>
          </a:xfrm>
        </p:grpSpPr>
        <p:sp>
          <p:nvSpPr>
            <p:cNvPr id="271" name="B"/>
            <p:cNvSpPr/>
            <p:nvPr/>
          </p:nvSpPr>
          <p:spPr>
            <a:xfrm>
              <a:off x="684745" y="786939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72" name="C"/>
            <p:cNvSpPr/>
            <p:nvPr/>
          </p:nvSpPr>
          <p:spPr>
            <a:xfrm>
              <a:off x="1419084" y="0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73" name="Line"/>
            <p:cNvSpPr/>
            <p:nvPr/>
          </p:nvSpPr>
          <p:spPr>
            <a:xfrm flipH="1">
              <a:off x="1077861" y="470296"/>
              <a:ext cx="392200" cy="3995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4" name="D"/>
            <p:cNvSpPr/>
            <p:nvPr/>
          </p:nvSpPr>
          <p:spPr>
            <a:xfrm>
              <a:off x="2167258" y="825806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75" name="Line"/>
            <p:cNvSpPr/>
            <p:nvPr/>
          </p:nvSpPr>
          <p:spPr>
            <a:xfrm>
              <a:off x="1852940" y="509164"/>
              <a:ext cx="377436" cy="38450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6" name="A"/>
            <p:cNvSpPr/>
            <p:nvPr/>
          </p:nvSpPr>
          <p:spPr>
            <a:xfrm>
              <a:off x="-1" y="1646619"/>
              <a:ext cx="503162" cy="59443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77" name="Line"/>
            <p:cNvSpPr/>
            <p:nvPr/>
          </p:nvSpPr>
          <p:spPr>
            <a:xfrm flipH="1">
              <a:off x="393116" y="1329977"/>
              <a:ext cx="392200" cy="3995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79" name="Average number of comparisons…"/>
          <p:cNvSpPr txBox="1"/>
          <p:nvPr/>
        </p:nvSpPr>
        <p:spPr>
          <a:xfrm>
            <a:off x="3916486" y="2999721"/>
            <a:ext cx="5951413" cy="149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Average number of comparisons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=0.1*3+0.2*2+0.4*1+0.3*2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=1.7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1348057" y="4896004"/>
            <a:ext cx="2087378" cy="2063675"/>
            <a:chOff x="0" y="0"/>
            <a:chExt cx="2087376" cy="2063674"/>
          </a:xfrm>
        </p:grpSpPr>
        <p:sp>
          <p:nvSpPr>
            <p:cNvPr id="280" name="A"/>
            <p:cNvSpPr/>
            <p:nvPr/>
          </p:nvSpPr>
          <p:spPr>
            <a:xfrm>
              <a:off x="-1" y="746909"/>
              <a:ext cx="528933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1" name="C"/>
            <p:cNvSpPr/>
            <p:nvPr/>
          </p:nvSpPr>
          <p:spPr>
            <a:xfrm>
              <a:off x="771950" y="0"/>
              <a:ext cx="528932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282" name="Line"/>
            <p:cNvSpPr/>
            <p:nvPr/>
          </p:nvSpPr>
          <p:spPr>
            <a:xfrm flipH="1">
              <a:off x="413250" y="446374"/>
              <a:ext cx="412288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3" name="D"/>
            <p:cNvSpPr/>
            <p:nvPr/>
          </p:nvSpPr>
          <p:spPr>
            <a:xfrm>
              <a:off x="1558444" y="783800"/>
              <a:ext cx="528933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284" name="Line"/>
            <p:cNvSpPr/>
            <p:nvPr/>
          </p:nvSpPr>
          <p:spPr>
            <a:xfrm>
              <a:off x="1228027" y="483264"/>
              <a:ext cx="396767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5" name="B"/>
            <p:cNvSpPr/>
            <p:nvPr/>
          </p:nvSpPr>
          <p:spPr>
            <a:xfrm>
              <a:off x="796199" y="1499475"/>
              <a:ext cx="528932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6" name="Line"/>
            <p:cNvSpPr/>
            <p:nvPr/>
          </p:nvSpPr>
          <p:spPr>
            <a:xfrm>
              <a:off x="465782" y="1198939"/>
              <a:ext cx="396767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88" name="Average number of comparisons…"/>
          <p:cNvSpPr txBox="1"/>
          <p:nvPr/>
        </p:nvSpPr>
        <p:spPr>
          <a:xfrm>
            <a:off x="3916486" y="4839454"/>
            <a:ext cx="5951413" cy="149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900">
              <a:lnSpc>
                <a:spcPct val="90000"/>
              </a:lnSpc>
              <a:spcBef>
                <a:spcPts val="400"/>
              </a:spcBef>
              <a:buSzPct val="100000"/>
              <a:buChar char="•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Average number of comparisons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=0.1*2+0.2*3+0.4*1+0.3*2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8" grpId="5"/>
      <p:bldP build="p" bldLvl="5" animBg="1" rev="0" advAuto="0" spid="267" grpId="1"/>
      <p:bldP build="whole" bldLvl="1" animBg="1" rev="0" advAuto="0" spid="278" grpId="2"/>
      <p:bldP build="whole" bldLvl="1" animBg="1" rev="0" advAuto="0" spid="287" grpId="4"/>
      <p:bldP build="p" bldLvl="5" animBg="1" rev="0" advAuto="0" spid="27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inding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Finding Optimal BST </a:t>
            </a:r>
          </a:p>
        </p:txBody>
      </p:sp>
      <p:sp>
        <p:nvSpPr>
          <p:cNvPr id="291" name="For 4 nodes, possible BSTs : 1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4 nodes, possible BSTs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14</a:t>
            </a:r>
          </a:p>
          <a:p>
            <a:pPr lvl="1"/>
            <a:r>
              <a:t>Finding the optimal BST requires evalutaion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t> trees</a:t>
            </a:r>
          </a:p>
          <a:p>
            <a:pPr lvl="1"/>
            <a:r>
              <a:t>When probability values changes, need recomputation to find a new BST</a:t>
            </a:r>
          </a:p>
          <a:p>
            <a:pPr lvl="1"/>
            <a:r>
              <a:t>With inreasing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it becomes challenging</a:t>
            </a:r>
          </a:p>
          <a:p>
            <a:pPr lvl="2"/>
            <a:r>
              <a:t>Requires exponential computing.</a:t>
            </a:r>
          </a:p>
          <a:p>
            <a:pPr/>
            <a:r>
              <a:t>Use of dynamic programming helps solve this issue in polynomial time.</a:t>
            </a:r>
          </a:p>
        </p:txBody>
      </p:sp>
      <p:sp>
        <p:nvSpPr>
          <p:cNvPr id="2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9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Optimal BST: D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BST: DP Approach</a:t>
            </a:r>
          </a:p>
        </p:txBody>
      </p:sp>
      <p:sp>
        <p:nvSpPr>
          <p:cNvPr id="297" name="Given n keys:  a1≤a2≤…≤an, wit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keys: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with</a:t>
            </a:r>
          </a:p>
          <a:p>
            <a:pPr lvl="1"/>
            <a:r>
              <a:t>Respective prob. of occurrences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8666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16666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is a tree</a:t>
            </a:r>
            <a:r>
              <a:rPr baseline="16666">
                <a:latin typeface="Gill Sans MT"/>
                <a:ea typeface="Gill Sans MT"/>
                <a:cs typeface="Gill Sans MT"/>
                <a:sym typeface="Gill Sans MT"/>
              </a:rPr>
              <a:t> </a:t>
            </a:r>
            <a:r>
              <a:t>consisting of keys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Gill Sans MT"/>
                <a:ea typeface="Gill Sans MT"/>
                <a:cs typeface="Gill Sans MT"/>
                <a:sym typeface="Gill Sans MT"/>
              </a:rPr>
              <a:t>,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2">
              <a:defRPr sz="30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i,j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are some integer indices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1≤i≤j≤n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.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>
              <a:defRPr sz="3000"/>
            </a:pPr>
            <a:r>
              <a:t>Let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denote the smallest number of average comparisons in a successful search for BST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8666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.</a:t>
            </a:r>
          </a:p>
          <a:p>
            <a:pPr marL="322075" indent="-282388">
              <a:spcBef>
                <a:spcPts val="500"/>
              </a:spcBef>
              <a:defRPr sz="3000"/>
            </a:pPr>
            <a:r>
              <a:t>Thus, desired answer for our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keys would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C(1,n)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22075" indent="-282388">
              <a:spcBef>
                <a:spcPts val="5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Dynamic Programming approach: </a:t>
            </a:r>
          </a:p>
          <a:p>
            <a:pPr lvl="1" marL="677675" indent="-282388">
              <a:spcBef>
                <a:spcPts val="500"/>
              </a:spcBef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Find smaller instances corresponding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</a:t>
            </a:r>
          </a:p>
          <a:p>
            <a:pPr lvl="2" marL="1134875" indent="-282388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With the aim to solve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C(1,n)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ptimal BST: DP 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BST: DP Approach</a:t>
            </a:r>
          </a:p>
        </p:txBody>
      </p:sp>
      <p:sp>
        <p:nvSpPr>
          <p:cNvPr id="303" name="Solving C(i,j) for Tij, ai≤ai+1≤…≤aj, 1≤i≤j≤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Solving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for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i+1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1≤i≤j≤n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Derive a recurrence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.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Need to find the root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(i≤k≤j)</a:t>
            </a:r>
            <a:r>
              <a:rPr sz="2800"/>
              <a:t> </a:t>
            </a:r>
            <a:r>
              <a:t>for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Consider all possible ways of choosing root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 baseline="-5999" sz="2800"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sz="2800"/>
              <a:t> could be any node between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sz="2800"/>
              <a:t>and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  <a:p>
            <a:pPr lvl="1" marL="700087" indent="-304800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To find an optimal BST with root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, </a:t>
            </a:r>
          </a:p>
          <a:p>
            <a:pPr lvl="3" marL="1570944" indent="-261257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 principle of optimality</a:t>
            </a:r>
          </a:p>
          <a:p>
            <a:pPr lvl="2" marL="1097416" indent="-244928">
              <a:spcBef>
                <a:spcPts val="700"/>
              </a:spcBef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 sz="3000"/>
              <a:t>Left subtree will have keys</a:t>
            </a:r>
            <a:r>
              <a:t>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rPr sz="2800"/>
              <a:t> arranged optimally</a:t>
            </a:r>
            <a:endParaRPr sz="2800"/>
          </a:p>
          <a:p>
            <a:pPr lvl="2" marL="1113744" indent="-261257">
              <a:spcBef>
                <a:spcPts val="7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Right subtree will have keys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sz="2800"/>
              <a:t> arranged optimally.</a:t>
            </a: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0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1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12" name="ak"/>
          <p:cNvSpPr/>
          <p:nvPr/>
        </p:nvSpPr>
        <p:spPr>
          <a:xfrm>
            <a:off x="2212855" y="2572860"/>
            <a:ext cx="839566" cy="854419"/>
          </a:xfrm>
          <a:prstGeom prst="ellipse">
            <a:avLst/>
          </a:prstGeom>
          <a:solidFill>
            <a:srgbClr val="90D2C5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</a:t>
            </a:r>
            <a:r>
              <a:rPr baseline="-5999"/>
              <a:t>k</a:t>
            </a:r>
          </a:p>
        </p:txBody>
      </p:sp>
      <p:sp>
        <p:nvSpPr>
          <p:cNvPr id="313" name="Optimal BST for ai…ak-1"/>
          <p:cNvSpPr/>
          <p:nvPr/>
        </p:nvSpPr>
        <p:spPr>
          <a:xfrm>
            <a:off x="183266" y="4106194"/>
            <a:ext cx="2306228" cy="257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9CBF93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BST for 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k-1</a:t>
            </a:r>
          </a:p>
        </p:txBody>
      </p:sp>
      <p:sp>
        <p:nvSpPr>
          <p:cNvPr id="314" name="Optimal BST for ak+1…aj"/>
          <p:cNvSpPr/>
          <p:nvPr/>
        </p:nvSpPr>
        <p:spPr>
          <a:xfrm>
            <a:off x="3082379" y="4106194"/>
            <a:ext cx="2306228" cy="2574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3C86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>
              <a:defRPr sz="25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Optimal BST for 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 b="1" sz="2800">
                <a:latin typeface="Courier New"/>
                <a:ea typeface="Courier New"/>
                <a:cs typeface="Courier New"/>
                <a:sym typeface="Courier New"/>
              </a:rPr>
              <a:t>…a</a:t>
            </a:r>
            <a:r>
              <a:rPr b="1" baseline="-5999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</a:p>
        </p:txBody>
      </p:sp>
      <p:sp>
        <p:nvSpPr>
          <p:cNvPr id="315" name="Line"/>
          <p:cNvSpPr/>
          <p:nvPr/>
        </p:nvSpPr>
        <p:spPr>
          <a:xfrm flipV="1">
            <a:off x="1318846" y="3198242"/>
            <a:ext cx="947445" cy="94744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6" name="Line"/>
          <p:cNvSpPr/>
          <p:nvPr/>
        </p:nvSpPr>
        <p:spPr>
          <a:xfrm flipH="1" flipV="1">
            <a:off x="3007660" y="3208843"/>
            <a:ext cx="1244512" cy="92624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7" name="Trees Tik-1, and Tk+1j, are 1 level below the root node ak.…"/>
          <p:cNvSpPr txBox="1"/>
          <p:nvPr>
            <p:ph type="body" sz="half" idx="1"/>
          </p:nvPr>
        </p:nvSpPr>
        <p:spPr>
          <a:xfrm>
            <a:off x="3392546" y="938564"/>
            <a:ext cx="6464687" cy="271453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Trees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r>
              <a:t>, and 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aseline="-5999" sz="2800">
                <a:latin typeface="Courier New"/>
                <a:ea typeface="Courier New"/>
                <a:cs typeface="Courier New"/>
                <a:sym typeface="Courier New"/>
              </a:rPr>
              <a:t>k+1</a:t>
            </a:r>
            <a:r>
              <a:rPr baseline="49857" sz="280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t>, 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level below the root node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. </a:t>
            </a:r>
          </a:p>
          <a:p>
            <a:pPr>
              <a:spcBef>
                <a:spcPts val="400"/>
              </a:spcBef>
            </a:pPr>
            <a:r>
              <a:t>Comparison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 </a:t>
            </a:r>
            <a:r>
              <a:t>require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operation, comparions of keys in two subtrees need to count this operation of comparison at root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k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1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20" name="Recurrence for BST using DP"/>
          <p:cNvSpPr txBox="1"/>
          <p:nvPr>
            <p:ph type="body" sz="quarter" idx="1"/>
          </p:nvPr>
        </p:nvSpPr>
        <p:spPr>
          <a:xfrm>
            <a:off x="666288" y="938113"/>
            <a:ext cx="9055611" cy="614342"/>
          </a:xfrm>
          <a:prstGeom prst="rect">
            <a:avLst/>
          </a:prstGeom>
        </p:spPr>
        <p:txBody>
          <a:bodyPr/>
          <a:lstStyle/>
          <a:p>
            <a:pPr/>
            <a:r>
              <a:t>Recurrence for BST using DP</a:t>
            </a:r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2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24" name="Equation"/>
          <p:cNvSpPr txBox="1"/>
          <p:nvPr/>
        </p:nvSpPr>
        <p:spPr>
          <a:xfrm>
            <a:off x="372393" y="1605507"/>
            <a:ext cx="5884544" cy="7257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.1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000"/>
          </a:p>
        </p:txBody>
      </p:sp>
      <p:sp>
        <p:nvSpPr>
          <p:cNvPr id="325" name="Equation"/>
          <p:cNvSpPr txBox="1"/>
          <p:nvPr/>
        </p:nvSpPr>
        <p:spPr>
          <a:xfrm>
            <a:off x="6346932" y="1597276"/>
            <a:ext cx="3652260" cy="7422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000"/>
          </a:p>
        </p:txBody>
      </p:sp>
      <p:sp>
        <p:nvSpPr>
          <p:cNvPr id="326" name="Equation"/>
          <p:cNvSpPr txBox="1"/>
          <p:nvPr/>
        </p:nvSpPr>
        <p:spPr>
          <a:xfrm>
            <a:off x="470772" y="2541919"/>
            <a:ext cx="5281386" cy="72577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</m:oMath>
              </m:oMathPara>
            </a14:m>
            <a:endParaRPr sz="2000"/>
          </a:p>
        </p:txBody>
      </p:sp>
      <p:sp>
        <p:nvSpPr>
          <p:cNvPr id="327" name="Equation"/>
          <p:cNvSpPr txBox="1"/>
          <p:nvPr/>
        </p:nvSpPr>
        <p:spPr>
          <a:xfrm>
            <a:off x="5850449" y="2533688"/>
            <a:ext cx="4075132" cy="7422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000"/>
          </a:p>
        </p:txBody>
      </p:sp>
      <p:sp>
        <p:nvSpPr>
          <p:cNvPr id="328" name="Equation"/>
          <p:cNvSpPr txBox="1"/>
          <p:nvPr/>
        </p:nvSpPr>
        <p:spPr>
          <a:xfrm>
            <a:off x="393405" y="4591915"/>
            <a:ext cx="9504895" cy="89068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400"/>
          </a:p>
        </p:txBody>
      </p:sp>
      <p:sp>
        <p:nvSpPr>
          <p:cNvPr id="329" name="Equation"/>
          <p:cNvSpPr txBox="1"/>
          <p:nvPr/>
        </p:nvSpPr>
        <p:spPr>
          <a:xfrm>
            <a:off x="588342" y="5680811"/>
            <a:ext cx="7459811" cy="8846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sp>
        <p:nvSpPr>
          <p:cNvPr id="330" name="Equation"/>
          <p:cNvSpPr txBox="1"/>
          <p:nvPr/>
        </p:nvSpPr>
        <p:spPr>
          <a:xfrm>
            <a:off x="115532" y="3540130"/>
            <a:ext cx="9928936" cy="77934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lim>
                  </m:limUpp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sSub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∈</m:t>
                  </m:r>
                  <m:sSub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b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p>
                  </m:sSub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1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4" grpId="2"/>
      <p:bldP build="whole" bldLvl="1" animBg="1" rev="0" advAuto="0" spid="325" grpId="3"/>
      <p:bldP build="p" bldLvl="5" animBg="1" rev="0" advAuto="0" spid="320" grpId="1"/>
      <p:bldP build="whole" bldLvl="1" animBg="1" rev="0" advAuto="0" spid="329" grpId="8"/>
      <p:bldP build="whole" bldLvl="1" animBg="1" rev="0" advAuto="0" spid="326" grpId="4"/>
      <p:bldP build="whole" bldLvl="1" animBg="1" rev="0" advAuto="0" spid="330" grpId="6"/>
      <p:bldP build="whole" bldLvl="1" animBg="1" rev="0" advAuto="0" spid="327" grpId="5"/>
      <p:bldP build="whole" bldLvl="1" animBg="1" rev="0" advAuto="0" spid="328" grpId="7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33" name="Recurrence for BST using DP:…"/>
          <p:cNvSpPr txBox="1"/>
          <p:nvPr>
            <p:ph type="body" idx="1"/>
          </p:nvPr>
        </p:nvSpPr>
        <p:spPr>
          <a:xfrm>
            <a:off x="682916" y="2018964"/>
            <a:ext cx="9055612" cy="4933589"/>
          </a:xfrm>
          <a:prstGeom prst="rect">
            <a:avLst/>
          </a:prstGeom>
        </p:spPr>
        <p:txBody>
          <a:bodyPr/>
          <a:lstStyle/>
          <a:p>
            <a:pPr/>
            <a:r>
              <a:t>Recurrence for BST using DP: 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C(i,i-1)=0</a:t>
            </a:r>
            <a:r>
              <a:rPr sz="2800"/>
              <a:t> (number of comparisons in empty tree)</a:t>
            </a:r>
            <a:endParaRPr sz="2800"/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C(i,i)=p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*1=p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since tree has only one key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aseline="-5999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Example: computation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C(2,4)</a:t>
            </a:r>
            <a:r>
              <a:t> using eqn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(1)</a:t>
            </a:r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C(2,4)=Σ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 </a:t>
            </a:r>
            <a:r>
              <a:t>+ min{</a:t>
            </a:r>
            <a:r>
              <a:rPr sz="2600"/>
              <a:t>C(2,1)+C(3,4),</a:t>
            </a:r>
            <a:endParaRPr sz="2600"/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  C(2,2)+C(4,4),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C(2,3)+C(5,4)}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2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=Σ</a:t>
            </a:r>
            <a:r>
              <a:rPr baseline="-5999"/>
              <a:t>2≤s≤4 </a:t>
            </a:r>
            <a:r>
              <a:t>p</a:t>
            </a:r>
            <a:r>
              <a:rPr baseline="-5999"/>
              <a:t>s </a:t>
            </a:r>
            <a:r>
              <a:t>+ min{0+C(3,4), p2+p4, C(2,3)+0}</a:t>
            </a:r>
          </a:p>
        </p:txBody>
      </p:sp>
      <p:sp>
        <p:nvSpPr>
          <p:cNvPr id="3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37" name="Equation"/>
          <p:cNvSpPr txBox="1"/>
          <p:nvPr/>
        </p:nvSpPr>
        <p:spPr>
          <a:xfrm>
            <a:off x="991189" y="1073584"/>
            <a:ext cx="8279121" cy="8846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1"/>
      <p:bldP build="p" bldLvl="5" animBg="1" rev="0" advAuto="0" spid="33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40" name="=Σ2≤s≤4 ps + min{C(2,1)+C(3,4),…"/>
          <p:cNvSpPr txBox="1"/>
          <p:nvPr>
            <p:ph type="body" sz="half" idx="1"/>
          </p:nvPr>
        </p:nvSpPr>
        <p:spPr>
          <a:xfrm>
            <a:off x="807701" y="938113"/>
            <a:ext cx="8914198" cy="2180661"/>
          </a:xfrm>
          <a:prstGeom prst="rect">
            <a:avLst/>
          </a:prstGeom>
        </p:spPr>
        <p:txBody>
          <a:bodyPr/>
          <a:lstStyle/>
          <a:p>
            <a:pPr lvl="7" marL="0" indent="16002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 </a:t>
            </a:r>
            <a:r>
              <a:t>+ min{</a:t>
            </a:r>
            <a:r>
              <a:rPr sz="2600"/>
              <a:t>C(2,1)+C(3,4),</a:t>
            </a:r>
            <a:endParaRPr sz="2600"/>
          </a:p>
          <a:p>
            <a:pPr lvl="1" marL="0" indent="2286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  C(2,2)+C(4,4),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                    C(2,3)+C(5,4)}</a:t>
            </a:r>
            <a:endParaRPr sz="2600"/>
          </a:p>
          <a:p>
            <a:pPr lvl="3" marL="0" indent="685800">
              <a:spcBef>
                <a:spcPts val="60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 =</a:t>
            </a:r>
            <a:r>
              <a:t>Σ</a:t>
            </a:r>
            <a:r>
              <a:rPr baseline="-5999" sz="2800"/>
              <a:t>2≤s≤4 </a:t>
            </a:r>
            <a:r>
              <a:t>p</a:t>
            </a:r>
            <a:r>
              <a:rPr baseline="-5999"/>
              <a:t>s</a:t>
            </a:r>
            <a:r>
              <a:rPr sz="2600"/>
              <a:t>+</a:t>
            </a:r>
            <a:r>
              <a:rPr sz="2900"/>
              <a:t>min{</a:t>
            </a:r>
            <a:r>
              <a:rPr sz="2600"/>
              <a:t>0+C(3,4), p2+p4,C(2,3)+0}</a:t>
            </a:r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4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44" name="Line"/>
          <p:cNvSpPr/>
          <p:nvPr/>
        </p:nvSpPr>
        <p:spPr>
          <a:xfrm flipV="1">
            <a:off x="2316554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5" name="Line"/>
          <p:cNvSpPr/>
          <p:nvPr/>
        </p:nvSpPr>
        <p:spPr>
          <a:xfrm flipV="1">
            <a:off x="3157124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6" name="Line"/>
          <p:cNvSpPr/>
          <p:nvPr/>
        </p:nvSpPr>
        <p:spPr>
          <a:xfrm flipV="1">
            <a:off x="4024819" y="3394968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7" name="Line"/>
          <p:cNvSpPr/>
          <p:nvPr/>
        </p:nvSpPr>
        <p:spPr>
          <a:xfrm flipV="1">
            <a:off x="4913715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8" name="Line"/>
          <p:cNvSpPr/>
          <p:nvPr/>
        </p:nvSpPr>
        <p:spPr>
          <a:xfrm flipV="1">
            <a:off x="6535700" y="3391754"/>
            <a:ext cx="1" cy="413960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49" name="Line"/>
          <p:cNvSpPr/>
          <p:nvPr/>
        </p:nvSpPr>
        <p:spPr>
          <a:xfrm flipV="1">
            <a:off x="5724707" y="3388541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0" name="Line"/>
          <p:cNvSpPr/>
          <p:nvPr/>
        </p:nvSpPr>
        <p:spPr>
          <a:xfrm flipV="1">
            <a:off x="7346692" y="3388541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1" name="Line"/>
          <p:cNvSpPr/>
          <p:nvPr/>
        </p:nvSpPr>
        <p:spPr>
          <a:xfrm flipV="1">
            <a:off x="8239776" y="3388541"/>
            <a:ext cx="1" cy="413960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2" name="Line"/>
          <p:cNvSpPr/>
          <p:nvPr/>
        </p:nvSpPr>
        <p:spPr>
          <a:xfrm>
            <a:off x="1089042" y="3664200"/>
            <a:ext cx="8210104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3" name="Line"/>
          <p:cNvSpPr/>
          <p:nvPr/>
        </p:nvSpPr>
        <p:spPr>
          <a:xfrm>
            <a:off x="1089041" y="4256797"/>
            <a:ext cx="8210104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4" name="Line"/>
          <p:cNvSpPr/>
          <p:nvPr/>
        </p:nvSpPr>
        <p:spPr>
          <a:xfrm>
            <a:off x="1089041" y="4849395"/>
            <a:ext cx="8210104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5" name="Line"/>
          <p:cNvSpPr/>
          <p:nvPr/>
        </p:nvSpPr>
        <p:spPr>
          <a:xfrm>
            <a:off x="1089041" y="5441993"/>
            <a:ext cx="8210104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6" name="Line"/>
          <p:cNvSpPr/>
          <p:nvPr/>
        </p:nvSpPr>
        <p:spPr>
          <a:xfrm>
            <a:off x="1089041" y="6076273"/>
            <a:ext cx="8210104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7" name="Line"/>
          <p:cNvSpPr/>
          <p:nvPr/>
        </p:nvSpPr>
        <p:spPr>
          <a:xfrm>
            <a:off x="1089041" y="6746956"/>
            <a:ext cx="8210104" cy="13846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58" name="0"/>
          <p:cNvSpPr txBox="1"/>
          <p:nvPr/>
        </p:nvSpPr>
        <p:spPr>
          <a:xfrm>
            <a:off x="2525052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59" name="1"/>
          <p:cNvSpPr txBox="1"/>
          <p:nvPr/>
        </p:nvSpPr>
        <p:spPr>
          <a:xfrm>
            <a:off x="3428744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0" name="2"/>
          <p:cNvSpPr txBox="1"/>
          <p:nvPr/>
        </p:nvSpPr>
        <p:spPr>
          <a:xfrm>
            <a:off x="4296438" y="3153636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1" name="3"/>
          <p:cNvSpPr txBox="1"/>
          <p:nvPr/>
        </p:nvSpPr>
        <p:spPr>
          <a:xfrm>
            <a:off x="5200131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2" name="4"/>
          <p:cNvSpPr txBox="1"/>
          <p:nvPr/>
        </p:nvSpPr>
        <p:spPr>
          <a:xfrm>
            <a:off x="5970070" y="3153636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3" name="5"/>
          <p:cNvSpPr txBox="1"/>
          <p:nvPr/>
        </p:nvSpPr>
        <p:spPr>
          <a:xfrm>
            <a:off x="6781062" y="3153636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4" name="1"/>
          <p:cNvSpPr txBox="1"/>
          <p:nvPr/>
        </p:nvSpPr>
        <p:spPr>
          <a:xfrm>
            <a:off x="1791978" y="3726924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65" name="2"/>
          <p:cNvSpPr txBox="1"/>
          <p:nvPr/>
        </p:nvSpPr>
        <p:spPr>
          <a:xfrm>
            <a:off x="1791978" y="4274689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66" name="3"/>
          <p:cNvSpPr txBox="1"/>
          <p:nvPr/>
        </p:nvSpPr>
        <p:spPr>
          <a:xfrm>
            <a:off x="1791978" y="4888128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67" name="4"/>
          <p:cNvSpPr txBox="1"/>
          <p:nvPr/>
        </p:nvSpPr>
        <p:spPr>
          <a:xfrm>
            <a:off x="1791978" y="555354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8" name="5"/>
          <p:cNvSpPr txBox="1"/>
          <p:nvPr/>
        </p:nvSpPr>
        <p:spPr>
          <a:xfrm>
            <a:off x="1791978" y="6290235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69" name="0"/>
          <p:cNvSpPr txBox="1"/>
          <p:nvPr/>
        </p:nvSpPr>
        <p:spPr>
          <a:xfrm>
            <a:off x="3423692" y="4349625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0" name="0"/>
          <p:cNvSpPr txBox="1"/>
          <p:nvPr/>
        </p:nvSpPr>
        <p:spPr>
          <a:xfrm>
            <a:off x="4263899" y="4987876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1" name="0"/>
          <p:cNvSpPr txBox="1"/>
          <p:nvPr/>
        </p:nvSpPr>
        <p:spPr>
          <a:xfrm>
            <a:off x="5115938" y="555354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2" name="0"/>
          <p:cNvSpPr txBox="1"/>
          <p:nvPr/>
        </p:nvSpPr>
        <p:spPr>
          <a:xfrm>
            <a:off x="6009021" y="6257233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373" name="p2"/>
          <p:cNvSpPr txBox="1"/>
          <p:nvPr/>
        </p:nvSpPr>
        <p:spPr>
          <a:xfrm>
            <a:off x="4175052" y="4359672"/>
            <a:ext cx="43746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baseline="-5999"/>
              <a:t>2</a:t>
            </a:r>
          </a:p>
        </p:txBody>
      </p:sp>
      <p:sp>
        <p:nvSpPr>
          <p:cNvPr id="374" name="p3"/>
          <p:cNvSpPr txBox="1"/>
          <p:nvPr/>
        </p:nvSpPr>
        <p:spPr>
          <a:xfrm>
            <a:off x="5046067" y="4936825"/>
            <a:ext cx="43746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baseline="-5999"/>
              <a:t>3</a:t>
            </a:r>
          </a:p>
        </p:txBody>
      </p:sp>
      <p:sp>
        <p:nvSpPr>
          <p:cNvPr id="375" name="p4"/>
          <p:cNvSpPr txBox="1"/>
          <p:nvPr/>
        </p:nvSpPr>
        <p:spPr>
          <a:xfrm>
            <a:off x="5852872" y="5580457"/>
            <a:ext cx="43746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</a:t>
            </a:r>
            <a:r>
              <a:rPr baseline="-5999"/>
              <a:t>4</a:t>
            </a:r>
          </a:p>
        </p:txBody>
      </p:sp>
      <p:sp>
        <p:nvSpPr>
          <p:cNvPr id="376" name="C(3,4)"/>
          <p:cNvSpPr txBox="1"/>
          <p:nvPr/>
        </p:nvSpPr>
        <p:spPr>
          <a:xfrm>
            <a:off x="5697766" y="4990089"/>
            <a:ext cx="790065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C(3,4)</a:t>
            </a:r>
          </a:p>
        </p:txBody>
      </p:sp>
      <p:sp>
        <p:nvSpPr>
          <p:cNvPr id="377" name="C(2,3)"/>
          <p:cNvSpPr txBox="1"/>
          <p:nvPr/>
        </p:nvSpPr>
        <p:spPr>
          <a:xfrm>
            <a:off x="4896518" y="4422609"/>
            <a:ext cx="790065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C(2,3)</a:t>
            </a:r>
          </a:p>
        </p:txBody>
      </p:sp>
      <p:sp>
        <p:nvSpPr>
          <p:cNvPr id="378" name="C(2,4)"/>
          <p:cNvSpPr txBox="1"/>
          <p:nvPr/>
        </p:nvSpPr>
        <p:spPr>
          <a:xfrm>
            <a:off x="5697766" y="4441918"/>
            <a:ext cx="790065" cy="36082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C(2,4)</a:t>
            </a:r>
          </a:p>
        </p:txBody>
      </p:sp>
      <p:sp>
        <p:nvSpPr>
          <p:cNvPr id="379" name="C(2,4)"/>
          <p:cNvSpPr txBox="1"/>
          <p:nvPr/>
        </p:nvSpPr>
        <p:spPr>
          <a:xfrm>
            <a:off x="598905" y="1003300"/>
            <a:ext cx="17147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600"/>
              </a:spcBef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C(2,4)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3" grpId="9"/>
      <p:bldP build="whole" bldLvl="1" animBg="1" rev="0" advAuto="0" spid="377" grpId="11"/>
      <p:bldP build="whole" bldLvl="1" animBg="1" rev="0" advAuto="0" spid="369" grpId="7"/>
      <p:bldP build="whole" bldLvl="1" animBg="1" rev="0" advAuto="0" spid="372" grpId="12"/>
      <p:bldP build="whole" bldLvl="1" animBg="1" rev="0" advAuto="0" spid="370" grpId="13"/>
      <p:bldP build="whole" bldLvl="1" animBg="1" rev="0" advAuto="0" spid="371" grpId="14"/>
      <p:bldP build="whole" bldLvl="1" animBg="1" rev="0" advAuto="0" spid="379" grpId="1"/>
      <p:bldP build="whole" bldLvl="1" animBg="1" rev="0" advAuto="0" spid="378" grpId="2"/>
      <p:bldP build="p" bldLvl="5" animBg="1" rev="0" advAuto="0" spid="340" grpId="3"/>
      <p:bldP build="whole" bldLvl="1" animBg="1" rev="0" advAuto="0" spid="373" grpId="4"/>
      <p:bldP build="whole" bldLvl="1" animBg="1" rev="0" advAuto="0" spid="376" grpId="8"/>
      <p:bldP build="whole" bldLvl="1" animBg="1" rev="0" advAuto="0" spid="374" grpId="5"/>
      <p:bldP build="whole" bldLvl="1" animBg="1" rev="0" advAuto="0" spid="375" grpId="6"/>
      <p:bldP build="whole" bldLvl="1" animBg="1" rev="0" advAuto="0" spid="375" grpId="1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DP for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DP for Optimal BST</a:t>
            </a:r>
          </a:p>
        </p:txBody>
      </p:sp>
      <p:sp>
        <p:nvSpPr>
          <p:cNvPr id="3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3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385" name="Equation"/>
          <p:cNvSpPr txBox="1"/>
          <p:nvPr/>
        </p:nvSpPr>
        <p:spPr>
          <a:xfrm>
            <a:off x="940440" y="940556"/>
            <a:ext cx="8279121" cy="8846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lim>
                  </m:limUpp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j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  <m:phant>
                    <m:phant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show m:val="off"/>
                    </m:phantPr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</m:phant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2400"/>
          </a:p>
        </p:txBody>
      </p:sp>
      <p:grpSp>
        <p:nvGrpSpPr>
          <p:cNvPr id="388" name="Fig 8"/>
          <p:cNvGrpSpPr/>
          <p:nvPr/>
        </p:nvGrpSpPr>
        <p:grpSpPr>
          <a:xfrm>
            <a:off x="44652" y="1875118"/>
            <a:ext cx="4781665" cy="4503883"/>
            <a:chOff x="0" y="0"/>
            <a:chExt cx="4781663" cy="4503882"/>
          </a:xfrm>
        </p:grpSpPr>
        <p:sp>
          <p:nvSpPr>
            <p:cNvPr id="386" name="Rectangle"/>
            <p:cNvSpPr/>
            <p:nvPr/>
          </p:nvSpPr>
          <p:spPr>
            <a:xfrm>
              <a:off x="0" y="0"/>
              <a:ext cx="4781664" cy="45038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pic>
          <p:nvPicPr>
            <p:cNvPr id="387" name="Fig 8.pdf" descr="Fig 8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781664" cy="4503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9" name="Contribution for C(i,j) is from…"/>
          <p:cNvSpPr txBox="1"/>
          <p:nvPr>
            <p:ph type="body" sz="half" idx="1"/>
          </p:nvPr>
        </p:nvSpPr>
        <p:spPr>
          <a:xfrm>
            <a:off x="4670600" y="1636960"/>
            <a:ext cx="5186633" cy="4346080"/>
          </a:xfrm>
          <a:prstGeom prst="rect">
            <a:avLst/>
          </a:prstGeom>
        </p:spPr>
        <p:txBody>
          <a:bodyPr/>
          <a:lstStyle/>
          <a:p>
            <a:pPr marL="370341" indent="-330653">
              <a:spcBef>
                <a:spcPts val="400"/>
              </a:spcBef>
              <a:defRPr sz="2800"/>
            </a:pPr>
            <a:r>
              <a:rPr sz="2700"/>
              <a:t>Contribution for</a:t>
            </a:r>
            <a:r>
              <a:t>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rPr sz="2700"/>
              <a:t> is from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C(i,i-1)+C(i+1,j)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C(i,i)+C(i+2,j)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C(i,i+1)+C(i+3,j)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: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:</a:t>
            </a:r>
            <a:endParaRPr sz="2700"/>
          </a:p>
          <a:p>
            <a:pPr lvl="2" marL="0" indent="457200">
              <a:spcBef>
                <a:spcPts val="4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700"/>
              <a:t>C(i,j-1)+C(j+1,j)</a:t>
            </a:r>
          </a:p>
        </p:txBody>
      </p:sp>
      <p:sp>
        <p:nvSpPr>
          <p:cNvPr id="390" name="Square"/>
          <p:cNvSpPr/>
          <p:nvPr/>
        </p:nvSpPr>
        <p:spPr>
          <a:xfrm>
            <a:off x="1657209" y="3222040"/>
            <a:ext cx="518566" cy="516653"/>
          </a:xfrm>
          <a:prstGeom prst="rect">
            <a:avLst/>
          </a:prstGeom>
          <a:solidFill>
            <a:srgbClr val="00D2A9">
              <a:alpha val="32809"/>
            </a:srgb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1" name="Square"/>
          <p:cNvSpPr/>
          <p:nvPr/>
        </p:nvSpPr>
        <p:spPr>
          <a:xfrm>
            <a:off x="3752398" y="3730028"/>
            <a:ext cx="518566" cy="516653"/>
          </a:xfrm>
          <a:prstGeom prst="rect">
            <a:avLst/>
          </a:prstGeom>
          <a:solidFill>
            <a:srgbClr val="00D2A9">
              <a:alpha val="32809"/>
            </a:srgb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2" name="Square"/>
          <p:cNvSpPr/>
          <p:nvPr/>
        </p:nvSpPr>
        <p:spPr>
          <a:xfrm>
            <a:off x="2176202" y="3222040"/>
            <a:ext cx="518566" cy="516653"/>
          </a:xfrm>
          <a:prstGeom prst="rect">
            <a:avLst/>
          </a:prstGeom>
          <a:solidFill>
            <a:schemeClr val="accent3">
              <a:satOff val="18648"/>
              <a:lumOff val="5971"/>
              <a:alpha val="32809"/>
            </a:scheme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3" name="Square"/>
          <p:cNvSpPr/>
          <p:nvPr/>
        </p:nvSpPr>
        <p:spPr>
          <a:xfrm>
            <a:off x="3217086" y="3222040"/>
            <a:ext cx="518566" cy="516653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  <a:alpha val="42769"/>
            </a:schemeClr>
          </a:solidFill>
          <a:ln>
            <a:solidFill>
              <a:srgbClr val="000000">
                <a:alpha val="4276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4" name="Square"/>
          <p:cNvSpPr/>
          <p:nvPr/>
        </p:nvSpPr>
        <p:spPr>
          <a:xfrm>
            <a:off x="3752398" y="4264791"/>
            <a:ext cx="518566" cy="516653"/>
          </a:xfrm>
          <a:prstGeom prst="rect">
            <a:avLst/>
          </a:prstGeom>
          <a:solidFill>
            <a:schemeClr val="accent3">
              <a:satOff val="18648"/>
              <a:lumOff val="5971"/>
              <a:alpha val="32809"/>
            </a:schemeClr>
          </a:solidFill>
          <a:ln>
            <a:solidFill>
              <a:srgbClr val="000000">
                <a:alpha val="3280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95" name="Square"/>
          <p:cNvSpPr/>
          <p:nvPr/>
        </p:nvSpPr>
        <p:spPr>
          <a:xfrm>
            <a:off x="3752398" y="5311238"/>
            <a:ext cx="518566" cy="516653"/>
          </a:xfrm>
          <a:prstGeom prst="rect">
            <a:avLst/>
          </a:prstGeom>
          <a:solidFill>
            <a:schemeClr val="accent5">
              <a:hueOff val="-444211"/>
              <a:satOff val="-14915"/>
              <a:lumOff val="22857"/>
              <a:alpha val="42769"/>
            </a:schemeClr>
          </a:solidFill>
          <a:ln>
            <a:solidFill>
              <a:srgbClr val="000000">
                <a:alpha val="42769"/>
              </a:srgbClr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withEffect" presetSubtype="0" presetID="35" grpId="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mph" nodeType="with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mph" nodeType="clickEffect" presetSubtype="0" presetID="35" grpId="13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mph" nodeType="with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3" grpId="11"/>
      <p:bldP build="whole" bldLvl="1" animBg="1" rev="0" advAuto="0" spid="395" grpId="12"/>
      <p:bldP build="whole" bldLvl="1" animBg="1" rev="0" advAuto="0" spid="393" grpId="13"/>
      <p:bldP build="whole" bldLvl="1" animBg="1" rev="0" advAuto="0" spid="395" grpId="14"/>
      <p:bldP build="whole" bldLvl="1" animBg="1" rev="0" advAuto="0" spid="392" grpId="7"/>
      <p:bldP build="whole" bldLvl="1" animBg="1" rev="0" advAuto="0" spid="385" grpId="1"/>
      <p:bldP build="whole" bldLvl="1" animBg="1" rev="0" advAuto="0" spid="392" grpId="9"/>
      <p:bldP build="p" bldLvl="5" animBg="1" rev="0" advAuto="0" spid="389" grpId="2"/>
      <p:bldP build="whole" bldLvl="1" animBg="1" rev="0" advAuto="0" spid="394" grpId="8"/>
      <p:bldP build="whole" bldLvl="1" animBg="1" rev="0" advAuto="0" spid="394" grpId="10"/>
      <p:bldP build="whole" bldLvl="1" animBg="1" rev="0" advAuto="0" spid="390" grpId="3"/>
      <p:bldP build="whole" bldLvl="1" animBg="1" rev="0" advAuto="0" spid="391" grpId="4"/>
      <p:bldP build="whole" bldLvl="1" animBg="1" rev="0" advAuto="0" spid="390" grpId="5"/>
      <p:bldP build="whole" bldLvl="1" animBg="1" rev="0" advAuto="0" spid="391" gr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398" name="Consider 4 keys : A(1),B(2),C(3),D(4) with their prob. as…"/>
          <p:cNvSpPr txBox="1"/>
          <p:nvPr>
            <p:ph type="body" sz="quarter" idx="1"/>
          </p:nvPr>
        </p:nvSpPr>
        <p:spPr>
          <a:xfrm>
            <a:off x="552194" y="868336"/>
            <a:ext cx="9055612" cy="910109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100"/>
              </a:spcBef>
              <a:defRPr sz="2800"/>
            </a:pPr>
            <a:r>
              <a:t>Consider 4 keys :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A(1),B(2),C(3),D(4)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with their prob. as</a:t>
            </a:r>
          </a:p>
          <a:p>
            <a:pPr lvl="1">
              <a:spcBef>
                <a:spcPts val="1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</a:t>
            </a:r>
            <a:r>
              <a:rPr baseline="-5999"/>
              <a:t>A</a:t>
            </a:r>
            <a:r>
              <a:t>=0.1, p</a:t>
            </a:r>
            <a:r>
              <a:rPr baseline="-5999"/>
              <a:t>B</a:t>
            </a:r>
            <a:r>
              <a:t>=0.2, p</a:t>
            </a:r>
            <a:r>
              <a:rPr baseline="-5999"/>
              <a:t>C</a:t>
            </a:r>
            <a:r>
              <a:t>=0.4, p</a:t>
            </a:r>
            <a:r>
              <a:rPr baseline="-5999"/>
              <a:t>D</a:t>
            </a:r>
            <a:r>
              <a:t>=0.3,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0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02" name="Line"/>
          <p:cNvSpPr/>
          <p:nvPr/>
        </p:nvSpPr>
        <p:spPr>
          <a:xfrm flipV="1">
            <a:off x="589498" y="3508860"/>
            <a:ext cx="1" cy="354379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V="1">
            <a:off x="1430068" y="3508860"/>
            <a:ext cx="1" cy="354379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2297763" y="3512074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 flipV="1">
            <a:off x="3186659" y="3508860"/>
            <a:ext cx="1" cy="354379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6" name="Line"/>
          <p:cNvSpPr/>
          <p:nvPr/>
        </p:nvSpPr>
        <p:spPr>
          <a:xfrm flipV="1">
            <a:off x="4808643" y="3508860"/>
            <a:ext cx="1" cy="3639473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7" name="Line"/>
          <p:cNvSpPr/>
          <p:nvPr/>
        </p:nvSpPr>
        <p:spPr>
          <a:xfrm flipV="1">
            <a:off x="3997651" y="3505647"/>
            <a:ext cx="1" cy="354379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>
            <a:off x="-638014" y="3781306"/>
            <a:ext cx="5523010" cy="14262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9" name="Line"/>
          <p:cNvSpPr/>
          <p:nvPr/>
        </p:nvSpPr>
        <p:spPr>
          <a:xfrm>
            <a:off x="-638014" y="4373903"/>
            <a:ext cx="5523011" cy="14262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>
            <a:off x="-638014" y="4966501"/>
            <a:ext cx="5523011" cy="15930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1" name="Line"/>
          <p:cNvSpPr/>
          <p:nvPr/>
        </p:nvSpPr>
        <p:spPr>
          <a:xfrm>
            <a:off x="-638014" y="5559099"/>
            <a:ext cx="5523010" cy="20099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2" name="Line"/>
          <p:cNvSpPr/>
          <p:nvPr/>
        </p:nvSpPr>
        <p:spPr>
          <a:xfrm>
            <a:off x="-638014" y="6193379"/>
            <a:ext cx="5523010" cy="138465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13" name="Line"/>
          <p:cNvSpPr/>
          <p:nvPr/>
        </p:nvSpPr>
        <p:spPr>
          <a:xfrm>
            <a:off x="-523714" y="6930066"/>
            <a:ext cx="5294410" cy="14379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19" name="Group"/>
          <p:cNvGrpSpPr/>
          <p:nvPr/>
        </p:nvGrpSpPr>
        <p:grpSpPr>
          <a:xfrm>
            <a:off x="797996" y="3270742"/>
            <a:ext cx="3769474" cy="447229"/>
            <a:chOff x="0" y="0"/>
            <a:chExt cx="3769472" cy="447228"/>
          </a:xfrm>
        </p:grpSpPr>
        <p:sp>
          <p:nvSpPr>
            <p:cNvPr id="414" name="0"/>
            <p:cNvSpPr txBox="1"/>
            <p:nvPr/>
          </p:nvSpPr>
          <p:spPr>
            <a:xfrm>
              <a:off x="0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415" name="1"/>
            <p:cNvSpPr txBox="1"/>
            <p:nvPr/>
          </p:nvSpPr>
          <p:spPr>
            <a:xfrm>
              <a:off x="903692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16" name="2"/>
            <p:cNvSpPr txBox="1"/>
            <p:nvPr/>
          </p:nvSpPr>
          <p:spPr>
            <a:xfrm>
              <a:off x="1771386" y="-1"/>
              <a:ext cx="324457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17" name="3"/>
            <p:cNvSpPr txBox="1"/>
            <p:nvPr/>
          </p:nvSpPr>
          <p:spPr>
            <a:xfrm>
              <a:off x="2675078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18" name="4"/>
            <p:cNvSpPr txBox="1"/>
            <p:nvPr/>
          </p:nvSpPr>
          <p:spPr>
            <a:xfrm>
              <a:off x="3445017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25" name="Group"/>
          <p:cNvGrpSpPr/>
          <p:nvPr/>
        </p:nvGrpSpPr>
        <p:grpSpPr>
          <a:xfrm>
            <a:off x="64922" y="3844030"/>
            <a:ext cx="324456" cy="3010540"/>
            <a:chOff x="0" y="0"/>
            <a:chExt cx="324455" cy="3010538"/>
          </a:xfrm>
        </p:grpSpPr>
        <p:sp>
          <p:nvSpPr>
            <p:cNvPr id="420" name="1"/>
            <p:cNvSpPr txBox="1"/>
            <p:nvPr/>
          </p:nvSpPr>
          <p:spPr>
            <a:xfrm>
              <a:off x="0" y="-1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421" name="2"/>
            <p:cNvSpPr txBox="1"/>
            <p:nvPr/>
          </p:nvSpPr>
          <p:spPr>
            <a:xfrm>
              <a:off x="0" y="547765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422" name="3"/>
            <p:cNvSpPr txBox="1"/>
            <p:nvPr/>
          </p:nvSpPr>
          <p:spPr>
            <a:xfrm>
              <a:off x="0" y="1161203"/>
              <a:ext cx="324456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423" name="4"/>
            <p:cNvSpPr txBox="1"/>
            <p:nvPr/>
          </p:nvSpPr>
          <p:spPr>
            <a:xfrm>
              <a:off x="0" y="1826624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424" name="5"/>
            <p:cNvSpPr txBox="1"/>
            <p:nvPr/>
          </p:nvSpPr>
          <p:spPr>
            <a:xfrm>
              <a:off x="0" y="2563310"/>
              <a:ext cx="324456" cy="447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26" name="0"/>
          <p:cNvSpPr txBox="1"/>
          <p:nvPr/>
        </p:nvSpPr>
        <p:spPr>
          <a:xfrm>
            <a:off x="1696637" y="4466731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7" name="0"/>
          <p:cNvSpPr txBox="1"/>
          <p:nvPr/>
        </p:nvSpPr>
        <p:spPr>
          <a:xfrm>
            <a:off x="2536844" y="510498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8" name="0"/>
          <p:cNvSpPr txBox="1"/>
          <p:nvPr/>
        </p:nvSpPr>
        <p:spPr>
          <a:xfrm>
            <a:off x="3388881" y="5670654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29" name="0"/>
          <p:cNvSpPr txBox="1"/>
          <p:nvPr/>
        </p:nvSpPr>
        <p:spPr>
          <a:xfrm>
            <a:off x="4281966" y="6374339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0" name="0.2"/>
          <p:cNvSpPr txBox="1"/>
          <p:nvPr/>
        </p:nvSpPr>
        <p:spPr>
          <a:xfrm>
            <a:off x="2447997" y="4476778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31" name="0.4"/>
          <p:cNvSpPr txBox="1"/>
          <p:nvPr/>
        </p:nvSpPr>
        <p:spPr>
          <a:xfrm>
            <a:off x="3319011" y="5053931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432" name="0.3"/>
          <p:cNvSpPr txBox="1"/>
          <p:nvPr/>
        </p:nvSpPr>
        <p:spPr>
          <a:xfrm>
            <a:off x="4125815" y="5697563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433" name="Equation"/>
          <p:cNvSpPr txBox="1"/>
          <p:nvPr/>
        </p:nvSpPr>
        <p:spPr>
          <a:xfrm>
            <a:off x="1010380" y="1710317"/>
            <a:ext cx="6302064" cy="7969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atinLnBrk="1">
              <a:defRPr sz="1800">
                <a:uFillTx/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1,4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limUpp>
                    <m:e>
                      <m:limLow>
                        <m:e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lim>
                  </m:limUpp>
                  <m:sSub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e>
                    <m:sub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sub>
                  </m:sSub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f>
                    <m:fPr>
                      <m:ctrlP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noBar"/>
                    </m:fPr>
                    <m:num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num>
                    <m:den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{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1,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2200"/>
          </a:p>
        </p:txBody>
      </p:sp>
      <p:sp>
        <p:nvSpPr>
          <p:cNvPr id="434" name="0"/>
          <p:cNvSpPr txBox="1"/>
          <p:nvPr/>
        </p:nvSpPr>
        <p:spPr>
          <a:xfrm>
            <a:off x="839044" y="3900807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35" name="0.1"/>
          <p:cNvSpPr txBox="1"/>
          <p:nvPr/>
        </p:nvSpPr>
        <p:spPr>
          <a:xfrm>
            <a:off x="1678205" y="3900807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36" name="Rectangle"/>
          <p:cNvSpPr/>
          <p:nvPr/>
        </p:nvSpPr>
        <p:spPr>
          <a:xfrm>
            <a:off x="4045434" y="3905570"/>
            <a:ext cx="719616" cy="55478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37" name="Table"/>
          <p:cNvGraphicFramePr/>
          <p:nvPr/>
        </p:nvGraphicFramePr>
        <p:xfrm>
          <a:off x="5414821" y="3478706"/>
          <a:ext cx="4283217" cy="337807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8" name="1"/>
          <p:cNvSpPr txBox="1"/>
          <p:nvPr/>
        </p:nvSpPr>
        <p:spPr>
          <a:xfrm>
            <a:off x="7034293" y="4071310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9" name="2"/>
          <p:cNvSpPr txBox="1"/>
          <p:nvPr/>
        </p:nvSpPr>
        <p:spPr>
          <a:xfrm>
            <a:off x="7742575" y="4611361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40" name="3"/>
          <p:cNvSpPr txBox="1"/>
          <p:nvPr/>
        </p:nvSpPr>
        <p:spPr>
          <a:xfrm>
            <a:off x="8453787" y="5239710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41" name="4"/>
          <p:cNvSpPr txBox="1"/>
          <p:nvPr/>
        </p:nvSpPr>
        <p:spPr>
          <a:xfrm>
            <a:off x="9227910" y="5815465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42" name="Note: 0=C(1,0)=C(2,1)+C(3,2)=C(4,3)=C(5,4)"/>
          <p:cNvSpPr txBox="1"/>
          <p:nvPr/>
        </p:nvSpPr>
        <p:spPr>
          <a:xfrm>
            <a:off x="552194" y="2471903"/>
            <a:ext cx="9055612" cy="589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382587" indent="-342899">
              <a:lnSpc>
                <a:spcPct val="90000"/>
              </a:lnSpc>
              <a:spcBef>
                <a:spcPts val="100"/>
              </a:spcBef>
              <a:buSzPct val="100000"/>
              <a:buChar char="•"/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Note: </a:t>
            </a:r>
            <a:r>
              <a:rPr sz="2200">
                <a:latin typeface="Courier New"/>
                <a:ea typeface="Courier New"/>
                <a:cs typeface="Courier New"/>
                <a:sym typeface="Courier New"/>
              </a:rPr>
              <a:t>0=C(1,0)=C(2,1)+C(3,2)=C(4,3)=C(5,4)</a:t>
            </a:r>
          </a:p>
        </p:txBody>
      </p:sp>
      <p:sp>
        <p:nvSpPr>
          <p:cNvPr id="443" name="Table: Computation of C(i,j)"/>
          <p:cNvSpPr txBox="1"/>
          <p:nvPr/>
        </p:nvSpPr>
        <p:spPr>
          <a:xfrm>
            <a:off x="237126" y="2850364"/>
            <a:ext cx="4502102" cy="51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Table: Computation of 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C(i,j)</a:t>
            </a:r>
          </a:p>
        </p:txBody>
      </p:sp>
      <p:sp>
        <p:nvSpPr>
          <p:cNvPr id="444" name="Table: Optimal k for C(i,j)"/>
          <p:cNvSpPr txBox="1"/>
          <p:nvPr/>
        </p:nvSpPr>
        <p:spPr>
          <a:xfrm>
            <a:off x="5088526" y="2928488"/>
            <a:ext cx="4356572" cy="532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800">
                <a:latin typeface="+mn-lt"/>
                <a:ea typeface="+mn-ea"/>
                <a:cs typeface="+mn-cs"/>
                <a:sym typeface="Gill Sans"/>
              </a:defRPr>
            </a:pPr>
            <a:r>
              <a:t>Table: Optimal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</a:t>
            </a:r>
            <a:r>
              <a:rPr sz="240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8" grpId="16"/>
      <p:bldP build="whole" bldLvl="1" animBg="1" rev="0" advAuto="0" spid="434" grpId="7"/>
      <p:bldP build="whole" bldLvl="1" animBg="1" rev="0" advAuto="0" spid="433" grpId="2"/>
      <p:bldP build="whole" bldLvl="1" animBg="1" rev="0" advAuto="0" spid="439" grpId="17"/>
      <p:bldP build="whole" bldLvl="1" animBg="1" rev="0" advAuto="0" spid="440" grpId="18"/>
      <p:bldP build="whole" bldLvl="1" animBg="1" rev="0" advAuto="0" spid="435" grpId="12"/>
      <p:bldP build="whole" bldLvl="1" animBg="1" rev="0" advAuto="0" spid="429" grpId="11"/>
      <p:bldP build="whole" bldLvl="1" animBg="1" rev="0" advAuto="0" spid="427" grpId="9"/>
      <p:bldP build="whole" bldLvl="1" animBg="1" rev="0" advAuto="0" spid="428" grpId="10"/>
      <p:bldP build="p" bldLvl="5" animBg="1" rev="0" advAuto="0" spid="442" grpId="6"/>
      <p:bldP build="p" bldLvl="5" animBg="1" rev="0" advAuto="0" spid="398" grpId="1"/>
      <p:bldP build="whole" bldLvl="1" animBg="1" rev="0" advAuto="0" spid="426" grpId="8"/>
      <p:bldP build="whole" bldLvl="1" animBg="1" rev="0" advAuto="0" spid="430" grpId="13"/>
      <p:bldP build="whole" bldLvl="1" animBg="1" rev="0" advAuto="0" spid="431" grpId="14"/>
      <p:bldP build="whole" bldLvl="1" animBg="1" rev="0" advAuto="0" spid="432" grpId="15"/>
      <p:bldP build="whole" bldLvl="1" animBg="1" rev="0" advAuto="0" spid="441" grpId="19"/>
      <p:bldP build="whole" bldLvl="1" animBg="1" rev="0" advAuto="0" spid="425" grpId="4"/>
      <p:bldP build="whole" bldLvl="1" animBg="1" rev="0" advAuto="0" spid="436" grpId="5"/>
      <p:bldP build="whole" bldLvl="1" animBg="1" rev="0" advAuto="0" spid="419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48" name="Text book 1: Levitin…"/>
          <p:cNvSpPr txBox="1"/>
          <p:nvPr>
            <p:ph type="body" idx="1"/>
          </p:nvPr>
        </p:nvSpPr>
        <p:spPr>
          <a:xfrm>
            <a:off x="555600" y="1042550"/>
            <a:ext cx="9048800" cy="5891610"/>
          </a:xfrm>
          <a:prstGeom prst="rect">
            <a:avLst/>
          </a:prstGeom>
        </p:spPr>
        <p:txBody>
          <a:bodyPr/>
          <a:lstStyle/>
          <a:p>
            <a:pPr marL="382587" indent="-342899">
              <a:defRPr sz="2800"/>
            </a:pPr>
            <a:r>
              <a:t>Text book </a:t>
            </a:r>
            <a:r>
              <a:rPr>
                <a:latin typeface="Arial"/>
                <a:ea typeface="Arial"/>
                <a:cs typeface="Arial"/>
                <a:sym typeface="Arial"/>
              </a:rPr>
              <a:t>1</a:t>
            </a:r>
            <a:r>
              <a:t>: Levitin</a:t>
            </a:r>
          </a:p>
          <a:p>
            <a:pPr lvl="1">
              <a:defRPr sz="2800"/>
            </a:pPr>
            <a:r>
              <a:t>Sec </a:t>
            </a:r>
            <a:r>
              <a:rPr b="1" i="1" u="sng">
                <a:latin typeface="Courier New"/>
                <a:ea typeface="Courier New"/>
                <a:cs typeface="Courier New"/>
                <a:sym typeface="Courier New"/>
              </a:rPr>
              <a:t>8.3</a:t>
            </a:r>
            <a:r>
              <a:t> </a:t>
            </a:r>
          </a:p>
          <a:p>
            <a:pPr marL="382587" indent="-342899">
              <a:defRPr sz="2800"/>
            </a:pPr>
            <a:r>
              <a:t>R1: Introduction to Algorithms</a:t>
            </a:r>
          </a:p>
          <a:p>
            <a:pPr lvl="2"/>
            <a:r>
              <a:t>Cormen et al.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447" name="C(1,2)=Σ1≤s≤2ps+min{C(1,0)+C(2,2),C(1,1)+C(3,2)}…"/>
          <p:cNvSpPr txBox="1"/>
          <p:nvPr>
            <p:ph type="body" sz="half" idx="1"/>
          </p:nvPr>
        </p:nvSpPr>
        <p:spPr>
          <a:xfrm>
            <a:off x="552194" y="868336"/>
            <a:ext cx="9303350" cy="26072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C(1,2)=</a:t>
            </a:r>
            <a:r>
              <a:t>Σ</a:t>
            </a:r>
            <a:r>
              <a:rPr baseline="-5999"/>
              <a:t>1≤s≤2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{C(1,0)+C(2,2),C(1,1)+C(3,2)}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=0.3+min{0+0.2,0.1+0)=</a:t>
            </a:r>
            <a:r>
              <a:rPr>
                <a:solidFill>
                  <a:schemeClr val="accent6"/>
                </a:solidFill>
              </a:rPr>
              <a:t>0.4</a:t>
            </a:r>
            <a:r>
              <a:t>,</a:t>
            </a:r>
            <a:r>
              <a:rPr sz="2400"/>
              <a:t>optimal </a:t>
            </a:r>
            <a:r>
              <a:t>k=</a:t>
            </a:r>
            <a:r>
              <a:rPr>
                <a:solidFill>
                  <a:schemeClr val="accent6">
                    <a:satOff val="24555"/>
                    <a:lumOff val="22232"/>
                  </a:schemeClr>
                </a:solidFill>
              </a:rPr>
              <a:t>2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C(2,3)=</a:t>
            </a:r>
            <a:r>
              <a:t>Σ</a:t>
            </a:r>
            <a:r>
              <a:rPr baseline="-5999"/>
              <a:t>2≤s≤3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{C(2,1)+C(3,3),C(2,2)+C(4,3)}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=0.6+min{0+0.4,0.2+0)=</a:t>
            </a:r>
            <a:r>
              <a:rPr>
                <a:solidFill>
                  <a:schemeClr val="accent2"/>
                </a:solidFill>
              </a:rPr>
              <a:t>0.8</a:t>
            </a:r>
            <a:r>
              <a:t>,</a:t>
            </a:r>
            <a:r>
              <a:rPr sz="2400"/>
              <a:t>optimal </a:t>
            </a:r>
            <a:r>
              <a:t>k=</a:t>
            </a:r>
            <a:r>
              <a:rPr>
                <a:solidFill>
                  <a:schemeClr val="accent2"/>
                </a:solidFill>
              </a:rPr>
              <a:t>3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C(3,4)=</a:t>
            </a:r>
            <a:r>
              <a:t>Σ</a:t>
            </a:r>
            <a:r>
              <a:rPr baseline="-5999"/>
              <a:t>3≤s≤4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{C(3,2)+C(4,4),C(3,3)+C(5,4)}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=0.7+min{0+0.3,0.4+0)=</a:t>
            </a:r>
            <a:r>
              <a:rPr>
                <a:solidFill>
                  <a:schemeClr val="accent5"/>
                </a:solidFill>
              </a:rPr>
              <a:t>1.0</a:t>
            </a:r>
            <a:r>
              <a:t>,</a:t>
            </a:r>
            <a:r>
              <a:rPr sz="2400"/>
              <a:t>optimal </a:t>
            </a:r>
            <a:r>
              <a:t>k=</a:t>
            </a:r>
            <a:r>
              <a:rPr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4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5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51" name="Line"/>
          <p:cNvSpPr/>
          <p:nvPr/>
        </p:nvSpPr>
        <p:spPr>
          <a:xfrm flipV="1">
            <a:off x="530997" y="3558746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2" name="Line"/>
          <p:cNvSpPr/>
          <p:nvPr/>
        </p:nvSpPr>
        <p:spPr>
          <a:xfrm flipV="1">
            <a:off x="1371567" y="3558746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3" name="Line"/>
          <p:cNvSpPr/>
          <p:nvPr/>
        </p:nvSpPr>
        <p:spPr>
          <a:xfrm flipV="1">
            <a:off x="2239262" y="3561960"/>
            <a:ext cx="1" cy="343354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4" name="Line"/>
          <p:cNvSpPr/>
          <p:nvPr/>
        </p:nvSpPr>
        <p:spPr>
          <a:xfrm flipV="1">
            <a:off x="3128158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5" name="Line"/>
          <p:cNvSpPr/>
          <p:nvPr/>
        </p:nvSpPr>
        <p:spPr>
          <a:xfrm flipV="1">
            <a:off x="4750143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6" name="Line"/>
          <p:cNvSpPr/>
          <p:nvPr/>
        </p:nvSpPr>
        <p:spPr>
          <a:xfrm flipV="1">
            <a:off x="3939150" y="3555533"/>
            <a:ext cx="1" cy="3446403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7" name="Line"/>
          <p:cNvSpPr/>
          <p:nvPr/>
        </p:nvSpPr>
        <p:spPr>
          <a:xfrm>
            <a:off x="-696515" y="3831193"/>
            <a:ext cx="5510279" cy="14262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8" name="Line"/>
          <p:cNvSpPr/>
          <p:nvPr/>
        </p:nvSpPr>
        <p:spPr>
          <a:xfrm>
            <a:off x="-696515" y="4423787"/>
            <a:ext cx="5510279" cy="1426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9" name="Line"/>
          <p:cNvSpPr/>
          <p:nvPr/>
        </p:nvSpPr>
        <p:spPr>
          <a:xfrm>
            <a:off x="-696516" y="5016387"/>
            <a:ext cx="5510280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0" name="Line"/>
          <p:cNvSpPr/>
          <p:nvPr/>
        </p:nvSpPr>
        <p:spPr>
          <a:xfrm>
            <a:off x="-696515" y="5608985"/>
            <a:ext cx="5319732" cy="20098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1" name="Line"/>
          <p:cNvSpPr/>
          <p:nvPr/>
        </p:nvSpPr>
        <p:spPr>
          <a:xfrm>
            <a:off x="-696515" y="6243265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2" name="Line"/>
          <p:cNvSpPr/>
          <p:nvPr/>
        </p:nvSpPr>
        <p:spPr>
          <a:xfrm>
            <a:off x="-605055" y="6852544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63" name="0"/>
          <p:cNvSpPr txBox="1"/>
          <p:nvPr/>
        </p:nvSpPr>
        <p:spPr>
          <a:xfrm>
            <a:off x="739495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64" name="1"/>
          <p:cNvSpPr txBox="1"/>
          <p:nvPr/>
        </p:nvSpPr>
        <p:spPr>
          <a:xfrm>
            <a:off x="1643187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5" name="2"/>
          <p:cNvSpPr txBox="1"/>
          <p:nvPr/>
        </p:nvSpPr>
        <p:spPr>
          <a:xfrm>
            <a:off x="2510882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66" name="3"/>
          <p:cNvSpPr txBox="1"/>
          <p:nvPr/>
        </p:nvSpPr>
        <p:spPr>
          <a:xfrm>
            <a:off x="3414573" y="3541631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67" name="4"/>
          <p:cNvSpPr txBox="1"/>
          <p:nvPr/>
        </p:nvSpPr>
        <p:spPr>
          <a:xfrm>
            <a:off x="4184513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68" name="1"/>
          <p:cNvSpPr txBox="1"/>
          <p:nvPr/>
        </p:nvSpPr>
        <p:spPr>
          <a:xfrm>
            <a:off x="158821" y="3937119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69" name="2"/>
          <p:cNvSpPr txBox="1"/>
          <p:nvPr/>
        </p:nvSpPr>
        <p:spPr>
          <a:xfrm>
            <a:off x="158821" y="4484884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70" name="3"/>
          <p:cNvSpPr txBox="1"/>
          <p:nvPr/>
        </p:nvSpPr>
        <p:spPr>
          <a:xfrm>
            <a:off x="158821" y="5098323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71" name="4"/>
          <p:cNvSpPr txBox="1"/>
          <p:nvPr/>
        </p:nvSpPr>
        <p:spPr>
          <a:xfrm>
            <a:off x="158821" y="5763743"/>
            <a:ext cx="282077" cy="3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72" name="5"/>
          <p:cNvSpPr txBox="1"/>
          <p:nvPr/>
        </p:nvSpPr>
        <p:spPr>
          <a:xfrm>
            <a:off x="158821" y="6500430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473" name="0"/>
          <p:cNvSpPr txBox="1"/>
          <p:nvPr/>
        </p:nvSpPr>
        <p:spPr>
          <a:xfrm>
            <a:off x="1638136" y="451661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4" name="0"/>
          <p:cNvSpPr txBox="1"/>
          <p:nvPr/>
        </p:nvSpPr>
        <p:spPr>
          <a:xfrm>
            <a:off x="2478342" y="5154868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5" name="0"/>
          <p:cNvSpPr txBox="1"/>
          <p:nvPr/>
        </p:nvSpPr>
        <p:spPr>
          <a:xfrm>
            <a:off x="3330380" y="5720540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6" name="0"/>
          <p:cNvSpPr txBox="1"/>
          <p:nvPr/>
        </p:nvSpPr>
        <p:spPr>
          <a:xfrm>
            <a:off x="4223465" y="642422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77" name="0.2"/>
          <p:cNvSpPr txBox="1"/>
          <p:nvPr/>
        </p:nvSpPr>
        <p:spPr>
          <a:xfrm>
            <a:off x="2389496" y="4526664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78" name="0.4"/>
          <p:cNvSpPr txBox="1"/>
          <p:nvPr/>
        </p:nvSpPr>
        <p:spPr>
          <a:xfrm>
            <a:off x="3260510" y="5103817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479" name="0.3"/>
          <p:cNvSpPr txBox="1"/>
          <p:nvPr/>
        </p:nvSpPr>
        <p:spPr>
          <a:xfrm>
            <a:off x="4067314" y="5747449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480" name="0"/>
          <p:cNvSpPr txBox="1"/>
          <p:nvPr/>
        </p:nvSpPr>
        <p:spPr>
          <a:xfrm>
            <a:off x="780543" y="3950692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481" name="0.1"/>
          <p:cNvSpPr txBox="1"/>
          <p:nvPr/>
        </p:nvSpPr>
        <p:spPr>
          <a:xfrm>
            <a:off x="1619704" y="395069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82" name="0.4"/>
          <p:cNvSpPr txBox="1"/>
          <p:nvPr/>
        </p:nvSpPr>
        <p:spPr>
          <a:xfrm>
            <a:off x="2417152" y="395069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483" name="0.8"/>
          <p:cNvSpPr txBox="1"/>
          <p:nvPr/>
        </p:nvSpPr>
        <p:spPr>
          <a:xfrm>
            <a:off x="3203281" y="4566211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484" name="1.0"/>
          <p:cNvSpPr txBox="1"/>
          <p:nvPr/>
        </p:nvSpPr>
        <p:spPr>
          <a:xfrm>
            <a:off x="3991856" y="5251427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485" name="Rectangle"/>
          <p:cNvSpPr/>
          <p:nvPr/>
        </p:nvSpPr>
        <p:spPr>
          <a:xfrm>
            <a:off x="3984838" y="3971745"/>
            <a:ext cx="719617" cy="55478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486" name="Table"/>
          <p:cNvGraphicFramePr/>
          <p:nvPr/>
        </p:nvGraphicFramePr>
        <p:xfrm>
          <a:off x="5405524" y="3652684"/>
          <a:ext cx="4283217" cy="33780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87" name="2"/>
          <p:cNvSpPr txBox="1"/>
          <p:nvPr/>
        </p:nvSpPr>
        <p:spPr>
          <a:xfrm>
            <a:off x="7742575" y="4265345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solidFill>
                  <a:schemeClr val="accent6">
                    <a:satOff val="24555"/>
                    <a:lumOff val="22232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88" name="3"/>
          <p:cNvSpPr txBox="1"/>
          <p:nvPr/>
        </p:nvSpPr>
        <p:spPr>
          <a:xfrm>
            <a:off x="8395286" y="4866283"/>
            <a:ext cx="290880" cy="4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9" name="3"/>
          <p:cNvSpPr txBox="1"/>
          <p:nvPr/>
        </p:nvSpPr>
        <p:spPr>
          <a:xfrm>
            <a:off x="9123431" y="5390822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0" name="Table: Computation of C(i,j)"/>
          <p:cNvSpPr txBox="1"/>
          <p:nvPr/>
        </p:nvSpPr>
        <p:spPr>
          <a:xfrm>
            <a:off x="304860" y="3094206"/>
            <a:ext cx="4032052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Table: Computation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</a:p>
        </p:txBody>
      </p:sp>
      <p:sp>
        <p:nvSpPr>
          <p:cNvPr id="491" name="Table: Optimal k for C(i,j)"/>
          <p:cNvSpPr txBox="1"/>
          <p:nvPr/>
        </p:nvSpPr>
        <p:spPr>
          <a:xfrm>
            <a:off x="5496003" y="3230758"/>
            <a:ext cx="3776664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Table: Optimal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7" grpId="3"/>
      <p:bldP build="whole" bldLvl="1" animBg="1" rev="0" advAuto="0" spid="484" grpId="6"/>
      <p:bldP build="whole" bldLvl="1" animBg="1" rev="0" advAuto="0" spid="482" grpId="2"/>
      <p:bldP build="p" bldLvl="5" animBg="1" rev="0" advAuto="0" spid="447" grpId="1"/>
      <p:bldP build="whole" bldLvl="1" animBg="1" rev="0" advAuto="0" spid="488" grpId="5"/>
      <p:bldP build="whole" bldLvl="1" animBg="1" rev="0" advAuto="0" spid="483" grpId="4"/>
      <p:bldP build="whole" bldLvl="1" animBg="1" rev="0" advAuto="0" spid="489" grpId="7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494" name="C(1,3)=Σ1≤s≤3ps+min{C(1,0)+C(2,3),…"/>
          <p:cNvSpPr txBox="1"/>
          <p:nvPr>
            <p:ph type="body" sz="half" idx="1"/>
          </p:nvPr>
        </p:nvSpPr>
        <p:spPr>
          <a:xfrm>
            <a:off x="552194" y="868336"/>
            <a:ext cx="9303350" cy="260723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C(1,3)=</a:t>
            </a:r>
            <a:r>
              <a:t>Σ</a:t>
            </a:r>
            <a:r>
              <a:rPr baseline="-5999"/>
              <a:t>1≤s≤3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{C(1,0)+C(2,3),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C(1,1)+C(3,3), C(1,2)+C(4,3)</a:t>
            </a:r>
            <a:endParaRPr sz="2400"/>
          </a:p>
          <a:p>
            <a:pPr lvl="3" marL="0" indent="685800">
              <a:spcBef>
                <a:spcPts val="10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=</a:t>
            </a:r>
            <a:r>
              <a:rPr sz="2400"/>
              <a:t>0.7</a:t>
            </a:r>
            <a:r>
              <a:t>+min{</a:t>
            </a:r>
            <a:r>
              <a:rPr sz="2400"/>
              <a:t>0+0.8,0.1+0.4,0.4+0)=</a:t>
            </a:r>
            <a:r>
              <a:rPr sz="2400">
                <a:solidFill>
                  <a:schemeClr val="accent4"/>
                </a:solidFill>
              </a:rPr>
              <a:t>1.1</a:t>
            </a:r>
            <a:r>
              <a:rPr sz="2400"/>
              <a:t>, opt k=</a:t>
            </a:r>
            <a:r>
              <a:rPr sz="2400">
                <a:solidFill>
                  <a:schemeClr val="accent4"/>
                </a:solidFill>
              </a:rPr>
              <a:t>3</a:t>
            </a:r>
          </a:p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C(2,4)=</a:t>
            </a:r>
            <a:r>
              <a:t>Σ</a:t>
            </a:r>
            <a:r>
              <a:rPr baseline="-5999"/>
              <a:t>2≤s≤4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{C(2,1)+C(3,4),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C(2,2)+C(4,4), C(2,3)+C(5,4)}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</a:t>
            </a:r>
            <a:r>
              <a:rPr sz="2400"/>
              <a:t>0.9</a:t>
            </a:r>
            <a:r>
              <a:t>+min{</a:t>
            </a:r>
            <a:r>
              <a:rPr sz="2400"/>
              <a:t>0+1.0,0.2+0.3,0.8+0)=</a:t>
            </a:r>
            <a:r>
              <a:rPr sz="2400">
                <a:solidFill>
                  <a:schemeClr val="accent3">
                    <a:hueOff val="-546624"/>
                    <a:satOff val="7767"/>
                    <a:lumOff val="-14512"/>
                  </a:schemeClr>
                </a:solidFill>
              </a:rPr>
              <a:t>1.4</a:t>
            </a:r>
            <a:r>
              <a:rPr sz="2400"/>
              <a:t>,opt k=</a:t>
            </a:r>
            <a:r>
              <a:rPr sz="2400">
                <a:solidFill>
                  <a:schemeClr val="accent3">
                    <a:hueOff val="-546624"/>
                    <a:satOff val="7767"/>
                    <a:lumOff val="-14512"/>
                  </a:schemeClr>
                </a:solidFill>
              </a:rPr>
              <a:t>3</a:t>
            </a:r>
          </a:p>
        </p:txBody>
      </p:sp>
      <p:sp>
        <p:nvSpPr>
          <p:cNvPr id="4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49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498" name="Line"/>
          <p:cNvSpPr/>
          <p:nvPr/>
        </p:nvSpPr>
        <p:spPr>
          <a:xfrm flipV="1">
            <a:off x="464483" y="3558746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99" name="Line"/>
          <p:cNvSpPr/>
          <p:nvPr/>
        </p:nvSpPr>
        <p:spPr>
          <a:xfrm flipV="1">
            <a:off x="1305053" y="3558746"/>
            <a:ext cx="1" cy="343997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0" name="Line"/>
          <p:cNvSpPr/>
          <p:nvPr/>
        </p:nvSpPr>
        <p:spPr>
          <a:xfrm flipV="1">
            <a:off x="2172748" y="3561959"/>
            <a:ext cx="1" cy="343355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1" name="Line"/>
          <p:cNvSpPr/>
          <p:nvPr/>
        </p:nvSpPr>
        <p:spPr>
          <a:xfrm flipV="1">
            <a:off x="3061644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2" name="Line"/>
          <p:cNvSpPr/>
          <p:nvPr/>
        </p:nvSpPr>
        <p:spPr>
          <a:xfrm flipV="1">
            <a:off x="4683629" y="3558746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3" name="Line"/>
          <p:cNvSpPr/>
          <p:nvPr/>
        </p:nvSpPr>
        <p:spPr>
          <a:xfrm flipV="1">
            <a:off x="3872636" y="3555532"/>
            <a:ext cx="1" cy="344640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4" name="Line"/>
          <p:cNvSpPr/>
          <p:nvPr/>
        </p:nvSpPr>
        <p:spPr>
          <a:xfrm>
            <a:off x="-763029" y="3831193"/>
            <a:ext cx="5510279" cy="14262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5" name="Line"/>
          <p:cNvSpPr/>
          <p:nvPr/>
        </p:nvSpPr>
        <p:spPr>
          <a:xfrm>
            <a:off x="-763029" y="4423787"/>
            <a:ext cx="5510279" cy="14263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6" name="Line"/>
          <p:cNvSpPr/>
          <p:nvPr/>
        </p:nvSpPr>
        <p:spPr>
          <a:xfrm>
            <a:off x="-763029" y="5016387"/>
            <a:ext cx="5510279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7" name="Line"/>
          <p:cNvSpPr/>
          <p:nvPr/>
        </p:nvSpPr>
        <p:spPr>
          <a:xfrm>
            <a:off x="-763029" y="5608985"/>
            <a:ext cx="5319732" cy="20098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8" name="Line"/>
          <p:cNvSpPr/>
          <p:nvPr/>
        </p:nvSpPr>
        <p:spPr>
          <a:xfrm>
            <a:off x="-763029" y="6243265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9" name="Line"/>
          <p:cNvSpPr/>
          <p:nvPr/>
        </p:nvSpPr>
        <p:spPr>
          <a:xfrm>
            <a:off x="-671569" y="6852544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0" name="0"/>
          <p:cNvSpPr txBox="1"/>
          <p:nvPr/>
        </p:nvSpPr>
        <p:spPr>
          <a:xfrm>
            <a:off x="672981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11" name="1"/>
          <p:cNvSpPr txBox="1"/>
          <p:nvPr/>
        </p:nvSpPr>
        <p:spPr>
          <a:xfrm>
            <a:off x="1576673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2" name="2"/>
          <p:cNvSpPr txBox="1"/>
          <p:nvPr/>
        </p:nvSpPr>
        <p:spPr>
          <a:xfrm>
            <a:off x="2444368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3" name="3"/>
          <p:cNvSpPr txBox="1"/>
          <p:nvPr/>
        </p:nvSpPr>
        <p:spPr>
          <a:xfrm>
            <a:off x="3348059" y="3541631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4" name="4"/>
          <p:cNvSpPr txBox="1"/>
          <p:nvPr/>
        </p:nvSpPr>
        <p:spPr>
          <a:xfrm>
            <a:off x="4117999" y="35416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5" name="1"/>
          <p:cNvSpPr txBox="1"/>
          <p:nvPr/>
        </p:nvSpPr>
        <p:spPr>
          <a:xfrm>
            <a:off x="92307" y="3937119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16" name="2"/>
          <p:cNvSpPr txBox="1"/>
          <p:nvPr/>
        </p:nvSpPr>
        <p:spPr>
          <a:xfrm>
            <a:off x="92307" y="4484884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7" name="3"/>
          <p:cNvSpPr txBox="1"/>
          <p:nvPr/>
        </p:nvSpPr>
        <p:spPr>
          <a:xfrm>
            <a:off x="92307" y="5098323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18" name="4"/>
          <p:cNvSpPr txBox="1"/>
          <p:nvPr/>
        </p:nvSpPr>
        <p:spPr>
          <a:xfrm>
            <a:off x="92307" y="5763743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19" name="5"/>
          <p:cNvSpPr txBox="1"/>
          <p:nvPr/>
        </p:nvSpPr>
        <p:spPr>
          <a:xfrm>
            <a:off x="92307" y="6500430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20" name="0"/>
          <p:cNvSpPr txBox="1"/>
          <p:nvPr/>
        </p:nvSpPr>
        <p:spPr>
          <a:xfrm>
            <a:off x="1571622" y="4516616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1" name="0"/>
          <p:cNvSpPr txBox="1"/>
          <p:nvPr/>
        </p:nvSpPr>
        <p:spPr>
          <a:xfrm>
            <a:off x="2411828" y="5154867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2" name="0"/>
          <p:cNvSpPr txBox="1"/>
          <p:nvPr/>
        </p:nvSpPr>
        <p:spPr>
          <a:xfrm>
            <a:off x="3263867" y="5720539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3" name="0"/>
          <p:cNvSpPr txBox="1"/>
          <p:nvPr/>
        </p:nvSpPr>
        <p:spPr>
          <a:xfrm>
            <a:off x="4156951" y="6424224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4" name="0.2"/>
          <p:cNvSpPr txBox="1"/>
          <p:nvPr/>
        </p:nvSpPr>
        <p:spPr>
          <a:xfrm>
            <a:off x="2322982" y="452666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525" name="0.4"/>
          <p:cNvSpPr txBox="1"/>
          <p:nvPr/>
        </p:nvSpPr>
        <p:spPr>
          <a:xfrm>
            <a:off x="3177813" y="5189566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26" name="0.3"/>
          <p:cNvSpPr txBox="1"/>
          <p:nvPr/>
        </p:nvSpPr>
        <p:spPr>
          <a:xfrm>
            <a:off x="4000801" y="5747449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27" name="0"/>
          <p:cNvSpPr txBox="1"/>
          <p:nvPr/>
        </p:nvSpPr>
        <p:spPr>
          <a:xfrm>
            <a:off x="714029" y="3950692"/>
            <a:ext cx="324457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28" name="0.1"/>
          <p:cNvSpPr txBox="1"/>
          <p:nvPr/>
        </p:nvSpPr>
        <p:spPr>
          <a:xfrm>
            <a:off x="1553190" y="395069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529" name="0.4"/>
          <p:cNvSpPr txBox="1"/>
          <p:nvPr/>
        </p:nvSpPr>
        <p:spPr>
          <a:xfrm>
            <a:off x="2350638" y="3950693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30" name="0.8"/>
          <p:cNvSpPr txBox="1"/>
          <p:nvPr/>
        </p:nvSpPr>
        <p:spPr>
          <a:xfrm>
            <a:off x="3136767" y="4566211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531" name="1.0"/>
          <p:cNvSpPr txBox="1"/>
          <p:nvPr/>
        </p:nvSpPr>
        <p:spPr>
          <a:xfrm>
            <a:off x="3951401" y="5228828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532" name="1.1"/>
          <p:cNvSpPr txBox="1"/>
          <p:nvPr/>
        </p:nvSpPr>
        <p:spPr>
          <a:xfrm>
            <a:off x="3138355" y="3975189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1.1</a:t>
            </a:r>
          </a:p>
        </p:txBody>
      </p:sp>
      <p:sp>
        <p:nvSpPr>
          <p:cNvPr id="533" name="1.4"/>
          <p:cNvSpPr txBox="1"/>
          <p:nvPr/>
        </p:nvSpPr>
        <p:spPr>
          <a:xfrm>
            <a:off x="3899577" y="4608912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solidFill>
                  <a:schemeClr val="accent3">
                    <a:hueOff val="-546624"/>
                    <a:satOff val="7767"/>
                    <a:lumOff val="-14512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1.4</a:t>
            </a:r>
          </a:p>
        </p:txBody>
      </p:sp>
      <p:sp>
        <p:nvSpPr>
          <p:cNvPr id="534" name="Rectangle"/>
          <p:cNvSpPr/>
          <p:nvPr/>
        </p:nvSpPr>
        <p:spPr>
          <a:xfrm>
            <a:off x="3930251" y="3971744"/>
            <a:ext cx="719616" cy="554783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>
            <a:solidFill>
              <a:srgbClr val="000000"/>
            </a:solidFill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535" name="Table"/>
          <p:cNvGraphicFramePr/>
          <p:nvPr/>
        </p:nvGraphicFramePr>
        <p:xfrm>
          <a:off x="5405524" y="3652684"/>
          <a:ext cx="4283217" cy="33780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6" name="3"/>
          <p:cNvSpPr txBox="1"/>
          <p:nvPr/>
        </p:nvSpPr>
        <p:spPr>
          <a:xfrm>
            <a:off x="8412200" y="4265345"/>
            <a:ext cx="290879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7" name="3"/>
          <p:cNvSpPr txBox="1"/>
          <p:nvPr/>
        </p:nvSpPr>
        <p:spPr>
          <a:xfrm>
            <a:off x="9041621" y="4828183"/>
            <a:ext cx="290880" cy="4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solidFill>
                  <a:schemeClr val="accent3">
                    <a:hueOff val="-546624"/>
                    <a:satOff val="7767"/>
                    <a:lumOff val="-14512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38" name="Table: Computation of C(i,j)"/>
          <p:cNvSpPr txBox="1"/>
          <p:nvPr/>
        </p:nvSpPr>
        <p:spPr>
          <a:xfrm>
            <a:off x="304860" y="3094206"/>
            <a:ext cx="4032052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Table: Computation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</a:p>
        </p:txBody>
      </p:sp>
      <p:sp>
        <p:nvSpPr>
          <p:cNvPr id="539" name="Table: Optimal k for C(i,j)"/>
          <p:cNvSpPr txBox="1"/>
          <p:nvPr/>
        </p:nvSpPr>
        <p:spPr>
          <a:xfrm>
            <a:off x="5496003" y="3230758"/>
            <a:ext cx="3776664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Table: Optimal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2" grpId="2"/>
      <p:bldP build="whole" bldLvl="1" animBg="1" rev="0" advAuto="0" spid="536" grpId="3"/>
      <p:bldP build="whole" bldLvl="1" animBg="1" rev="0" advAuto="0" spid="533" grpId="4"/>
      <p:bldP build="p" bldLvl="5" animBg="1" rev="0" advAuto="0" spid="494" grpId="1"/>
      <p:bldP build="whole" bldLvl="1" animBg="1" rev="0" advAuto="0" spid="537" grpId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Exercise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Exercise: Optimal BST</a:t>
            </a:r>
          </a:p>
        </p:txBody>
      </p:sp>
      <p:sp>
        <p:nvSpPr>
          <p:cNvPr id="542" name="C(1,4)=Σ1≤s≤4ps+min{C(1,0)+C(2,4),…"/>
          <p:cNvSpPr txBox="1"/>
          <p:nvPr>
            <p:ph type="body" sz="half" idx="1"/>
          </p:nvPr>
        </p:nvSpPr>
        <p:spPr>
          <a:xfrm>
            <a:off x="552194" y="868336"/>
            <a:ext cx="9303350" cy="221136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600"/>
              <a:t>C(1,4)=</a:t>
            </a:r>
            <a:r>
              <a:t>Σ</a:t>
            </a:r>
            <a:r>
              <a:rPr baseline="-5999"/>
              <a:t>1≤s≤4</a:t>
            </a:r>
            <a:r>
              <a:t>p</a:t>
            </a:r>
            <a:r>
              <a:rPr baseline="-5999"/>
              <a:t>s</a:t>
            </a:r>
            <a:r>
              <a:t>+min</a:t>
            </a:r>
            <a:r>
              <a:rPr sz="2400"/>
              <a:t>{C(1,0)+C(2,4),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C(1,1)+C(3,4), 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C(1,2)+C(4,4),</a:t>
            </a:r>
            <a:endParaRPr sz="2400"/>
          </a:p>
          <a:p>
            <a:pPr lvl="8" marL="0" indent="18288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/>
              <a:t>          C(1,3)+C(5,4)}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=1.0+min{0+1.4,0.1+1.0,0.4+0.3,1.1+0)</a:t>
            </a:r>
          </a:p>
          <a:p>
            <a:pPr lvl="5" marL="0" indent="1143000">
              <a:spcBef>
                <a:spcPts val="100"/>
              </a:spcBef>
              <a:buSzTx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=1.7, optimal k=3</a:t>
            </a:r>
          </a:p>
        </p:txBody>
      </p:sp>
      <p:sp>
        <p:nvSpPr>
          <p:cNvPr id="5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4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46" name="Line"/>
          <p:cNvSpPr/>
          <p:nvPr/>
        </p:nvSpPr>
        <p:spPr>
          <a:xfrm flipV="1">
            <a:off x="481112" y="3442347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7" name="Line"/>
          <p:cNvSpPr/>
          <p:nvPr/>
        </p:nvSpPr>
        <p:spPr>
          <a:xfrm flipV="1">
            <a:off x="1321682" y="3442347"/>
            <a:ext cx="1" cy="343997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8" name="Line"/>
          <p:cNvSpPr/>
          <p:nvPr/>
        </p:nvSpPr>
        <p:spPr>
          <a:xfrm flipV="1">
            <a:off x="2189376" y="3445560"/>
            <a:ext cx="1" cy="343354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9" name="Line"/>
          <p:cNvSpPr/>
          <p:nvPr/>
        </p:nvSpPr>
        <p:spPr>
          <a:xfrm flipV="1">
            <a:off x="3078272" y="3442347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0" name="Line"/>
          <p:cNvSpPr/>
          <p:nvPr/>
        </p:nvSpPr>
        <p:spPr>
          <a:xfrm flipV="1">
            <a:off x="4700257" y="3442347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1" name="Line"/>
          <p:cNvSpPr/>
          <p:nvPr/>
        </p:nvSpPr>
        <p:spPr>
          <a:xfrm flipV="1">
            <a:off x="3889265" y="3439133"/>
            <a:ext cx="1" cy="344640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2" name="Line"/>
          <p:cNvSpPr/>
          <p:nvPr/>
        </p:nvSpPr>
        <p:spPr>
          <a:xfrm>
            <a:off x="-746401" y="3714793"/>
            <a:ext cx="5510279" cy="142625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3" name="Line"/>
          <p:cNvSpPr/>
          <p:nvPr/>
        </p:nvSpPr>
        <p:spPr>
          <a:xfrm>
            <a:off x="-746401" y="4307388"/>
            <a:ext cx="5510279" cy="14263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4" name="Line"/>
          <p:cNvSpPr/>
          <p:nvPr/>
        </p:nvSpPr>
        <p:spPr>
          <a:xfrm>
            <a:off x="-746401" y="4899988"/>
            <a:ext cx="5510280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5" name="Line"/>
          <p:cNvSpPr/>
          <p:nvPr/>
        </p:nvSpPr>
        <p:spPr>
          <a:xfrm>
            <a:off x="-746401" y="5492585"/>
            <a:ext cx="5319732" cy="20098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6" name="Line"/>
          <p:cNvSpPr/>
          <p:nvPr/>
        </p:nvSpPr>
        <p:spPr>
          <a:xfrm>
            <a:off x="-746401" y="6126866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7" name="Line"/>
          <p:cNvSpPr/>
          <p:nvPr/>
        </p:nvSpPr>
        <p:spPr>
          <a:xfrm>
            <a:off x="-654941" y="6736145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58" name="0"/>
          <p:cNvSpPr txBox="1"/>
          <p:nvPr/>
        </p:nvSpPr>
        <p:spPr>
          <a:xfrm>
            <a:off x="689609" y="34252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59" name="1"/>
          <p:cNvSpPr txBox="1"/>
          <p:nvPr/>
        </p:nvSpPr>
        <p:spPr>
          <a:xfrm>
            <a:off x="1593301" y="34252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60" name="2"/>
          <p:cNvSpPr txBox="1"/>
          <p:nvPr/>
        </p:nvSpPr>
        <p:spPr>
          <a:xfrm>
            <a:off x="2460996" y="34252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61" name="3"/>
          <p:cNvSpPr txBox="1"/>
          <p:nvPr/>
        </p:nvSpPr>
        <p:spPr>
          <a:xfrm>
            <a:off x="3364688" y="34252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2" name="4"/>
          <p:cNvSpPr txBox="1"/>
          <p:nvPr/>
        </p:nvSpPr>
        <p:spPr>
          <a:xfrm>
            <a:off x="4134627" y="34252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63" name="1"/>
          <p:cNvSpPr txBox="1"/>
          <p:nvPr/>
        </p:nvSpPr>
        <p:spPr>
          <a:xfrm>
            <a:off x="108935" y="3820720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64" name="2"/>
          <p:cNvSpPr txBox="1"/>
          <p:nvPr/>
        </p:nvSpPr>
        <p:spPr>
          <a:xfrm>
            <a:off x="108935" y="4368485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65" name="3"/>
          <p:cNvSpPr txBox="1"/>
          <p:nvPr/>
        </p:nvSpPr>
        <p:spPr>
          <a:xfrm>
            <a:off x="108935" y="4981924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6" name="4"/>
          <p:cNvSpPr txBox="1"/>
          <p:nvPr/>
        </p:nvSpPr>
        <p:spPr>
          <a:xfrm>
            <a:off x="108935" y="5647344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67" name="5"/>
          <p:cNvSpPr txBox="1"/>
          <p:nvPr/>
        </p:nvSpPr>
        <p:spPr>
          <a:xfrm>
            <a:off x="108935" y="6384031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68" name="0"/>
          <p:cNvSpPr txBox="1"/>
          <p:nvPr/>
        </p:nvSpPr>
        <p:spPr>
          <a:xfrm>
            <a:off x="1588250" y="440021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69" name="0"/>
          <p:cNvSpPr txBox="1"/>
          <p:nvPr/>
        </p:nvSpPr>
        <p:spPr>
          <a:xfrm>
            <a:off x="2428457" y="503846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70" name="0"/>
          <p:cNvSpPr txBox="1"/>
          <p:nvPr/>
        </p:nvSpPr>
        <p:spPr>
          <a:xfrm>
            <a:off x="3280495" y="560414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71" name="0"/>
          <p:cNvSpPr txBox="1"/>
          <p:nvPr/>
        </p:nvSpPr>
        <p:spPr>
          <a:xfrm>
            <a:off x="4173579" y="630782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72" name="0.2"/>
          <p:cNvSpPr txBox="1"/>
          <p:nvPr/>
        </p:nvSpPr>
        <p:spPr>
          <a:xfrm>
            <a:off x="2339610" y="4410264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573" name="0.4"/>
          <p:cNvSpPr txBox="1"/>
          <p:nvPr/>
        </p:nvSpPr>
        <p:spPr>
          <a:xfrm>
            <a:off x="3194442" y="5073167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74" name="0.3"/>
          <p:cNvSpPr txBox="1"/>
          <p:nvPr/>
        </p:nvSpPr>
        <p:spPr>
          <a:xfrm>
            <a:off x="4017429" y="5631050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575" name="0"/>
          <p:cNvSpPr txBox="1"/>
          <p:nvPr/>
        </p:nvSpPr>
        <p:spPr>
          <a:xfrm>
            <a:off x="730658" y="3834293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76" name="0.1"/>
          <p:cNvSpPr txBox="1"/>
          <p:nvPr/>
        </p:nvSpPr>
        <p:spPr>
          <a:xfrm>
            <a:off x="1569819" y="3834293"/>
            <a:ext cx="578654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577" name="0.4"/>
          <p:cNvSpPr txBox="1"/>
          <p:nvPr/>
        </p:nvSpPr>
        <p:spPr>
          <a:xfrm>
            <a:off x="2367266" y="3834294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578" name="0.8"/>
          <p:cNvSpPr txBox="1"/>
          <p:nvPr/>
        </p:nvSpPr>
        <p:spPr>
          <a:xfrm>
            <a:off x="3153396" y="4449812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579" name="1.0"/>
          <p:cNvSpPr txBox="1"/>
          <p:nvPr/>
        </p:nvSpPr>
        <p:spPr>
          <a:xfrm>
            <a:off x="3968029" y="5112429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580" name="1.1"/>
          <p:cNvSpPr txBox="1"/>
          <p:nvPr/>
        </p:nvSpPr>
        <p:spPr>
          <a:xfrm>
            <a:off x="3154983" y="3858790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1.1</a:t>
            </a:r>
          </a:p>
        </p:txBody>
      </p:sp>
      <p:sp>
        <p:nvSpPr>
          <p:cNvPr id="581" name="1.4"/>
          <p:cNvSpPr txBox="1"/>
          <p:nvPr/>
        </p:nvSpPr>
        <p:spPr>
          <a:xfrm>
            <a:off x="3916205" y="449251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1.4</a:t>
            </a:r>
          </a:p>
        </p:txBody>
      </p:sp>
      <p:sp>
        <p:nvSpPr>
          <p:cNvPr id="582" name="1.7"/>
          <p:cNvSpPr txBox="1"/>
          <p:nvPr/>
        </p:nvSpPr>
        <p:spPr>
          <a:xfrm>
            <a:off x="3919381" y="3882321"/>
            <a:ext cx="578654" cy="4472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1.7</a:t>
            </a:r>
          </a:p>
        </p:txBody>
      </p:sp>
      <p:graphicFrame>
        <p:nvGraphicFramePr>
          <p:cNvPr id="583" name="Table"/>
          <p:cNvGraphicFramePr/>
          <p:nvPr/>
        </p:nvGraphicFramePr>
        <p:xfrm>
          <a:off x="5405524" y="3652684"/>
          <a:ext cx="4283217" cy="33780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58249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84" name="3"/>
          <p:cNvSpPr txBox="1"/>
          <p:nvPr/>
        </p:nvSpPr>
        <p:spPr>
          <a:xfrm>
            <a:off x="9167893" y="4275013"/>
            <a:ext cx="290880" cy="459514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85" name="Table: Computation of C(i,j)"/>
          <p:cNvSpPr txBox="1"/>
          <p:nvPr/>
        </p:nvSpPr>
        <p:spPr>
          <a:xfrm>
            <a:off x="304860" y="3094206"/>
            <a:ext cx="4032052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Table: Computation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</a:p>
        </p:txBody>
      </p:sp>
      <p:sp>
        <p:nvSpPr>
          <p:cNvPr id="586" name="Table: Optimal k for C(i,j)"/>
          <p:cNvSpPr txBox="1"/>
          <p:nvPr/>
        </p:nvSpPr>
        <p:spPr>
          <a:xfrm>
            <a:off x="5496003" y="3230758"/>
            <a:ext cx="3776664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Table: Optimal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2" grpId="2"/>
      <p:bldP build="whole" bldLvl="1" animBg="1" rev="0" advAuto="0" spid="584" grpId="3"/>
      <p:bldP build="p" bldLvl="5" animBg="1" rev="0" advAuto="0" spid="54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Ex: Optimal BST Construction"/>
          <p:cNvSpPr txBox="1"/>
          <p:nvPr>
            <p:ph type="title"/>
          </p:nvPr>
        </p:nvSpPr>
        <p:spPr>
          <a:xfrm>
            <a:off x="-39030" y="-35105"/>
            <a:ext cx="7055647" cy="64803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Ex: Optimal BST Construction</a:t>
            </a:r>
          </a:p>
        </p:txBody>
      </p:sp>
      <p:sp>
        <p:nvSpPr>
          <p:cNvPr id="5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9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sp>
        <p:nvSpPr>
          <p:cNvPr id="592" name="Line"/>
          <p:cNvSpPr/>
          <p:nvPr/>
        </p:nvSpPr>
        <p:spPr>
          <a:xfrm flipV="1">
            <a:off x="464179" y="1118247"/>
            <a:ext cx="1" cy="343997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3" name="Line"/>
          <p:cNvSpPr/>
          <p:nvPr/>
        </p:nvSpPr>
        <p:spPr>
          <a:xfrm flipV="1">
            <a:off x="1304748" y="1118247"/>
            <a:ext cx="1" cy="343997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4" name="Line"/>
          <p:cNvSpPr/>
          <p:nvPr/>
        </p:nvSpPr>
        <p:spPr>
          <a:xfrm flipV="1">
            <a:off x="2172443" y="1121460"/>
            <a:ext cx="1" cy="343354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5" name="Line"/>
          <p:cNvSpPr/>
          <p:nvPr/>
        </p:nvSpPr>
        <p:spPr>
          <a:xfrm flipV="1">
            <a:off x="3061339" y="1118247"/>
            <a:ext cx="1" cy="353737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6" name="Line"/>
          <p:cNvSpPr/>
          <p:nvPr/>
        </p:nvSpPr>
        <p:spPr>
          <a:xfrm flipV="1">
            <a:off x="4683324" y="1118247"/>
            <a:ext cx="1" cy="3537372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7" name="Line"/>
          <p:cNvSpPr/>
          <p:nvPr/>
        </p:nvSpPr>
        <p:spPr>
          <a:xfrm flipV="1">
            <a:off x="3872331" y="1115033"/>
            <a:ext cx="1" cy="3446404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8" name="Line"/>
          <p:cNvSpPr/>
          <p:nvPr/>
        </p:nvSpPr>
        <p:spPr>
          <a:xfrm>
            <a:off x="-763334" y="1390693"/>
            <a:ext cx="5510279" cy="142625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9" name="Line"/>
          <p:cNvSpPr/>
          <p:nvPr/>
        </p:nvSpPr>
        <p:spPr>
          <a:xfrm>
            <a:off x="-763334" y="1983288"/>
            <a:ext cx="5510279" cy="142630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0" name="Line"/>
          <p:cNvSpPr/>
          <p:nvPr/>
        </p:nvSpPr>
        <p:spPr>
          <a:xfrm>
            <a:off x="-763334" y="2575888"/>
            <a:ext cx="5510279" cy="159307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1" name="Line"/>
          <p:cNvSpPr/>
          <p:nvPr/>
        </p:nvSpPr>
        <p:spPr>
          <a:xfrm>
            <a:off x="-763334" y="3168485"/>
            <a:ext cx="5319732" cy="200989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2" name="Line"/>
          <p:cNvSpPr/>
          <p:nvPr/>
        </p:nvSpPr>
        <p:spPr>
          <a:xfrm>
            <a:off x="-763334" y="3802766"/>
            <a:ext cx="5510279" cy="138466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3" name="Line"/>
          <p:cNvSpPr/>
          <p:nvPr/>
        </p:nvSpPr>
        <p:spPr>
          <a:xfrm>
            <a:off x="-671874" y="4412045"/>
            <a:ext cx="5327359" cy="150691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04" name="0"/>
          <p:cNvSpPr txBox="1"/>
          <p:nvPr/>
        </p:nvSpPr>
        <p:spPr>
          <a:xfrm>
            <a:off x="672676" y="11011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5" name="1"/>
          <p:cNvSpPr txBox="1"/>
          <p:nvPr/>
        </p:nvSpPr>
        <p:spPr>
          <a:xfrm>
            <a:off x="1576368" y="11011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06" name="2"/>
          <p:cNvSpPr txBox="1"/>
          <p:nvPr/>
        </p:nvSpPr>
        <p:spPr>
          <a:xfrm>
            <a:off x="2444063" y="11011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7" name="3"/>
          <p:cNvSpPr txBox="1"/>
          <p:nvPr/>
        </p:nvSpPr>
        <p:spPr>
          <a:xfrm>
            <a:off x="3347755" y="1101132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8" name="4"/>
          <p:cNvSpPr txBox="1"/>
          <p:nvPr/>
        </p:nvSpPr>
        <p:spPr>
          <a:xfrm>
            <a:off x="4117694" y="1101132"/>
            <a:ext cx="282078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09" name="1"/>
          <p:cNvSpPr txBox="1"/>
          <p:nvPr/>
        </p:nvSpPr>
        <p:spPr>
          <a:xfrm>
            <a:off x="92002" y="1496620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10" name="2"/>
          <p:cNvSpPr txBox="1"/>
          <p:nvPr/>
        </p:nvSpPr>
        <p:spPr>
          <a:xfrm>
            <a:off x="92002" y="2044385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11" name="3"/>
          <p:cNvSpPr txBox="1"/>
          <p:nvPr/>
        </p:nvSpPr>
        <p:spPr>
          <a:xfrm>
            <a:off x="92002" y="2657824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12" name="4"/>
          <p:cNvSpPr txBox="1"/>
          <p:nvPr/>
        </p:nvSpPr>
        <p:spPr>
          <a:xfrm>
            <a:off x="92002" y="3323244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13" name="5"/>
          <p:cNvSpPr txBox="1"/>
          <p:nvPr/>
        </p:nvSpPr>
        <p:spPr>
          <a:xfrm>
            <a:off x="92002" y="4059931"/>
            <a:ext cx="282077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14" name="0"/>
          <p:cNvSpPr txBox="1"/>
          <p:nvPr/>
        </p:nvSpPr>
        <p:spPr>
          <a:xfrm>
            <a:off x="1571317" y="2076117"/>
            <a:ext cx="3244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5" name="0"/>
          <p:cNvSpPr txBox="1"/>
          <p:nvPr/>
        </p:nvSpPr>
        <p:spPr>
          <a:xfrm>
            <a:off x="2411524" y="2714368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6" name="0"/>
          <p:cNvSpPr txBox="1"/>
          <p:nvPr/>
        </p:nvSpPr>
        <p:spPr>
          <a:xfrm>
            <a:off x="3263562" y="3280040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7" name="0"/>
          <p:cNvSpPr txBox="1"/>
          <p:nvPr/>
        </p:nvSpPr>
        <p:spPr>
          <a:xfrm>
            <a:off x="4156646" y="3983725"/>
            <a:ext cx="324456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18" name="0.2"/>
          <p:cNvSpPr txBox="1"/>
          <p:nvPr/>
        </p:nvSpPr>
        <p:spPr>
          <a:xfrm>
            <a:off x="2322677" y="2086164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619" name="0.4"/>
          <p:cNvSpPr txBox="1"/>
          <p:nvPr/>
        </p:nvSpPr>
        <p:spPr>
          <a:xfrm>
            <a:off x="3177508" y="2749067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620" name="0.3"/>
          <p:cNvSpPr txBox="1"/>
          <p:nvPr/>
        </p:nvSpPr>
        <p:spPr>
          <a:xfrm>
            <a:off x="4000496" y="3306950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621" name="0"/>
          <p:cNvSpPr txBox="1"/>
          <p:nvPr/>
        </p:nvSpPr>
        <p:spPr>
          <a:xfrm>
            <a:off x="713724" y="1510193"/>
            <a:ext cx="324457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22" name="0.1"/>
          <p:cNvSpPr txBox="1"/>
          <p:nvPr/>
        </p:nvSpPr>
        <p:spPr>
          <a:xfrm>
            <a:off x="1552885" y="1510193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623" name="0.4"/>
          <p:cNvSpPr txBox="1"/>
          <p:nvPr/>
        </p:nvSpPr>
        <p:spPr>
          <a:xfrm>
            <a:off x="2350333" y="1510194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0.4</a:t>
            </a:r>
          </a:p>
        </p:txBody>
      </p:sp>
      <p:sp>
        <p:nvSpPr>
          <p:cNvPr id="624" name="0.8"/>
          <p:cNvSpPr txBox="1"/>
          <p:nvPr/>
        </p:nvSpPr>
        <p:spPr>
          <a:xfrm>
            <a:off x="3136463" y="2125712"/>
            <a:ext cx="578654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625" name="1.0"/>
          <p:cNvSpPr txBox="1"/>
          <p:nvPr/>
        </p:nvSpPr>
        <p:spPr>
          <a:xfrm>
            <a:off x="3951096" y="2788329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1.0</a:t>
            </a:r>
          </a:p>
        </p:txBody>
      </p:sp>
      <p:sp>
        <p:nvSpPr>
          <p:cNvPr id="626" name="1.1"/>
          <p:cNvSpPr txBox="1"/>
          <p:nvPr/>
        </p:nvSpPr>
        <p:spPr>
          <a:xfrm>
            <a:off x="3138050" y="1534690"/>
            <a:ext cx="578655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1.1</a:t>
            </a:r>
          </a:p>
        </p:txBody>
      </p:sp>
      <p:sp>
        <p:nvSpPr>
          <p:cNvPr id="627" name="1.4"/>
          <p:cNvSpPr txBox="1"/>
          <p:nvPr/>
        </p:nvSpPr>
        <p:spPr>
          <a:xfrm>
            <a:off x="3899272" y="2168412"/>
            <a:ext cx="578655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1.4</a:t>
            </a:r>
          </a:p>
        </p:txBody>
      </p:sp>
      <p:sp>
        <p:nvSpPr>
          <p:cNvPr id="628" name="1.7"/>
          <p:cNvSpPr txBox="1"/>
          <p:nvPr/>
        </p:nvSpPr>
        <p:spPr>
          <a:xfrm>
            <a:off x="3902448" y="1558221"/>
            <a:ext cx="578654" cy="447230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1.7</a:t>
            </a:r>
          </a:p>
        </p:txBody>
      </p:sp>
      <p:graphicFrame>
        <p:nvGraphicFramePr>
          <p:cNvPr id="629" name="Table"/>
          <p:cNvGraphicFramePr/>
          <p:nvPr/>
        </p:nvGraphicFramePr>
        <p:xfrm>
          <a:off x="5662830" y="942242"/>
          <a:ext cx="4283217" cy="2753435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{8F44A2F1-9E1F-4B54-A3A2-5F16C0AD49E2}</a:tableStyleId>
              </a:tblPr>
              <a:tblGrid>
                <a:gridCol w="709106"/>
                <a:gridCol w="709106"/>
                <a:gridCol w="709106"/>
                <a:gridCol w="709106"/>
                <a:gridCol w="709106"/>
                <a:gridCol w="709106"/>
              </a:tblGrid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28575">
                      <a:solidFill>
                        <a:srgbClr val="00000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</a:tcPr>
                </a:tc>
              </a:tr>
              <a:tr h="544971"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1800">
                          <a:uFillTx/>
                        </a:defRPr>
                      </a:pPr>
                      <a:r>
                        <a:rPr sz="250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R="40639" defTabSz="914400">
                        <a:lnSpc>
                          <a:spcPct val="90000"/>
                        </a:lnSpc>
                        <a:spcBef>
                          <a:spcPts val="700"/>
                        </a:spcBef>
                        <a:tabLst>
                          <a:tab pos="914400" algn="l"/>
                        </a:tabLst>
                        <a:defRPr sz="25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28575">
                      <a:solidFill>
                        <a:srgbClr val="000000"/>
                      </a:solidFill>
                      <a:miter lim="400000"/>
                    </a:lnR>
                    <a:lnB w="28575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30" name="R(1,4)=3=C"/>
          <p:cNvSpPr/>
          <p:nvPr/>
        </p:nvSpPr>
        <p:spPr>
          <a:xfrm>
            <a:off x="4936820" y="3853069"/>
            <a:ext cx="1776493" cy="701254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R(1,4)=3=C</a:t>
            </a:r>
          </a:p>
        </p:txBody>
      </p:sp>
      <p:grpSp>
        <p:nvGrpSpPr>
          <p:cNvPr id="633" name="Group"/>
          <p:cNvGrpSpPr/>
          <p:nvPr/>
        </p:nvGrpSpPr>
        <p:grpSpPr>
          <a:xfrm>
            <a:off x="3971620" y="4492627"/>
            <a:ext cx="1776493" cy="1072969"/>
            <a:chOff x="0" y="0"/>
            <a:chExt cx="1776492" cy="1072967"/>
          </a:xfrm>
        </p:grpSpPr>
        <p:sp>
          <p:nvSpPr>
            <p:cNvPr id="631" name="Line"/>
            <p:cNvSpPr/>
            <p:nvPr/>
          </p:nvSpPr>
          <p:spPr>
            <a:xfrm flipH="1">
              <a:off x="1051489" y="-1"/>
              <a:ext cx="379227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32" name="R(1,2)=2=B"/>
            <p:cNvSpPr/>
            <p:nvPr/>
          </p:nvSpPr>
          <p:spPr>
            <a:xfrm>
              <a:off x="0" y="371714"/>
              <a:ext cx="1776493" cy="70125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R(1,2)=2=B</a:t>
              </a:r>
            </a:p>
          </p:txBody>
        </p:sp>
      </p:grpSp>
      <p:grpSp>
        <p:nvGrpSpPr>
          <p:cNvPr id="637" name="Group"/>
          <p:cNvGrpSpPr/>
          <p:nvPr/>
        </p:nvGrpSpPr>
        <p:grpSpPr>
          <a:xfrm>
            <a:off x="5990756" y="4090986"/>
            <a:ext cx="2543360" cy="1531229"/>
            <a:chOff x="0" y="246446"/>
            <a:chExt cx="2543358" cy="1531228"/>
          </a:xfrm>
        </p:grpSpPr>
        <p:sp>
          <p:nvSpPr>
            <p:cNvPr id="634" name="Line"/>
            <p:cNvSpPr/>
            <p:nvPr/>
          </p:nvSpPr>
          <p:spPr>
            <a:xfrm>
              <a:off x="271052" y="708460"/>
              <a:ext cx="364951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35" name="R(4,4)=4=D"/>
            <p:cNvSpPr/>
            <p:nvPr/>
          </p:nvSpPr>
          <p:spPr>
            <a:xfrm>
              <a:off x="0" y="1076422"/>
              <a:ext cx="1776493" cy="70125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R(4,4)=4=D</a:t>
              </a:r>
            </a:p>
          </p:txBody>
        </p:sp>
        <p:sp>
          <p:nvSpPr>
            <p:cNvPr id="636" name="Root Tree"/>
            <p:cNvSpPr/>
            <p:nvPr/>
          </p:nvSpPr>
          <p:spPr>
            <a:xfrm>
              <a:off x="1273358" y="24644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Root Tree</a:t>
              </a:r>
            </a:p>
          </p:txBody>
        </p:sp>
      </p:grpSp>
      <p:grpSp>
        <p:nvGrpSpPr>
          <p:cNvPr id="640" name="Group"/>
          <p:cNvGrpSpPr/>
          <p:nvPr/>
        </p:nvGrpSpPr>
        <p:grpSpPr>
          <a:xfrm>
            <a:off x="3065687" y="5524889"/>
            <a:ext cx="1776493" cy="1096828"/>
            <a:chOff x="0" y="0"/>
            <a:chExt cx="1776492" cy="1096827"/>
          </a:xfrm>
        </p:grpSpPr>
        <p:sp>
          <p:nvSpPr>
            <p:cNvPr id="638" name="Line"/>
            <p:cNvSpPr/>
            <p:nvPr/>
          </p:nvSpPr>
          <p:spPr>
            <a:xfrm flipH="1">
              <a:off x="1064015" y="-1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39" name="R(1,1)=1=A"/>
            <p:cNvSpPr/>
            <p:nvPr/>
          </p:nvSpPr>
          <p:spPr>
            <a:xfrm>
              <a:off x="0" y="395574"/>
              <a:ext cx="1776493" cy="70125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R(1,1)=1=A</a:t>
              </a:r>
            </a:p>
          </p:txBody>
        </p:sp>
      </p:grpSp>
      <p:sp>
        <p:nvSpPr>
          <p:cNvPr id="641" name="C"/>
          <p:cNvSpPr/>
          <p:nvPr/>
        </p:nvSpPr>
        <p:spPr>
          <a:xfrm>
            <a:off x="8655045" y="4650971"/>
            <a:ext cx="486517" cy="564200"/>
          </a:xfrm>
          <a:prstGeom prst="ellipse">
            <a:avLst/>
          </a:prstGeom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23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</a:t>
            </a:r>
          </a:p>
        </p:txBody>
      </p:sp>
      <p:grpSp>
        <p:nvGrpSpPr>
          <p:cNvPr id="644" name="Group"/>
          <p:cNvGrpSpPr/>
          <p:nvPr/>
        </p:nvGrpSpPr>
        <p:grpSpPr>
          <a:xfrm>
            <a:off x="7944998" y="5097345"/>
            <a:ext cx="759338" cy="864736"/>
            <a:chOff x="0" y="0"/>
            <a:chExt cx="759336" cy="864734"/>
          </a:xfrm>
        </p:grpSpPr>
        <p:sp>
          <p:nvSpPr>
            <p:cNvPr id="642" name="B"/>
            <p:cNvSpPr/>
            <p:nvPr/>
          </p:nvSpPr>
          <p:spPr>
            <a:xfrm>
              <a:off x="0" y="3005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43" name="Line"/>
            <p:cNvSpPr/>
            <p:nvPr/>
          </p:nvSpPr>
          <p:spPr>
            <a:xfrm flipH="1">
              <a:off x="380111" y="-1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9074549" y="5134235"/>
            <a:ext cx="790438" cy="864736"/>
            <a:chOff x="0" y="0"/>
            <a:chExt cx="790437" cy="864734"/>
          </a:xfrm>
        </p:grpSpPr>
        <p:sp>
          <p:nvSpPr>
            <p:cNvPr id="645" name="D"/>
            <p:cNvSpPr/>
            <p:nvPr/>
          </p:nvSpPr>
          <p:spPr>
            <a:xfrm>
              <a:off x="303921" y="3005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46" name="Line"/>
            <p:cNvSpPr/>
            <p:nvPr/>
          </p:nvSpPr>
          <p:spPr>
            <a:xfrm>
              <a:off x="0" y="0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50" name="Group"/>
          <p:cNvGrpSpPr/>
          <p:nvPr/>
        </p:nvGrpSpPr>
        <p:grpSpPr>
          <a:xfrm>
            <a:off x="7282905" y="5913296"/>
            <a:ext cx="759337" cy="864736"/>
            <a:chOff x="0" y="0"/>
            <a:chExt cx="759336" cy="864734"/>
          </a:xfrm>
        </p:grpSpPr>
        <p:sp>
          <p:nvSpPr>
            <p:cNvPr id="648" name="A"/>
            <p:cNvSpPr/>
            <p:nvPr/>
          </p:nvSpPr>
          <p:spPr>
            <a:xfrm>
              <a:off x="0" y="3005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3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649" name="Line"/>
            <p:cNvSpPr/>
            <p:nvPr/>
          </p:nvSpPr>
          <p:spPr>
            <a:xfrm flipH="1">
              <a:off x="380111" y="-1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651" name="3"/>
          <p:cNvSpPr txBox="1"/>
          <p:nvPr/>
        </p:nvSpPr>
        <p:spPr>
          <a:xfrm>
            <a:off x="9404960" y="1558146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52" name="2"/>
          <p:cNvSpPr txBox="1"/>
          <p:nvPr/>
        </p:nvSpPr>
        <p:spPr>
          <a:xfrm>
            <a:off x="8009470" y="1558146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53" name="4"/>
          <p:cNvSpPr txBox="1"/>
          <p:nvPr/>
        </p:nvSpPr>
        <p:spPr>
          <a:xfrm>
            <a:off x="9404960" y="3113185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54" name="1"/>
          <p:cNvSpPr txBox="1"/>
          <p:nvPr/>
        </p:nvSpPr>
        <p:spPr>
          <a:xfrm>
            <a:off x="7247956" y="1556511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0" algn="ctr">
              <a:lnSpc>
                <a:spcPct val="90000"/>
              </a:lnSpc>
              <a:spcBef>
                <a:spcPts val="700"/>
              </a:spcBef>
              <a:tabLst>
                <a:tab pos="914400" algn="l"/>
              </a:tabLst>
              <a:defRPr sz="2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55" name="Table: Computation of C(i,j)"/>
          <p:cNvSpPr txBox="1"/>
          <p:nvPr/>
        </p:nvSpPr>
        <p:spPr>
          <a:xfrm>
            <a:off x="156417" y="647865"/>
            <a:ext cx="4032053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Table: Computation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</a:p>
        </p:txBody>
      </p:sp>
      <p:sp>
        <p:nvSpPr>
          <p:cNvPr id="656" name="Table: Optimal k for C(i,j)"/>
          <p:cNvSpPr txBox="1"/>
          <p:nvPr/>
        </p:nvSpPr>
        <p:spPr>
          <a:xfrm>
            <a:off x="6266578" y="521257"/>
            <a:ext cx="3776664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0">
              <a:lnSpc>
                <a:spcPct val="90000"/>
              </a:lnSpc>
              <a:spcBef>
                <a:spcPts val="100"/>
              </a:spcBef>
              <a:defRPr sz="2400">
                <a:latin typeface="+mn-lt"/>
                <a:ea typeface="+mn-ea"/>
                <a:cs typeface="+mn-cs"/>
                <a:sym typeface="Gill Sans"/>
              </a:defRPr>
            </a:pPr>
            <a:r>
              <a:t>Table: Optimal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for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Subtype="0" presetID="35" grpId="1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mph" nodeType="clickEffect" presetSubtype="0" presetID="35" grpId="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mph" nodeType="clickEffect" presetSubtype="0" presetID="35" grpId="5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mph" nodeType="clickEffect" presetSubtype="0" presetID="35" grpId="7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mph" nodeType="clickEffect" presetSubtype="0" presetID="35" grpId="9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mph" nodeType="clickEffect" presetSubtype="0" presetID="35" grpId="10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mph" nodeType="clickEffect" presetSubtype="0" presetID="35" grpId="12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clickEffect" presetSubtype="0" presetID="35" grpId="14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mph" nodeType="clickEffect" presetSubtype="0" presetID="35" grpId="16" repeatCount="4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0" grpId="8"/>
      <p:bldP build="whole" bldLvl="1" animBg="1" rev="0" advAuto="0" spid="651" grpId="2"/>
      <p:bldP build="whole" bldLvl="1" animBg="1" rev="0" advAuto="0" spid="630" grpId="3"/>
      <p:bldP build="whole" bldLvl="1" animBg="1" rev="0" advAuto="0" spid="628" grpId="1"/>
      <p:bldP build="whole" bldLvl="1" animBg="1" rev="0" advAuto="0" spid="653" grpId="7"/>
      <p:bldP build="whole" bldLvl="1" animBg="1" rev="0" advAuto="0" spid="652" grpId="5"/>
      <p:bldP build="whole" bldLvl="1" animBg="1" rev="0" advAuto="0" spid="654" grpId="9"/>
      <p:bldP build="whole" bldLvl="1" animBg="1" rev="0" advAuto="0" spid="637" grpId="6"/>
      <p:bldP build="whole" bldLvl="1" animBg="1" rev="0" advAuto="0" spid="633" grpId="12"/>
      <p:bldP build="whole" bldLvl="1" animBg="1" rev="0" advAuto="0" spid="630" grpId="10"/>
      <p:bldP build="whole" bldLvl="1" animBg="1" rev="0" advAuto="0" spid="644" grpId="13"/>
      <p:bldP build="whole" bldLvl="1" animBg="1" rev="0" advAuto="0" spid="640" grpId="14"/>
      <p:bldP build="whole" bldLvl="1" animBg="1" rev="0" advAuto="0" spid="650" grpId="15"/>
      <p:bldP build="whole" bldLvl="1" animBg="1" rev="0" advAuto="0" spid="637" grpId="16"/>
      <p:bldP build="whole" bldLvl="1" animBg="1" rev="0" advAuto="0" spid="647" grpId="17"/>
      <p:bldP build="whole" bldLvl="1" animBg="1" rev="0" advAuto="0" spid="633" grpId="4"/>
      <p:bldP build="whole" bldLvl="1" animBg="1" rev="0" advAuto="0" spid="641" grpId="1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Algorithm"/>
          <p:cNvSpPr txBox="1"/>
          <p:nvPr>
            <p:ph type="title"/>
          </p:nvPr>
        </p:nvSpPr>
        <p:spPr>
          <a:xfrm>
            <a:off x="762000" y="-222360"/>
            <a:ext cx="8636000" cy="792517"/>
          </a:xfrm>
          <a:prstGeom prst="rect">
            <a:avLst/>
          </a:prstGeom>
        </p:spPr>
        <p:txBody>
          <a:bodyPr/>
          <a:lstStyle/>
          <a:p>
            <a:pPr/>
            <a:r>
              <a:t>Algorithm</a:t>
            </a:r>
          </a:p>
        </p:txBody>
      </p:sp>
      <p:sp>
        <p:nvSpPr>
          <p:cNvPr id="6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0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61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664" name="8_3a"/>
          <p:cNvGrpSpPr/>
          <p:nvPr/>
        </p:nvGrpSpPr>
        <p:grpSpPr>
          <a:xfrm>
            <a:off x="515316" y="500966"/>
            <a:ext cx="9022292" cy="6855793"/>
            <a:chOff x="0" y="0"/>
            <a:chExt cx="9022291" cy="6855792"/>
          </a:xfrm>
        </p:grpSpPr>
        <p:sp>
          <p:nvSpPr>
            <p:cNvPr id="662" name="Rectangle"/>
            <p:cNvSpPr/>
            <p:nvPr/>
          </p:nvSpPr>
          <p:spPr>
            <a:xfrm>
              <a:off x="0" y="0"/>
              <a:ext cx="9022292" cy="685579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algn="ctr">
                <a:defRPr sz="2400">
                  <a:solidFill>
                    <a:srgbClr val="2181B7"/>
                  </a:solidFill>
                  <a:uFillTx/>
                </a:defRPr>
              </a:pPr>
            </a:p>
          </p:txBody>
        </p:sp>
        <p:pic>
          <p:nvPicPr>
            <p:cNvPr id="663" name="8_3a.png" descr="8_3a.png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022292" cy="685579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Time Efficiency: Optimal B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Efficiency: Optimal BST</a:t>
            </a:r>
          </a:p>
        </p:txBody>
      </p:sp>
      <p:sp>
        <p:nvSpPr>
          <p:cNvPr id="667" name="From general analysis of algo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general analysis of algo, </a:t>
            </a:r>
          </a:p>
          <a:p>
            <a:pPr lvl="1"/>
            <a:r>
              <a:t>3 nested loops, each running n times</a:t>
            </a:r>
          </a:p>
          <a:p>
            <a:pPr/>
            <a:r>
              <a:t>Thus time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Space Efficiency: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61156" indent="-32146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Time Efficiency: Accounting time smartly.</a:t>
            </a:r>
          </a:p>
          <a:p>
            <a:pPr lvl="1"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Entries 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root(2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nd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t> table are always non-decreasing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Along each row and column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Value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t> table entry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R[i,j]</a:t>
            </a:r>
            <a:r>
              <a:t> is limited to the range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R[i,j-1],…,R[i+1,j]</a:t>
            </a:r>
          </a:p>
          <a:p>
            <a:pPr lvl="2" marL="1097416" indent="-244928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This reduces the time complexity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6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69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7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673" name="Binary search tre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</a:t>
            </a:r>
          </a:p>
          <a:p>
            <a:pPr/>
            <a:r>
              <a:t>Optimal binary search tree</a:t>
            </a:r>
          </a:p>
          <a:p>
            <a:pPr/>
            <a:r>
              <a:t>Dynamic programming for BST</a:t>
            </a:r>
          </a:p>
          <a:p>
            <a:pPr/>
            <a:r>
              <a:t>Algo: DP for BST</a:t>
            </a:r>
          </a:p>
          <a:p>
            <a:pPr/>
            <a:r>
              <a:t>Evaluation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C(i,j)</a:t>
            </a:r>
            <a:r>
              <a:t> and Tree construction</a:t>
            </a:r>
          </a:p>
        </p:txBody>
      </p:sp>
      <p:sp>
        <p:nvSpPr>
          <p:cNvPr id="6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5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7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7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Binary Sear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</a:t>
            </a:r>
          </a:p>
        </p:txBody>
      </p:sp>
      <p:sp>
        <p:nvSpPr>
          <p:cNvPr id="54" name="Binary search tree…"/>
          <p:cNvSpPr txBox="1"/>
          <p:nvPr>
            <p:ph type="body" idx="1"/>
          </p:nvPr>
        </p:nvSpPr>
        <p:spPr>
          <a:xfrm>
            <a:off x="552194" y="749300"/>
            <a:ext cx="9055612" cy="6290139"/>
          </a:xfrm>
          <a:prstGeom prst="rect">
            <a:avLst/>
          </a:prstGeom>
        </p:spPr>
        <p:txBody>
          <a:bodyPr/>
          <a:lstStyle/>
          <a:p>
            <a:pPr marL="382587" indent="-342899">
              <a:spcBef>
                <a:spcPts val="300"/>
              </a:spcBef>
              <a:defRPr sz="2800"/>
            </a:pPr>
            <a:r>
              <a:t>Binary search tree</a:t>
            </a:r>
          </a:p>
          <a:p>
            <a:pPr lvl="1">
              <a:spcBef>
                <a:spcPts val="300"/>
              </a:spcBef>
              <a:defRPr sz="2800"/>
            </a:pPr>
            <a:r>
              <a:t>Key value of left child is smaller than parent</a:t>
            </a:r>
          </a:p>
          <a:p>
            <a:pPr lvl="1">
              <a:spcBef>
                <a:spcPts val="300"/>
              </a:spcBef>
              <a:defRPr sz="2800"/>
            </a:pPr>
            <a:r>
              <a:t>Key value of right child is greater than the parent</a:t>
            </a:r>
          </a:p>
          <a:p>
            <a:pPr marL="382587" indent="-342899">
              <a:spcBef>
                <a:spcPts val="300"/>
              </a:spcBef>
              <a:defRPr sz="2800"/>
            </a:pPr>
            <a:r>
              <a:t>Balanced binary search tree- Height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O(log n)</a:t>
            </a:r>
          </a:p>
          <a:p>
            <a:pPr lvl="1">
              <a:spcBef>
                <a:spcPts val="300"/>
              </a:spcBef>
              <a:defRPr sz="2800"/>
            </a:pPr>
            <a:r>
              <a:rPr b="1">
                <a:solidFill>
                  <a:schemeClr val="accent5"/>
                </a:solidFill>
              </a:rPr>
              <a:t>Red</a:t>
            </a:r>
            <a:r>
              <a:t> </a:t>
            </a:r>
            <a:r>
              <a:rPr b="1"/>
              <a:t>Black</a:t>
            </a:r>
            <a:r>
              <a:t> tree - faster insertion and deletion</a:t>
            </a:r>
          </a:p>
          <a:p>
            <a:pPr lvl="2" marL="1097416" indent="-244928">
              <a:spcBef>
                <a:spcPts val="300"/>
              </a:spcBef>
            </a:pPr>
            <a:r>
              <a:t>Root is always </a:t>
            </a:r>
            <a:r>
              <a:rPr b="1"/>
              <a:t>black</a:t>
            </a:r>
            <a:endParaRPr b="1"/>
          </a:p>
          <a:p>
            <a:pPr lvl="2" marL="1097416" indent="-244928">
              <a:spcBef>
                <a:spcPts val="300"/>
              </a:spcBef>
            </a:pPr>
            <a:r>
              <a:t>Both children of </a:t>
            </a:r>
            <a:r>
              <a:rPr b="1">
                <a:solidFill>
                  <a:schemeClr val="accent5"/>
                </a:solidFill>
              </a:rPr>
              <a:t>Red</a:t>
            </a:r>
            <a:r>
              <a:t> node are </a:t>
            </a:r>
            <a:r>
              <a:rPr b="1"/>
              <a:t>black</a:t>
            </a:r>
            <a:endParaRPr b="1"/>
          </a:p>
          <a:p>
            <a:pPr lvl="2" marL="1097416" indent="-244928">
              <a:spcBef>
                <a:spcPts val="300"/>
              </a:spcBef>
            </a:pPr>
            <a:r>
              <a:t>Any path from any node to leaf descendant contains same number of </a:t>
            </a:r>
            <a:r>
              <a:rPr b="1"/>
              <a:t>black</a:t>
            </a:r>
            <a:r>
              <a:t> nodes.</a:t>
            </a:r>
          </a:p>
          <a:p>
            <a:pPr lvl="2" marL="1097416" indent="-244928">
              <a:spcBef>
                <a:spcPts val="300"/>
              </a:spcBef>
            </a:pPr>
            <a:r>
              <a:t>For any node, height of one subtree is at most twice the height of other subtree</a:t>
            </a:r>
            <a:endParaRPr b="1"/>
          </a:p>
          <a:p>
            <a:pPr lvl="1">
              <a:spcBef>
                <a:spcPts val="300"/>
              </a:spcBef>
              <a:defRPr sz="2800"/>
            </a:pPr>
            <a:r>
              <a:t>AVL (Adelson-Velskii and Landis)Tree: faster search</a:t>
            </a:r>
          </a:p>
          <a:p>
            <a:pPr lvl="2" marL="1138237" indent="-285750">
              <a:spcBef>
                <a:spcPts val="300"/>
              </a:spcBef>
              <a:buChar char="–"/>
            </a:pPr>
            <a:r>
              <a:t>Difference of height of two subtree is at most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</a:p>
          <a:p>
            <a:pPr marL="361156" indent="-321468">
              <a:spcBef>
                <a:spcPts val="300"/>
              </a:spcBef>
              <a:defRPr sz="2800"/>
            </a:pPr>
            <a:r>
              <a:t>For a random binary search tree, height is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O(log n)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738187" indent="-342900">
              <a:spcBef>
                <a:spcPts val="300"/>
              </a:spcBef>
              <a:buChar char="•"/>
              <a:defRPr sz="2800"/>
            </a:pPr>
            <a:r>
              <a:t>Worst case height can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O(n)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57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ptimal 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Binary Search Tree</a:t>
            </a:r>
          </a:p>
        </p:txBody>
      </p:sp>
      <p:sp>
        <p:nvSpPr>
          <p:cNvPr id="60" name="Use case 1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</a:t>
            </a:r>
          </a:p>
          <a:p>
            <a:pPr lvl="1"/>
            <a:r>
              <a:t>You need to translate a english document containing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words) to Kannada.</a:t>
            </a:r>
          </a:p>
          <a:p>
            <a:pPr lvl="1"/>
            <a:r>
              <a:t>You have a dictionary providing kannada translation for each english word.</a:t>
            </a:r>
          </a:p>
          <a:p>
            <a:pPr lvl="1"/>
            <a:r>
              <a:t>Translation process: </a:t>
            </a:r>
          </a:p>
          <a:p>
            <a:pPr lvl="2"/>
            <a:r>
              <a:t>Consider each word of english document, search in the english-kannada dictionary and use the same</a:t>
            </a:r>
          </a:p>
          <a:p>
            <a:pPr lvl="2"/>
            <a:r>
              <a:t>Using a generic balanced binary search tree, average translation would take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t> time.</a:t>
            </a:r>
          </a:p>
          <a:p>
            <a:pPr lvl="1"/>
            <a:r>
              <a:t>If we know the frequency of occurrence of each word in english document, can we do better?</a:t>
            </a:r>
          </a:p>
          <a:p>
            <a:pPr lvl="2"/>
            <a:r>
              <a:t>How to optimally organize binary search tree?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3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ptimal 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Binary Search Tree</a:t>
            </a:r>
          </a:p>
        </p:txBody>
      </p:sp>
      <p:sp>
        <p:nvSpPr>
          <p:cNvPr id="66" name="Use case 2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</a:pPr>
            <a:r>
              <a:t>Use case 2:</a:t>
            </a:r>
          </a:p>
          <a:p>
            <a:pPr lvl="1">
              <a:spcBef>
                <a:spcPts val="400"/>
              </a:spcBef>
            </a:pPr>
            <a:r>
              <a:t>As an e-tailor, you are selling phones.</a:t>
            </a:r>
          </a:p>
          <a:p>
            <a:pPr lvl="2">
              <a:spcBef>
                <a:spcPts val="400"/>
              </a:spcBef>
            </a:pPr>
            <a:r>
              <a:t>Total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types of brands/models etc.</a:t>
            </a:r>
          </a:p>
          <a:p>
            <a:pPr lvl="1">
              <a:spcBef>
                <a:spcPts val="400"/>
              </a:spcBef>
            </a:pPr>
            <a:r>
              <a:t>Different customer will choose different brand/models</a:t>
            </a:r>
          </a:p>
          <a:p>
            <a:pPr lvl="1">
              <a:spcBef>
                <a:spcPts val="400"/>
              </a:spcBef>
            </a:pPr>
            <a:r>
              <a:t>You organize the product details (price etc) in a binary search tree.</a:t>
            </a:r>
          </a:p>
          <a:p>
            <a:pPr lvl="1">
              <a:spcBef>
                <a:spcPts val="400"/>
              </a:spcBef>
            </a:pPr>
            <a:r>
              <a:t>In general, each search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O(n.log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t>takes time.</a:t>
            </a:r>
          </a:p>
          <a:p>
            <a:pPr lvl="1">
              <a:spcBef>
                <a:spcPts val="400"/>
              </a:spcBef>
            </a:pPr>
            <a:r>
              <a:t>If we know the purchase frequency of each brand/model, can we improve upon the search time</a:t>
            </a:r>
          </a:p>
          <a:p>
            <a:pPr lvl="2">
              <a:spcBef>
                <a:spcPts val="400"/>
              </a:spcBef>
            </a:pPr>
            <a:r>
              <a:t>How to optimally organize binary search tree?</a:t>
            </a:r>
          </a:p>
          <a:p>
            <a:pPr>
              <a:spcBef>
                <a:spcPts val="400"/>
              </a:spcBef>
            </a:pPr>
            <a:r>
              <a:t>Objective: organize binary search tree in such a way to reduce average look up time.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69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</a:t>
            </a:r>
          </a:p>
        </p:txBody>
      </p:sp>
      <p:sp>
        <p:nvSpPr>
          <p:cNvPr id="72" name="Given n nodes, how many possible binary trees…"/>
          <p:cNvSpPr txBox="1"/>
          <p:nvPr>
            <p:ph type="body" sz="half" idx="1"/>
          </p:nvPr>
        </p:nvSpPr>
        <p:spPr>
          <a:xfrm>
            <a:off x="799315" y="963513"/>
            <a:ext cx="9055612" cy="237384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</a:pPr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nodes, how many possible binary trees</a:t>
            </a:r>
          </a:p>
          <a:p>
            <a:pPr lvl="1">
              <a:spcBef>
                <a:spcPts val="300"/>
              </a:spcBef>
            </a:pPr>
            <a:r>
              <a:t>Catalan number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</a:t>
            </a:r>
            <a:r>
              <a:t>: 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/(n+1)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C(2)=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/3=6/3=2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C(3)=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/4=20/4=5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spcBef>
                <a:spcPts val="3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C(4)=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/5=70/5=14</a:t>
            </a: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7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79" name="Group"/>
          <p:cNvGrpSpPr/>
          <p:nvPr/>
        </p:nvGrpSpPr>
        <p:grpSpPr>
          <a:xfrm>
            <a:off x="666407" y="3683748"/>
            <a:ext cx="1215835" cy="1350245"/>
            <a:chOff x="0" y="0"/>
            <a:chExt cx="1215834" cy="1350244"/>
          </a:xfrm>
        </p:grpSpPr>
        <p:sp>
          <p:nvSpPr>
            <p:cNvPr id="76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77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8" name="Line"/>
            <p:cNvSpPr/>
            <p:nvPr/>
          </p:nvSpPr>
          <p:spPr>
            <a:xfrm>
              <a:off x="425397" y="485509"/>
              <a:ext cx="364951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3" name="Group"/>
          <p:cNvGrpSpPr/>
          <p:nvPr/>
        </p:nvGrpSpPr>
        <p:grpSpPr>
          <a:xfrm>
            <a:off x="2382817" y="3822655"/>
            <a:ext cx="1196563" cy="1311109"/>
            <a:chOff x="0" y="0"/>
            <a:chExt cx="1196562" cy="1311108"/>
          </a:xfrm>
        </p:grpSpPr>
        <p:sp>
          <p:nvSpPr>
            <p:cNvPr id="80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1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2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9" name="Group"/>
          <p:cNvGrpSpPr/>
          <p:nvPr/>
        </p:nvGrpSpPr>
        <p:grpSpPr>
          <a:xfrm>
            <a:off x="4079955" y="3674808"/>
            <a:ext cx="1943295" cy="2120913"/>
            <a:chOff x="0" y="0"/>
            <a:chExt cx="1943294" cy="2120912"/>
          </a:xfrm>
        </p:grpSpPr>
        <p:sp>
          <p:nvSpPr>
            <p:cNvPr id="84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85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86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87" name="3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88" name="Line"/>
            <p:cNvSpPr/>
            <p:nvPr/>
          </p:nvSpPr>
          <p:spPr>
            <a:xfrm>
              <a:off x="1152858" y="1256177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" name="Group"/>
          <p:cNvGrpSpPr/>
          <p:nvPr/>
        </p:nvGrpSpPr>
        <p:grpSpPr>
          <a:xfrm>
            <a:off x="6148051" y="3640532"/>
            <a:ext cx="1215835" cy="2189466"/>
            <a:chOff x="0" y="0"/>
            <a:chExt cx="1215834" cy="2189464"/>
          </a:xfrm>
        </p:grpSpPr>
        <p:sp>
          <p:nvSpPr>
            <p:cNvPr id="90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1" name="3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2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3" name="2"/>
            <p:cNvSpPr/>
            <p:nvPr/>
          </p:nvSpPr>
          <p:spPr>
            <a:xfrm>
              <a:off x="141801" y="162526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4" name="Line"/>
            <p:cNvSpPr/>
            <p:nvPr/>
          </p:nvSpPr>
          <p:spPr>
            <a:xfrm flipH="1">
              <a:off x="521912" y="1324729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1" name="Group"/>
          <p:cNvGrpSpPr/>
          <p:nvPr/>
        </p:nvGrpSpPr>
        <p:grpSpPr>
          <a:xfrm>
            <a:off x="7888014" y="3461665"/>
            <a:ext cx="1919989" cy="1348001"/>
            <a:chOff x="0" y="0"/>
            <a:chExt cx="1919987" cy="1347999"/>
          </a:xfrm>
        </p:grpSpPr>
        <p:sp>
          <p:nvSpPr>
            <p:cNvPr id="96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97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98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9" name="3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0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7" name="Group"/>
          <p:cNvGrpSpPr/>
          <p:nvPr/>
        </p:nvGrpSpPr>
        <p:grpSpPr>
          <a:xfrm>
            <a:off x="2997817" y="4901029"/>
            <a:ext cx="1269787" cy="1995813"/>
            <a:chOff x="0" y="0"/>
            <a:chExt cx="1269786" cy="1995811"/>
          </a:xfrm>
        </p:grpSpPr>
        <p:sp>
          <p:nvSpPr>
            <p:cNvPr id="102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03" name="3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04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05" name="2"/>
            <p:cNvSpPr/>
            <p:nvPr/>
          </p:nvSpPr>
          <p:spPr>
            <a:xfrm>
              <a:off x="783270" y="1431612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6" name="Line"/>
            <p:cNvSpPr/>
            <p:nvPr/>
          </p:nvSpPr>
          <p:spPr>
            <a:xfrm>
              <a:off x="479349" y="1131076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13" name="Group"/>
          <p:cNvGrpSpPr/>
          <p:nvPr/>
        </p:nvGrpSpPr>
        <p:grpSpPr>
          <a:xfrm>
            <a:off x="7177913" y="4909391"/>
            <a:ext cx="1922914" cy="1979088"/>
            <a:chOff x="0" y="0"/>
            <a:chExt cx="1922913" cy="1979087"/>
          </a:xfrm>
        </p:grpSpPr>
        <p:sp>
          <p:nvSpPr>
            <p:cNvPr id="108" name="2"/>
            <p:cNvSpPr/>
            <p:nvPr/>
          </p:nvSpPr>
          <p:spPr>
            <a:xfrm>
              <a:off x="72635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09" name="3"/>
            <p:cNvSpPr/>
            <p:nvPr/>
          </p:nvSpPr>
          <p:spPr>
            <a:xfrm>
              <a:off x="1436397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0" name="Line"/>
            <p:cNvSpPr/>
            <p:nvPr/>
          </p:nvSpPr>
          <p:spPr>
            <a:xfrm flipH="1">
              <a:off x="1106462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1" name="1"/>
            <p:cNvSpPr/>
            <p:nvPr/>
          </p:nvSpPr>
          <p:spPr>
            <a:xfrm>
              <a:off x="0" y="141488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12" name="Line"/>
            <p:cNvSpPr/>
            <p:nvPr/>
          </p:nvSpPr>
          <p:spPr>
            <a:xfrm flipH="1">
              <a:off x="380111" y="1114352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14" name="2a"/>
          <p:cNvSpPr txBox="1"/>
          <p:nvPr/>
        </p:nvSpPr>
        <p:spPr>
          <a:xfrm>
            <a:off x="594693" y="3270444"/>
            <a:ext cx="49397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2a</a:t>
            </a:r>
          </a:p>
        </p:txBody>
      </p:sp>
      <p:sp>
        <p:nvSpPr>
          <p:cNvPr id="115" name="2b"/>
          <p:cNvSpPr txBox="1"/>
          <p:nvPr/>
        </p:nvSpPr>
        <p:spPr>
          <a:xfrm>
            <a:off x="2734113" y="3356390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2b</a:t>
            </a:r>
          </a:p>
        </p:txBody>
      </p:sp>
      <p:sp>
        <p:nvSpPr>
          <p:cNvPr id="116" name="3a"/>
          <p:cNvSpPr txBox="1"/>
          <p:nvPr/>
        </p:nvSpPr>
        <p:spPr>
          <a:xfrm>
            <a:off x="4441082" y="3346872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3a</a:t>
            </a:r>
          </a:p>
        </p:txBody>
      </p:sp>
      <p:sp>
        <p:nvSpPr>
          <p:cNvPr id="117" name="3b"/>
          <p:cNvSpPr txBox="1"/>
          <p:nvPr/>
        </p:nvSpPr>
        <p:spPr>
          <a:xfrm>
            <a:off x="6164548" y="3270444"/>
            <a:ext cx="49397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3b</a:t>
            </a:r>
          </a:p>
        </p:txBody>
      </p:sp>
      <p:sp>
        <p:nvSpPr>
          <p:cNvPr id="118" name="3c"/>
          <p:cNvSpPr txBox="1"/>
          <p:nvPr/>
        </p:nvSpPr>
        <p:spPr>
          <a:xfrm>
            <a:off x="8725201" y="3058160"/>
            <a:ext cx="476856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3c</a:t>
            </a:r>
          </a:p>
        </p:txBody>
      </p:sp>
      <p:sp>
        <p:nvSpPr>
          <p:cNvPr id="119" name="3d"/>
          <p:cNvSpPr txBox="1"/>
          <p:nvPr/>
        </p:nvSpPr>
        <p:spPr>
          <a:xfrm>
            <a:off x="4218884" y="5036949"/>
            <a:ext cx="493971" cy="447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3d</a:t>
            </a:r>
          </a:p>
        </p:txBody>
      </p:sp>
      <p:sp>
        <p:nvSpPr>
          <p:cNvPr id="120" name="3e"/>
          <p:cNvSpPr txBox="1"/>
          <p:nvPr/>
        </p:nvSpPr>
        <p:spPr>
          <a:xfrm>
            <a:off x="9014541" y="4939165"/>
            <a:ext cx="493971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" grpId="5"/>
      <p:bldP build="whole" bldLvl="1" animBg="1" rev="0" advAuto="0" spid="107" grpId="12"/>
      <p:bldP build="whole" bldLvl="1" animBg="1" rev="0" advAuto="0" spid="120" grpId="15"/>
      <p:bldP build="whole" bldLvl="1" animBg="1" rev="0" advAuto="0" spid="95" grpId="8"/>
      <p:bldP build="whole" bldLvl="1" animBg="1" rev="0" advAuto="0" spid="118" grpId="11"/>
      <p:bldP build="whole" bldLvl="1" animBg="1" rev="0" advAuto="0" spid="89" grpId="6"/>
      <p:bldP build="whole" bldLvl="1" animBg="1" rev="0" advAuto="0" spid="116" grpId="7"/>
      <p:bldP build="whole" bldLvl="1" animBg="1" rev="0" advAuto="0" spid="114" grpId="3"/>
      <p:bldP build="whole" bldLvl="1" animBg="1" rev="0" advAuto="0" spid="79" grpId="2"/>
      <p:bldP build="whole" bldLvl="1" animBg="1" rev="0" advAuto="0" spid="117" grpId="9"/>
      <p:bldP build="whole" bldLvl="1" animBg="1" rev="0" advAuto="0" spid="119" grpId="13"/>
      <p:bldP build="whole" bldLvl="1" animBg="1" rev="0" advAuto="0" spid="101" grpId="10"/>
      <p:bldP build="whole" bldLvl="1" animBg="1" rev="0" advAuto="0" spid="83" grpId="4"/>
      <p:bldP build="p" bldLvl="5" animBg="1" rev="0" advAuto="0" spid="72" grpId="1"/>
      <p:bldP build="whole" bldLvl="1" animBg="1" rev="0" advAuto="0" spid="113" grpId="1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inary Search Tree : 4 node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Binary Search Tree : 4 nodes…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4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125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133" name="Group"/>
          <p:cNvGrpSpPr/>
          <p:nvPr/>
        </p:nvGrpSpPr>
        <p:grpSpPr>
          <a:xfrm>
            <a:off x="357038" y="1139591"/>
            <a:ext cx="2652292" cy="2896424"/>
            <a:chOff x="0" y="0"/>
            <a:chExt cx="2652291" cy="2896423"/>
          </a:xfrm>
        </p:grpSpPr>
        <p:sp>
          <p:nvSpPr>
            <p:cNvPr id="126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27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28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9" name="3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" name="Line"/>
            <p:cNvSpPr/>
            <p:nvPr/>
          </p:nvSpPr>
          <p:spPr>
            <a:xfrm>
              <a:off x="1152858" y="1256177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1" name="4"/>
            <p:cNvSpPr/>
            <p:nvPr/>
          </p:nvSpPr>
          <p:spPr>
            <a:xfrm>
              <a:off x="2165775" y="2332223"/>
              <a:ext cx="486517" cy="5642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2" name="Line"/>
            <p:cNvSpPr/>
            <p:nvPr/>
          </p:nvSpPr>
          <p:spPr>
            <a:xfrm>
              <a:off x="1861854" y="2031688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1" name="Group"/>
          <p:cNvGrpSpPr/>
          <p:nvPr/>
        </p:nvGrpSpPr>
        <p:grpSpPr>
          <a:xfrm>
            <a:off x="2633684" y="1130031"/>
            <a:ext cx="1943296" cy="2914529"/>
            <a:chOff x="0" y="0"/>
            <a:chExt cx="1943294" cy="2914527"/>
          </a:xfrm>
        </p:grpSpPr>
        <p:sp>
          <p:nvSpPr>
            <p:cNvPr id="134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5" name="2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6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7" name="4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38" name="Line"/>
            <p:cNvSpPr/>
            <p:nvPr/>
          </p:nvSpPr>
          <p:spPr>
            <a:xfrm>
              <a:off x="1152857" y="1256177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9" name="3"/>
            <p:cNvSpPr/>
            <p:nvPr/>
          </p:nvSpPr>
          <p:spPr>
            <a:xfrm>
              <a:off x="805297" y="2350328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0" name="Line"/>
            <p:cNvSpPr/>
            <p:nvPr/>
          </p:nvSpPr>
          <p:spPr>
            <a:xfrm flipH="1">
              <a:off x="1185409" y="2049792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4658190" y="1120979"/>
            <a:ext cx="1943295" cy="2168991"/>
            <a:chOff x="0" y="0"/>
            <a:chExt cx="1943294" cy="2168989"/>
          </a:xfrm>
        </p:grpSpPr>
        <p:sp>
          <p:nvSpPr>
            <p:cNvPr id="142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43" name="3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44" name="Line"/>
            <p:cNvSpPr/>
            <p:nvPr/>
          </p:nvSpPr>
          <p:spPr>
            <a:xfrm>
              <a:off x="42539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5" name="4"/>
            <p:cNvSpPr/>
            <p:nvPr/>
          </p:nvSpPr>
          <p:spPr>
            <a:xfrm>
              <a:off x="1456778" y="1556713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46" name="Line"/>
            <p:cNvSpPr/>
            <p:nvPr/>
          </p:nvSpPr>
          <p:spPr>
            <a:xfrm>
              <a:off x="1152857" y="1256177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2"/>
            <p:cNvSpPr/>
            <p:nvPr/>
          </p:nvSpPr>
          <p:spPr>
            <a:xfrm>
              <a:off x="106085" y="160479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48" name="Line"/>
            <p:cNvSpPr/>
            <p:nvPr/>
          </p:nvSpPr>
          <p:spPr>
            <a:xfrm flipH="1">
              <a:off x="486196" y="1304255"/>
              <a:ext cx="379227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7" name="Group"/>
          <p:cNvGrpSpPr/>
          <p:nvPr/>
        </p:nvGrpSpPr>
        <p:grpSpPr>
          <a:xfrm>
            <a:off x="6814767" y="1123241"/>
            <a:ext cx="1331084" cy="2879516"/>
            <a:chOff x="0" y="0"/>
            <a:chExt cx="1331083" cy="2879515"/>
          </a:xfrm>
        </p:grpSpPr>
        <p:sp>
          <p:nvSpPr>
            <p:cNvPr id="150" name="1"/>
            <p:cNvSpPr/>
            <p:nvPr/>
          </p:nvSpPr>
          <p:spPr>
            <a:xfrm>
              <a:off x="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1" name="4"/>
            <p:cNvSpPr/>
            <p:nvPr/>
          </p:nvSpPr>
          <p:spPr>
            <a:xfrm>
              <a:off x="729318" y="78604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2" name="Line"/>
            <p:cNvSpPr/>
            <p:nvPr/>
          </p:nvSpPr>
          <p:spPr>
            <a:xfrm>
              <a:off x="425398" y="485509"/>
              <a:ext cx="364951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3" name="2"/>
            <p:cNvSpPr/>
            <p:nvPr/>
          </p:nvSpPr>
          <p:spPr>
            <a:xfrm>
              <a:off x="106085" y="160479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4" name="Line"/>
            <p:cNvSpPr/>
            <p:nvPr/>
          </p:nvSpPr>
          <p:spPr>
            <a:xfrm flipH="1">
              <a:off x="486197" y="1304255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5" name="3"/>
            <p:cNvSpPr/>
            <p:nvPr/>
          </p:nvSpPr>
          <p:spPr>
            <a:xfrm>
              <a:off x="844567" y="2315316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6" name="Line"/>
            <p:cNvSpPr/>
            <p:nvPr/>
          </p:nvSpPr>
          <p:spPr>
            <a:xfrm>
              <a:off x="540646" y="2014780"/>
              <a:ext cx="364951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5" name="Group"/>
          <p:cNvGrpSpPr/>
          <p:nvPr/>
        </p:nvGrpSpPr>
        <p:grpSpPr>
          <a:xfrm>
            <a:off x="8370584" y="917671"/>
            <a:ext cx="1410125" cy="3085087"/>
            <a:chOff x="0" y="0"/>
            <a:chExt cx="1410124" cy="3085085"/>
          </a:xfrm>
        </p:grpSpPr>
        <p:sp>
          <p:nvSpPr>
            <p:cNvPr id="158" name="Line"/>
            <p:cNvSpPr/>
            <p:nvPr/>
          </p:nvSpPr>
          <p:spPr>
            <a:xfrm flipH="1">
              <a:off x="680487" y="1304254"/>
              <a:ext cx="379226" cy="37922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9" name="Line"/>
            <p:cNvSpPr/>
            <p:nvPr/>
          </p:nvSpPr>
          <p:spPr>
            <a:xfrm>
              <a:off x="619688" y="48550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1"/>
            <p:cNvSpPr/>
            <p:nvPr/>
          </p:nvSpPr>
          <p:spPr>
            <a:xfrm>
              <a:off x="194289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1" name="4"/>
            <p:cNvSpPr/>
            <p:nvPr/>
          </p:nvSpPr>
          <p:spPr>
            <a:xfrm>
              <a:off x="923607" y="786045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62" name="3"/>
            <p:cNvSpPr/>
            <p:nvPr/>
          </p:nvSpPr>
          <p:spPr>
            <a:xfrm>
              <a:off x="300375" y="160479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3" name="2"/>
            <p:cNvSpPr/>
            <p:nvPr/>
          </p:nvSpPr>
          <p:spPr>
            <a:xfrm>
              <a:off x="0" y="2520886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4" name="Line"/>
            <p:cNvSpPr/>
            <p:nvPr/>
          </p:nvSpPr>
          <p:spPr>
            <a:xfrm flipH="1">
              <a:off x="149000" y="2163188"/>
              <a:ext cx="379227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422172" y="3897947"/>
            <a:ext cx="2626555" cy="2133705"/>
            <a:chOff x="0" y="0"/>
            <a:chExt cx="2626554" cy="2133704"/>
          </a:xfrm>
        </p:grpSpPr>
        <p:sp>
          <p:nvSpPr>
            <p:cNvPr id="166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7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8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9" name="3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70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1" name="4"/>
            <p:cNvSpPr/>
            <p:nvPr/>
          </p:nvSpPr>
          <p:spPr>
            <a:xfrm>
              <a:off x="2140037" y="1569504"/>
              <a:ext cx="486518" cy="5642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2" name="Line"/>
            <p:cNvSpPr/>
            <p:nvPr/>
          </p:nvSpPr>
          <p:spPr>
            <a:xfrm>
              <a:off x="1836117" y="1268969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3324682" y="4087857"/>
            <a:ext cx="1919989" cy="2103936"/>
            <a:chOff x="0" y="0"/>
            <a:chExt cx="1919987" cy="2103934"/>
          </a:xfrm>
        </p:grpSpPr>
        <p:sp>
          <p:nvSpPr>
            <p:cNvPr id="174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75" name="2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76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7" name="4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8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9" name="3"/>
            <p:cNvSpPr/>
            <p:nvPr/>
          </p:nvSpPr>
          <p:spPr>
            <a:xfrm>
              <a:off x="689136" y="15397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0" name="Line"/>
            <p:cNvSpPr/>
            <p:nvPr/>
          </p:nvSpPr>
          <p:spPr>
            <a:xfrm flipH="1">
              <a:off x="1069248" y="123919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9" name="Group"/>
          <p:cNvGrpSpPr/>
          <p:nvPr/>
        </p:nvGrpSpPr>
        <p:grpSpPr>
          <a:xfrm>
            <a:off x="5623341" y="4131094"/>
            <a:ext cx="1919988" cy="2063675"/>
            <a:chOff x="0" y="0"/>
            <a:chExt cx="1919987" cy="2063674"/>
          </a:xfrm>
        </p:grpSpPr>
        <p:sp>
          <p:nvSpPr>
            <p:cNvPr id="182" name="1"/>
            <p:cNvSpPr/>
            <p:nvPr/>
          </p:nvSpPr>
          <p:spPr>
            <a:xfrm>
              <a:off x="0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3" name="3"/>
            <p:cNvSpPr/>
            <p:nvPr/>
          </p:nvSpPr>
          <p:spPr>
            <a:xfrm>
              <a:off x="710046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84" name="Line"/>
            <p:cNvSpPr/>
            <p:nvPr/>
          </p:nvSpPr>
          <p:spPr>
            <a:xfrm flipH="1">
              <a:off x="380111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5" name="4"/>
            <p:cNvSpPr/>
            <p:nvPr/>
          </p:nvSpPr>
          <p:spPr>
            <a:xfrm>
              <a:off x="1433471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86" name="Line"/>
            <p:cNvSpPr/>
            <p:nvPr/>
          </p:nvSpPr>
          <p:spPr>
            <a:xfrm>
              <a:off x="1129550" y="483264"/>
              <a:ext cx="364950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7" name="2"/>
            <p:cNvSpPr/>
            <p:nvPr/>
          </p:nvSpPr>
          <p:spPr>
            <a:xfrm>
              <a:off x="732351" y="149947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8" name="Line"/>
            <p:cNvSpPr/>
            <p:nvPr/>
          </p:nvSpPr>
          <p:spPr>
            <a:xfrm>
              <a:off x="428430" y="1198939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7384505" y="4319794"/>
            <a:ext cx="2582082" cy="2127061"/>
            <a:chOff x="0" y="0"/>
            <a:chExt cx="2582081" cy="2127059"/>
          </a:xfrm>
        </p:grpSpPr>
        <p:sp>
          <p:nvSpPr>
            <p:cNvPr id="190" name="2"/>
            <p:cNvSpPr/>
            <p:nvPr/>
          </p:nvSpPr>
          <p:spPr>
            <a:xfrm>
              <a:off x="662093" y="746909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91" name="3"/>
            <p:cNvSpPr/>
            <p:nvPr/>
          </p:nvSpPr>
          <p:spPr>
            <a:xfrm>
              <a:off x="1372140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92" name="Line"/>
            <p:cNvSpPr/>
            <p:nvPr/>
          </p:nvSpPr>
          <p:spPr>
            <a:xfrm flipH="1">
              <a:off x="1042205" y="446374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3" name="4"/>
            <p:cNvSpPr/>
            <p:nvPr/>
          </p:nvSpPr>
          <p:spPr>
            <a:xfrm>
              <a:off x="2095565" y="78380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94" name="Line"/>
            <p:cNvSpPr/>
            <p:nvPr/>
          </p:nvSpPr>
          <p:spPr>
            <a:xfrm>
              <a:off x="1791643" y="483264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5" name="1"/>
            <p:cNvSpPr/>
            <p:nvPr/>
          </p:nvSpPr>
          <p:spPr>
            <a:xfrm>
              <a:off x="0" y="156286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96" name="Line"/>
            <p:cNvSpPr/>
            <p:nvPr/>
          </p:nvSpPr>
          <p:spPr>
            <a:xfrm flipH="1">
              <a:off x="380111" y="1262325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98" name="4a"/>
          <p:cNvSpPr txBox="1"/>
          <p:nvPr/>
        </p:nvSpPr>
        <p:spPr>
          <a:xfrm>
            <a:off x="1104532" y="1090130"/>
            <a:ext cx="450166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4a</a:t>
            </a:r>
          </a:p>
        </p:txBody>
      </p:sp>
      <p:sp>
        <p:nvSpPr>
          <p:cNvPr id="199" name="4b"/>
          <p:cNvSpPr txBox="1"/>
          <p:nvPr/>
        </p:nvSpPr>
        <p:spPr>
          <a:xfrm>
            <a:off x="3204547" y="1110647"/>
            <a:ext cx="450166" cy="398092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4b</a:t>
            </a:r>
          </a:p>
        </p:txBody>
      </p:sp>
      <p:sp>
        <p:nvSpPr>
          <p:cNvPr id="200" name="4c"/>
          <p:cNvSpPr txBox="1"/>
          <p:nvPr/>
        </p:nvSpPr>
        <p:spPr>
          <a:xfrm>
            <a:off x="5266478" y="1123681"/>
            <a:ext cx="435904" cy="398092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4c</a:t>
            </a:r>
          </a:p>
        </p:txBody>
      </p:sp>
      <p:sp>
        <p:nvSpPr>
          <p:cNvPr id="201" name="4d"/>
          <p:cNvSpPr txBox="1"/>
          <p:nvPr/>
        </p:nvSpPr>
        <p:spPr>
          <a:xfrm>
            <a:off x="7402679" y="1204034"/>
            <a:ext cx="450167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4d</a:t>
            </a:r>
          </a:p>
        </p:txBody>
      </p:sp>
      <p:sp>
        <p:nvSpPr>
          <p:cNvPr id="202" name="4e"/>
          <p:cNvSpPr txBox="1"/>
          <p:nvPr/>
        </p:nvSpPr>
        <p:spPr>
          <a:xfrm>
            <a:off x="9133540" y="1090130"/>
            <a:ext cx="450167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4e</a:t>
            </a:r>
          </a:p>
        </p:txBody>
      </p:sp>
      <p:sp>
        <p:nvSpPr>
          <p:cNvPr id="203" name="4f"/>
          <p:cNvSpPr txBox="1"/>
          <p:nvPr/>
        </p:nvSpPr>
        <p:spPr>
          <a:xfrm>
            <a:off x="1646719" y="3981001"/>
            <a:ext cx="379473" cy="398092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4f</a:t>
            </a:r>
          </a:p>
        </p:txBody>
      </p:sp>
      <p:sp>
        <p:nvSpPr>
          <p:cNvPr id="204" name="4g"/>
          <p:cNvSpPr txBox="1"/>
          <p:nvPr/>
        </p:nvSpPr>
        <p:spPr>
          <a:xfrm>
            <a:off x="4445128" y="4087163"/>
            <a:ext cx="450167" cy="398092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4g</a:t>
            </a:r>
          </a:p>
        </p:txBody>
      </p:sp>
      <p:sp>
        <p:nvSpPr>
          <p:cNvPr id="205" name="4h"/>
          <p:cNvSpPr txBox="1"/>
          <p:nvPr/>
        </p:nvSpPr>
        <p:spPr>
          <a:xfrm>
            <a:off x="6873775" y="4221920"/>
            <a:ext cx="450167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4h</a:t>
            </a:r>
          </a:p>
        </p:txBody>
      </p:sp>
      <p:sp>
        <p:nvSpPr>
          <p:cNvPr id="206" name="4i"/>
          <p:cNvSpPr txBox="1"/>
          <p:nvPr/>
        </p:nvSpPr>
        <p:spPr>
          <a:xfrm>
            <a:off x="9302422" y="4402849"/>
            <a:ext cx="365335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4i</a:t>
            </a:r>
          </a:p>
        </p:txBody>
      </p:sp>
      <p:sp>
        <p:nvSpPr>
          <p:cNvPr id="207" name="C(4)=8C4/5=70/5=14"/>
          <p:cNvSpPr txBox="1"/>
          <p:nvPr/>
        </p:nvSpPr>
        <p:spPr>
          <a:xfrm>
            <a:off x="245475" y="6311138"/>
            <a:ext cx="43059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3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C(4)=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/5=70/5=14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2"/>
      <p:bldP build="whole" bldLvl="1" animBg="1" rev="0" advAuto="0" spid="202" grpId="11"/>
      <p:bldP build="whole" bldLvl="1" animBg="1" rev="0" advAuto="0" spid="198" grpId="3"/>
      <p:bldP build="whole" bldLvl="1" animBg="1" rev="0" advAuto="0" spid="206" grpId="19"/>
      <p:bldP build="whole" bldLvl="1" animBg="1" rev="0" advAuto="0" spid="197" grpId="18"/>
      <p:bldP build="whole" bldLvl="1" animBg="1" rev="0" advAuto="0" spid="157" grpId="8"/>
      <p:bldP build="whole" bldLvl="1" animBg="1" rev="0" advAuto="0" spid="141" grpId="4"/>
      <p:bldP build="whole" bldLvl="1" animBg="1" rev="0" advAuto="0" spid="204" grpId="15"/>
      <p:bldP build="whole" bldLvl="1" animBg="1" rev="0" advAuto="0" spid="201" grpId="9"/>
      <p:bldP build="whole" bldLvl="1" animBg="1" rev="0" advAuto="0" spid="181" grpId="14"/>
      <p:bldP build="whole" bldLvl="1" animBg="1" rev="0" advAuto="0" spid="149" grpId="6"/>
      <p:bldP build="whole" bldLvl="1" animBg="1" rev="0" advAuto="0" spid="205" grpId="17"/>
      <p:bldP build="whole" bldLvl="1" animBg="1" rev="0" advAuto="0" spid="207" grpId="1"/>
      <p:bldP build="whole" bldLvl="1" animBg="1" rev="0" advAuto="0" spid="199" grpId="5"/>
      <p:bldP build="whole" bldLvl="1" animBg="1" rev="0" advAuto="0" spid="165" grpId="10"/>
      <p:bldP build="whole" bldLvl="1" animBg="1" rev="0" advAuto="0" spid="200" grpId="7"/>
      <p:bldP build="whole" bldLvl="1" animBg="1" rev="0" advAuto="0" spid="203" grpId="13"/>
      <p:bldP build="whole" bldLvl="1" animBg="1" rev="0" advAuto="0" spid="189" grpId="16"/>
      <p:bldP build="whole" bldLvl="1" animBg="1" rev="0" advAuto="0" spid="13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Binary Search Tree : 4 nodes"/>
          <p:cNvSpPr txBox="1"/>
          <p:nvPr>
            <p:ph type="title"/>
          </p:nvPr>
        </p:nvSpPr>
        <p:spPr>
          <a:xfrm>
            <a:off x="762000" y="60325"/>
            <a:ext cx="7487856" cy="952500"/>
          </a:xfrm>
          <a:prstGeom prst="rect">
            <a:avLst/>
          </a:prstGeom>
        </p:spPr>
        <p:txBody>
          <a:bodyPr/>
          <a:lstStyle/>
          <a:p>
            <a:pPr/>
            <a:r>
              <a:t>Binary Search Tree : 4 nodes</a:t>
            </a:r>
          </a:p>
        </p:txBody>
      </p:sp>
      <p:sp>
        <p:nvSpPr>
          <p:cNvPr id="2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1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1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2743002" y="1094418"/>
            <a:ext cx="1899332" cy="2820417"/>
            <a:chOff x="0" y="0"/>
            <a:chExt cx="1899330" cy="2820416"/>
          </a:xfrm>
        </p:grpSpPr>
        <p:sp>
          <p:nvSpPr>
            <p:cNvPr id="213" name="2"/>
            <p:cNvSpPr/>
            <p:nvPr/>
          </p:nvSpPr>
          <p:spPr>
            <a:xfrm>
              <a:off x="731780" y="2256217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14" name="Line"/>
            <p:cNvSpPr/>
            <p:nvPr/>
          </p:nvSpPr>
          <p:spPr>
            <a:xfrm>
              <a:off x="427859" y="1955681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4"/>
            <p:cNvSpPr/>
            <p:nvPr/>
          </p:nvSpPr>
          <p:spPr>
            <a:xfrm>
              <a:off x="1412814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16" name="Line"/>
            <p:cNvSpPr/>
            <p:nvPr/>
          </p:nvSpPr>
          <p:spPr>
            <a:xfrm flipH="1">
              <a:off x="1169693" y="51820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7" name="1"/>
            <p:cNvSpPr/>
            <p:nvPr/>
          </p:nvSpPr>
          <p:spPr>
            <a:xfrm>
              <a:off x="0" y="151899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18" name="3"/>
            <p:cNvSpPr/>
            <p:nvPr/>
          </p:nvSpPr>
          <p:spPr>
            <a:xfrm>
              <a:off x="710046" y="77208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19" name="Line"/>
            <p:cNvSpPr/>
            <p:nvPr/>
          </p:nvSpPr>
          <p:spPr>
            <a:xfrm flipH="1">
              <a:off x="380111" y="121845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4864520" y="1355383"/>
            <a:ext cx="1919989" cy="2254508"/>
            <a:chOff x="0" y="0"/>
            <a:chExt cx="1919987" cy="2254507"/>
          </a:xfrm>
        </p:grpSpPr>
        <p:sp>
          <p:nvSpPr>
            <p:cNvPr id="221" name="1"/>
            <p:cNvSpPr/>
            <p:nvPr/>
          </p:nvSpPr>
          <p:spPr>
            <a:xfrm>
              <a:off x="0" y="165341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22" name="2"/>
            <p:cNvSpPr/>
            <p:nvPr/>
          </p:nvSpPr>
          <p:spPr>
            <a:xfrm>
              <a:off x="710046" y="90650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23" name="Line"/>
            <p:cNvSpPr/>
            <p:nvPr/>
          </p:nvSpPr>
          <p:spPr>
            <a:xfrm flipH="1">
              <a:off x="380111" y="1352882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4" name="3"/>
            <p:cNvSpPr/>
            <p:nvPr/>
          </p:nvSpPr>
          <p:spPr>
            <a:xfrm>
              <a:off x="1433471" y="169030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25" name="Line"/>
            <p:cNvSpPr/>
            <p:nvPr/>
          </p:nvSpPr>
          <p:spPr>
            <a:xfrm>
              <a:off x="1129550" y="1389772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6" name="4"/>
            <p:cNvSpPr/>
            <p:nvPr/>
          </p:nvSpPr>
          <p:spPr>
            <a:xfrm>
              <a:off x="1357162" y="0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27" name="Line"/>
            <p:cNvSpPr/>
            <p:nvPr/>
          </p:nvSpPr>
          <p:spPr>
            <a:xfrm flipH="1">
              <a:off x="1114041" y="51820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574830" y="1038578"/>
            <a:ext cx="2561425" cy="2867682"/>
            <a:chOff x="0" y="0"/>
            <a:chExt cx="2561424" cy="2867681"/>
          </a:xfrm>
        </p:grpSpPr>
        <p:sp>
          <p:nvSpPr>
            <p:cNvPr id="229" name="4"/>
            <p:cNvSpPr/>
            <p:nvPr/>
          </p:nvSpPr>
          <p:spPr>
            <a:xfrm>
              <a:off x="2074908" y="0"/>
              <a:ext cx="486517" cy="55807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30" name="Line"/>
            <p:cNvSpPr/>
            <p:nvPr/>
          </p:nvSpPr>
          <p:spPr>
            <a:xfrm flipH="1">
              <a:off x="1831787" y="512585"/>
              <a:ext cx="379226" cy="375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1" name="2"/>
            <p:cNvSpPr/>
            <p:nvPr/>
          </p:nvSpPr>
          <p:spPr>
            <a:xfrm>
              <a:off x="662093" y="1502510"/>
              <a:ext cx="486517" cy="55807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2" name="3"/>
            <p:cNvSpPr/>
            <p:nvPr/>
          </p:nvSpPr>
          <p:spPr>
            <a:xfrm>
              <a:off x="1372140" y="763706"/>
              <a:ext cx="486517" cy="55807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33" name="Line"/>
            <p:cNvSpPr/>
            <p:nvPr/>
          </p:nvSpPr>
          <p:spPr>
            <a:xfrm flipH="1">
              <a:off x="1042205" y="1205235"/>
              <a:ext cx="379226" cy="375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4" name="1"/>
            <p:cNvSpPr/>
            <p:nvPr/>
          </p:nvSpPr>
          <p:spPr>
            <a:xfrm>
              <a:off x="0" y="2309605"/>
              <a:ext cx="486517" cy="55807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5" name="Line"/>
            <p:cNvSpPr/>
            <p:nvPr/>
          </p:nvSpPr>
          <p:spPr>
            <a:xfrm flipH="1">
              <a:off x="380111" y="2012331"/>
              <a:ext cx="379226" cy="3751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1612284" y="3825380"/>
            <a:ext cx="1973529" cy="2937894"/>
            <a:chOff x="0" y="0"/>
            <a:chExt cx="1973528" cy="2937893"/>
          </a:xfrm>
        </p:grpSpPr>
        <p:sp>
          <p:nvSpPr>
            <p:cNvPr id="237" name="1"/>
            <p:cNvSpPr/>
            <p:nvPr/>
          </p:nvSpPr>
          <p:spPr>
            <a:xfrm>
              <a:off x="0" y="90382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38" name="2"/>
            <p:cNvSpPr/>
            <p:nvPr/>
          </p:nvSpPr>
          <p:spPr>
            <a:xfrm>
              <a:off x="733716" y="1679635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39" name="Line"/>
            <p:cNvSpPr/>
            <p:nvPr/>
          </p:nvSpPr>
          <p:spPr>
            <a:xfrm>
              <a:off x="429795" y="1379099"/>
              <a:ext cx="364950" cy="3649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0" name="4"/>
            <p:cNvSpPr/>
            <p:nvPr/>
          </p:nvSpPr>
          <p:spPr>
            <a:xfrm>
              <a:off x="614943" y="0"/>
              <a:ext cx="486517" cy="558076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1" name="Line"/>
            <p:cNvSpPr/>
            <p:nvPr/>
          </p:nvSpPr>
          <p:spPr>
            <a:xfrm flipH="1">
              <a:off x="403995" y="51552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2" name="3"/>
            <p:cNvSpPr/>
            <p:nvPr/>
          </p:nvSpPr>
          <p:spPr>
            <a:xfrm>
              <a:off x="1487011" y="2373694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3" name="Line"/>
            <p:cNvSpPr/>
            <p:nvPr/>
          </p:nvSpPr>
          <p:spPr>
            <a:xfrm>
              <a:off x="1183090" y="2073158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52" name="Group"/>
          <p:cNvGrpSpPr/>
          <p:nvPr/>
        </p:nvGrpSpPr>
        <p:grpSpPr>
          <a:xfrm>
            <a:off x="4690166" y="3783415"/>
            <a:ext cx="1220234" cy="2976304"/>
            <a:chOff x="0" y="0"/>
            <a:chExt cx="1220232" cy="2976303"/>
          </a:xfrm>
        </p:grpSpPr>
        <p:sp>
          <p:nvSpPr>
            <p:cNvPr id="245" name="1"/>
            <p:cNvSpPr/>
            <p:nvPr/>
          </p:nvSpPr>
          <p:spPr>
            <a:xfrm>
              <a:off x="0" y="906508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6" name="3"/>
            <p:cNvSpPr/>
            <p:nvPr/>
          </p:nvSpPr>
          <p:spPr>
            <a:xfrm>
              <a:off x="733716" y="1682315"/>
              <a:ext cx="486517" cy="564201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7" name="Line"/>
            <p:cNvSpPr/>
            <p:nvPr/>
          </p:nvSpPr>
          <p:spPr>
            <a:xfrm>
              <a:off x="429795" y="1381780"/>
              <a:ext cx="364951" cy="36495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4"/>
            <p:cNvSpPr/>
            <p:nvPr/>
          </p:nvSpPr>
          <p:spPr>
            <a:xfrm>
              <a:off x="647115" y="0"/>
              <a:ext cx="486518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9" name="Line"/>
            <p:cNvSpPr/>
            <p:nvPr/>
          </p:nvSpPr>
          <p:spPr>
            <a:xfrm flipH="1">
              <a:off x="403995" y="518209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2"/>
            <p:cNvSpPr/>
            <p:nvPr/>
          </p:nvSpPr>
          <p:spPr>
            <a:xfrm>
              <a:off x="12025" y="2412104"/>
              <a:ext cx="486517" cy="564200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51" name="Line"/>
            <p:cNvSpPr/>
            <p:nvPr/>
          </p:nvSpPr>
          <p:spPr>
            <a:xfrm flipH="1">
              <a:off x="392136" y="2111568"/>
              <a:ext cx="379226" cy="37922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53" name="4j"/>
          <p:cNvSpPr txBox="1"/>
          <p:nvPr/>
        </p:nvSpPr>
        <p:spPr>
          <a:xfrm>
            <a:off x="3159887" y="1055118"/>
            <a:ext cx="365335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4j</a:t>
            </a:r>
          </a:p>
        </p:txBody>
      </p:sp>
      <p:sp>
        <p:nvSpPr>
          <p:cNvPr id="254" name="4k"/>
          <p:cNvSpPr txBox="1"/>
          <p:nvPr/>
        </p:nvSpPr>
        <p:spPr>
          <a:xfrm>
            <a:off x="4780878" y="1055118"/>
            <a:ext cx="435904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4k</a:t>
            </a:r>
          </a:p>
        </p:txBody>
      </p:sp>
      <p:sp>
        <p:nvSpPr>
          <p:cNvPr id="255" name="4l"/>
          <p:cNvSpPr txBox="1"/>
          <p:nvPr/>
        </p:nvSpPr>
        <p:spPr>
          <a:xfrm>
            <a:off x="6835583" y="1055118"/>
            <a:ext cx="365334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4l</a:t>
            </a:r>
          </a:p>
        </p:txBody>
      </p:sp>
      <p:sp>
        <p:nvSpPr>
          <p:cNvPr id="256" name="4m"/>
          <p:cNvSpPr txBox="1"/>
          <p:nvPr/>
        </p:nvSpPr>
        <p:spPr>
          <a:xfrm>
            <a:off x="2878005" y="3905754"/>
            <a:ext cx="520488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4m</a:t>
            </a:r>
          </a:p>
        </p:txBody>
      </p:sp>
      <p:sp>
        <p:nvSpPr>
          <p:cNvPr id="257" name="4n"/>
          <p:cNvSpPr txBox="1"/>
          <p:nvPr/>
        </p:nvSpPr>
        <p:spPr>
          <a:xfrm>
            <a:off x="6083373" y="3905754"/>
            <a:ext cx="450166" cy="398091"/>
          </a:xfrm>
          <a:prstGeom prst="rect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4n</a:t>
            </a:r>
          </a:p>
        </p:txBody>
      </p:sp>
      <p:sp>
        <p:nvSpPr>
          <p:cNvPr id="258" name="C(4)=8C4/5=70/5=14"/>
          <p:cNvSpPr txBox="1"/>
          <p:nvPr/>
        </p:nvSpPr>
        <p:spPr>
          <a:xfrm>
            <a:off x="5545608" y="6175672"/>
            <a:ext cx="430594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 marL="0" indent="228600">
              <a:lnSpc>
                <a:spcPct val="90000"/>
              </a:lnSpc>
              <a:spcBef>
                <a:spcPts val="300"/>
              </a:spcBef>
              <a:defRPr sz="3000">
                <a:latin typeface="+mn-lt"/>
                <a:ea typeface="+mn-ea"/>
                <a:cs typeface="+mn-cs"/>
                <a:sym typeface="Gill Sans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C(4)=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/5=70/5=14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1"/>
      <p:bldP build="whole" bldLvl="1" animBg="1" rev="0" advAuto="0" spid="256" grpId="8"/>
      <p:bldP build="whole" bldLvl="1" animBg="1" rev="0" advAuto="0" spid="257" grpId="10"/>
      <p:bldP build="whole" bldLvl="1" animBg="1" rev="0" advAuto="0" spid="254" grpId="4"/>
      <p:bldP build="whole" bldLvl="1" animBg="1" rev="0" advAuto="0" spid="253" grpId="2"/>
      <p:bldP build="whole" bldLvl="1" animBg="1" rev="0" advAuto="0" spid="252" grpId="9"/>
      <p:bldP build="whole" bldLvl="1" animBg="1" rev="0" advAuto="0" spid="244" grpId="7"/>
      <p:bldP build="whole" bldLvl="1" animBg="1" rev="0" advAuto="0" spid="220" grpId="3"/>
      <p:bldP build="whole" bldLvl="1" animBg="1" rev="0" advAuto="0" spid="255" grpId="6"/>
      <p:bldP build="whole" bldLvl="1" animBg="1" rev="0" advAuto="0" spid="228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ptimal Binary Search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Optimal Binary Search Tree</a:t>
            </a:r>
          </a:p>
        </p:txBody>
      </p:sp>
      <p:sp>
        <p:nvSpPr>
          <p:cNvPr id="261" name="Proble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</a:t>
            </a:r>
          </a:p>
          <a:p>
            <a:pPr lvl="1"/>
            <a:r>
              <a:t>Given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 keys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≤…≤a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t>, with</a:t>
            </a:r>
          </a:p>
          <a:p>
            <a:pPr lvl="2"/>
            <a:r>
              <a:t>Probabilities of occurrences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,…,p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lvl="1"/>
            <a:r>
              <a:t>Find a Binary Search Tree (BST) with</a:t>
            </a:r>
          </a:p>
          <a:p>
            <a:pPr lvl="2"/>
            <a:r>
              <a:t>Minimum average number of comparisons in successful search</a:t>
            </a:r>
          </a:p>
          <a:p>
            <a:pPr/>
            <a:r>
              <a:t>Brute force methods</a:t>
            </a:r>
          </a:p>
          <a:p>
            <a:pPr lvl="1"/>
            <a:r>
              <a:t>Total number of BST: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C(n)=</a:t>
            </a:r>
            <a:r>
              <a:t> 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2n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/(n+1)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5" marL="0" indent="1143000">
              <a:spcBef>
                <a:spcPts val="500"/>
              </a:spcBef>
              <a:buSzTx/>
              <a:buNone/>
              <a:defRPr sz="280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Ω(4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/n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3178" indent="-267890">
              <a:buChar char="•"/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Requires exponential number of searches</a:t>
            </a:r>
          </a:p>
          <a:p>
            <a:pPr lvl="2">
              <a:spcBef>
                <a:spcPts val="6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An impractical approach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DAA/Dynamic Programming"/>
          <p:cNvSpPr txBox="1"/>
          <p:nvPr/>
        </p:nvSpPr>
        <p:spPr>
          <a:xfrm>
            <a:off x="423212" y="6963885"/>
            <a:ext cx="3769679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DAA/Dynamic Programming</a:t>
            </a:r>
          </a:p>
        </p:txBody>
      </p:sp>
      <p:sp>
        <p:nvSpPr>
          <p:cNvPr id="26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