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introcs.cs.princeton.edu/java/11hello/" TargetMode="External"/><Relationship Id="rId3" Type="http://schemas.openxmlformats.org/officeDocument/2006/relationships/hyperlink" Target="https://swayam.gov.in/nd1_noc20_cs27/preview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algn="l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algn="l">
              <a:lnSpc>
                <a:spcPct val="95000"/>
              </a:lnSpc>
              <a:defRPr sz="4400"/>
            </a:pPr>
          </a:p>
          <a:p>
            <a:pPr marL="0" marR="0" algn="l">
              <a:lnSpc>
                <a:spcPct val="95000"/>
              </a:lnSpc>
              <a:defRPr sz="3800"/>
            </a:pPr>
            <a:r>
              <a:rPr>
                <a:latin typeface="Arial"/>
                <a:ea typeface="Arial"/>
                <a:cs typeface="Arial"/>
                <a:sym typeface="Arial"/>
              </a:rPr>
              <a:t>T01a</a:t>
            </a:r>
            <a:r>
              <a:t>: </a:t>
            </a:r>
            <a:r>
              <a:rPr>
                <a:latin typeface="Arial"/>
                <a:ea typeface="Arial"/>
                <a:cs typeface="Arial"/>
                <a:sym typeface="Arial"/>
              </a:rPr>
              <a:t>Overview: Java Basics </a:t>
            </a:r>
            <a:r>
              <a:t>Programming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777891" y="4325797"/>
            <a:ext cx="4788943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rogramming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Overview</a:t>
            </a:r>
          </a:p>
        </p:txBody>
      </p:sp>
      <p:sp>
        <p:nvSpPr>
          <p:cNvPr id="88" name="What value does f(0) returns…"/>
          <p:cNvSpPr txBox="1"/>
          <p:nvPr>
            <p:ph type="body" sz="half" idx="1"/>
          </p:nvPr>
        </p:nvSpPr>
        <p:spPr>
          <a:xfrm>
            <a:off x="887784" y="4531022"/>
            <a:ext cx="8384432" cy="2298701"/>
          </a:xfrm>
          <a:prstGeom prst="rect">
            <a:avLst/>
          </a:prstGeom>
        </p:spPr>
        <p:txBody>
          <a:bodyPr/>
          <a:lstStyle/>
          <a:p>
            <a:pPr/>
            <a:r>
              <a:t>What value does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f(0)</a:t>
            </a:r>
            <a:r>
              <a:t> returns</a:t>
            </a:r>
          </a:p>
          <a:p>
            <a:pPr/>
            <a:r>
              <a:t>For which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n, f(n)</a:t>
            </a:r>
            <a:r>
              <a:t> returns 6?</a:t>
            </a:r>
          </a:p>
          <a:p>
            <a:pPr/>
            <a:r>
              <a:t>What changes in the function is required to return the sum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1+2+…+n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200" y="982771"/>
            <a:ext cx="6098200" cy="29749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rogramming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Overview</a:t>
            </a:r>
          </a:p>
        </p:txBody>
      </p:sp>
      <p:sp>
        <p:nvSpPr>
          <p:cNvPr id="95" name="What value does f(1) returns"/>
          <p:cNvSpPr txBox="1"/>
          <p:nvPr>
            <p:ph type="body" sz="half" idx="1"/>
          </p:nvPr>
        </p:nvSpPr>
        <p:spPr>
          <a:xfrm>
            <a:off x="887784" y="4531022"/>
            <a:ext cx="8384432" cy="2298701"/>
          </a:xfrm>
          <a:prstGeom prst="rect">
            <a:avLst/>
          </a:prstGeom>
        </p:spPr>
        <p:txBody>
          <a:bodyPr/>
          <a:lstStyle/>
          <a:p>
            <a:pPr/>
            <a:r>
              <a:t>What value does f(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) returns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9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200" y="982771"/>
            <a:ext cx="6098200" cy="2974934"/>
          </a:xfrm>
          <a:prstGeom prst="rect">
            <a:avLst/>
          </a:prstGeom>
        </p:spPr>
      </p:pic>
      <p:sp>
        <p:nvSpPr>
          <p:cNvPr id="100" name=";"/>
          <p:cNvSpPr txBox="1"/>
          <p:nvPr/>
        </p:nvSpPr>
        <p:spPr>
          <a:xfrm>
            <a:off x="3581279" y="1392113"/>
            <a:ext cx="33080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;</a:t>
            </a:r>
          </a:p>
        </p:txBody>
      </p:sp>
      <p:sp>
        <p:nvSpPr>
          <p:cNvPr id="101" name="Rectangle"/>
          <p:cNvSpPr/>
          <p:nvPr/>
        </p:nvSpPr>
        <p:spPr>
          <a:xfrm>
            <a:off x="3849215" y="1397000"/>
            <a:ext cx="986170" cy="4220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rog Exercise (Hom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 Exercise (Home)</a:t>
            </a:r>
          </a:p>
        </p:txBody>
      </p:sp>
      <p:sp>
        <p:nvSpPr>
          <p:cNvPr id="104" name="P1: Write the program that output your initials in the nine rows using the same let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P1</a:t>
            </a:r>
            <a:r>
              <a:t>: Write the program that output your initials in the nine rows using the same letter</a:t>
            </a:r>
          </a:p>
          <a:p>
            <a:pPr/>
            <a:r>
              <a:t>P2: Write the program that takes initials as input (command line argument) and outputs them in the nine rows using the same letter e.g.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java Initials RPR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P3</a:t>
            </a:r>
            <a:r>
              <a:t>: Given input N, generate following output</a:t>
            </a:r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1         =1**2</a:t>
            </a:r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1+2+1       =2**2</a:t>
            </a:r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1+2+3+2+1     =3**2</a:t>
            </a:r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1+2+3+4+3+2+1   =4**2</a:t>
            </a:r>
            <a:endParaRPr baseline="31999"/>
          </a:p>
          <a:p>
            <a:pPr lvl="1" marL="0" indent="2286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31999"/>
              <a:t>     </a:t>
            </a:r>
            <a:r>
              <a:t>1+2+3+4+5+4+3+2+1 =5**2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1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https://introcs.cs.princeton.edu/java/11hello/…"/>
          <p:cNvSpPr txBox="1"/>
          <p:nvPr>
            <p:ph type="body" idx="1"/>
          </p:nvPr>
        </p:nvSpPr>
        <p:spPr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https://introcs.cs.princeton.edu/java/11hello/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https://swayam.gov.in/nd1_noc20_cs27/preview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Coursera: 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rogramming Err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Errors</a:t>
            </a:r>
          </a:p>
        </p:txBody>
      </p:sp>
      <p:sp>
        <p:nvSpPr>
          <p:cNvPr id="45" name="First programming goal: Identify errors…"/>
          <p:cNvSpPr txBox="1"/>
          <p:nvPr>
            <p:ph type="body" idx="1"/>
          </p:nvPr>
        </p:nvSpPr>
        <p:spPr>
          <a:xfrm>
            <a:off x="887784" y="938113"/>
            <a:ext cx="8945613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First programming goal: Identify errors</a:t>
            </a:r>
          </a:p>
          <a:p>
            <a:pPr>
              <a:spcBef>
                <a:spcPts val="400"/>
              </a:spcBef>
            </a:pPr>
            <a:r>
              <a:t>Compile time errors</a:t>
            </a:r>
          </a:p>
          <a:p>
            <a:pPr lvl="1">
              <a:spcBef>
                <a:spcPts val="400"/>
              </a:spcBef>
            </a:pPr>
            <a:r>
              <a:t>Easy to detect and fix</a:t>
            </a:r>
          </a:p>
          <a:p>
            <a:pPr lvl="1">
              <a:spcBef>
                <a:spcPts val="400"/>
              </a:spcBef>
            </a:pPr>
            <a:r>
              <a:t>Don’t ignore the warnings (can be more harmful)</a:t>
            </a:r>
          </a:p>
          <a:p>
            <a:pPr>
              <a:spcBef>
                <a:spcPts val="400"/>
              </a:spcBef>
            </a:pPr>
            <a:r>
              <a:t>Runtime errors</a:t>
            </a:r>
          </a:p>
          <a:p>
            <a:pPr lvl="1">
              <a:spcBef>
                <a:spcPts val="400"/>
              </a:spcBef>
            </a:pPr>
            <a:r>
              <a:t>Occurs when program runs (invoked)</a:t>
            </a:r>
          </a:p>
          <a:p>
            <a:pPr lvl="1">
              <a:spcBef>
                <a:spcPts val="400"/>
              </a:spcBef>
            </a:pPr>
            <a:r>
              <a:t>Program performs an invalid operation, e.g.</a:t>
            </a:r>
          </a:p>
          <a:p>
            <a:pPr lvl="2">
              <a:spcBef>
                <a:spcPts val="400"/>
              </a:spcBef>
            </a:pPr>
            <a:r>
              <a:t>Divide by zero</a:t>
            </a:r>
          </a:p>
          <a:p>
            <a:pPr lvl="2">
              <a:spcBef>
                <a:spcPts val="400"/>
              </a:spcBef>
            </a:pPr>
            <a:r>
              <a:t>Accessing invalid memory location</a:t>
            </a:r>
          </a:p>
          <a:p>
            <a:pPr lvl="2">
              <a:spcBef>
                <a:spcPts val="400"/>
              </a:spcBef>
            </a:pPr>
            <a:r>
              <a:t>Permissions violations etc.</a:t>
            </a:r>
          </a:p>
          <a:p>
            <a:pPr>
              <a:spcBef>
                <a:spcPts val="400"/>
              </a:spcBef>
            </a:pPr>
            <a:r>
              <a:t>Logical errors</a:t>
            </a:r>
          </a:p>
          <a:p>
            <a:pPr lvl="1">
              <a:spcBef>
                <a:spcPts val="400"/>
              </a:spcBef>
            </a:pPr>
            <a:r>
              <a:t>Most difficult to debug</a:t>
            </a:r>
          </a:p>
          <a:p>
            <a:pPr lvl="1">
              <a:spcBef>
                <a:spcPts val="400"/>
              </a:spcBef>
            </a:pPr>
            <a:r>
              <a:t>Existence known when output is incorrect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elloWorld.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HelloWorld.java</a:t>
            </a:r>
          </a:p>
        </p:txBody>
      </p:sp>
      <p:sp>
        <p:nvSpPr>
          <p:cNvPr id="51" name="public class HelloWorld {…"/>
          <p:cNvSpPr txBox="1"/>
          <p:nvPr>
            <p:ph type="body" idx="1"/>
          </p:nvPr>
        </p:nvSpPr>
        <p:spPr>
          <a:xfrm>
            <a:off x="581198" y="1042550"/>
            <a:ext cx="8997604" cy="58916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HelloWorld {</a:t>
            </a:r>
          </a:p>
          <a:p>
            <a:pPr marL="0" indent="0"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public static void main(String[] args){</a:t>
            </a:r>
          </a:p>
          <a:p>
            <a:pPr lvl="1" marL="0" indent="228600">
              <a:spcBef>
                <a:spcPts val="7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// Displays "Hello, World”.</a:t>
            </a:r>
          </a:p>
          <a:p>
            <a:pPr lvl="3" marL="0" indent="685800">
              <a:spcBef>
                <a:spcPts val="7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First intro java program</a:t>
            </a:r>
          </a:p>
          <a:p>
            <a:pPr marL="0" indent="0"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System.out.println("Hello, World!");</a:t>
            </a:r>
          </a:p>
          <a:p>
            <a:pPr marL="0" indent="0"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marL="0" indent="0"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xercis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7" name="Write a program Initials.java to print your initials using 9 rows with corresponding initial letter, e.g."/>
          <p:cNvSpPr txBox="1"/>
          <p:nvPr>
            <p:ph type="body" sz="quarter" idx="1"/>
          </p:nvPr>
        </p:nvSpPr>
        <p:spPr>
          <a:xfrm>
            <a:off x="555401" y="971979"/>
            <a:ext cx="9277835" cy="1010598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Write a program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Initials.java</a:t>
            </a:r>
            <a:r>
              <a:t> to print your initials using 9 rows with corresponding initial letter, e.g.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1" name="RRRRR         PPPPP        RRRRR…"/>
          <p:cNvSpPr txBox="1"/>
          <p:nvPr/>
        </p:nvSpPr>
        <p:spPr>
          <a:xfrm>
            <a:off x="793061" y="2308611"/>
            <a:ext cx="8802515" cy="435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RRRRR         PPPPP        RRRRR 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RR   RR       PP   PP      RR   RR 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RR    RRR     PP    PPP    RR    RRR 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RR    RRR     PP    PPP    RR   RRR 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RR   RR       PP   PP      RR   RR 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RRRRR         PPPPP        RRRRR  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RR   RR       PP           RR   RR 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RR     RR     PP           RR     RR 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RR       RR   PP           RR       RR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2"/>
      <p:bldP build="whole" bldLvl="1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nitials.java (RPR) - v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Initials.java (RPR) - </a:t>
            </a:r>
            <a:r>
              <a:rPr>
                <a:latin typeface="Arial"/>
                <a:ea typeface="Arial"/>
                <a:cs typeface="Arial"/>
                <a:sym typeface="Arial"/>
              </a:rPr>
              <a:t>v1</a:t>
            </a:r>
          </a:p>
        </p:txBody>
      </p:sp>
      <p:sp>
        <p:nvSpPr>
          <p:cNvPr id="64" name="public class Initials {…"/>
          <p:cNvSpPr txBox="1"/>
          <p:nvPr>
            <p:ph type="body" idx="1"/>
          </p:nvPr>
        </p:nvSpPr>
        <p:spPr>
          <a:xfrm>
            <a:off x="182140" y="938113"/>
            <a:ext cx="9795720" cy="58916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Initials {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public static void main(String[] args) {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System.out.println("RRRRR        PPPPP        RRRRR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RR      PP   PP      RR   RR");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 RRR    PP    PPP    RR    RRR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 RRR    PP    PPP    RR   RRR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RR      PP   PP      RR   RR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System.out.println("RRRRR        PPPPP        RRRRR 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RR      PP           RR   RR");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  RR    PP           RR     RR");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    RR  PP           RR       RR");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itials.java (RPR) v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Initials.java (RPR) v2</a:t>
            </a:r>
          </a:p>
        </p:txBody>
      </p:sp>
      <p:sp>
        <p:nvSpPr>
          <p:cNvPr id="70" name="public class Initials {…"/>
          <p:cNvSpPr txBox="1"/>
          <p:nvPr>
            <p:ph type="body" idx="1"/>
          </p:nvPr>
        </p:nvSpPr>
        <p:spPr>
          <a:xfrm>
            <a:off x="182140" y="938113"/>
            <a:ext cx="9795720" cy="58916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public class Initials {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public static void main(String[] args) {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System.out.println("RRRRR        PPPPP        RRRRR        “);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RR      PP   PP      RR   RR     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 RRR    PP    PPP    RR    RRR   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 RRR    PP    PPP    RR   RRR    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RR      PP   PP      RR   RR     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System.out.println("RRRRR        PPPPP        RRRRR       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RR      PP           RR   RR     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  RR    PP           RR     RR   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System.out.println("RR       RR  PP           RR       RR  ");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marL="0" indent="0">
              <a:buSzTx/>
              <a:buNone/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7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ack of Envelope Calcu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 of Envelope Calculations</a:t>
            </a:r>
          </a:p>
        </p:txBody>
      </p:sp>
      <p:sp>
        <p:nvSpPr>
          <p:cNvPr id="76" name="How long (time) it will take you to walk to Yellachennahalli metro from KSIT?…"/>
          <p:cNvSpPr txBox="1"/>
          <p:nvPr>
            <p:ph type="body" idx="1"/>
          </p:nvPr>
        </p:nvSpPr>
        <p:spPr>
          <a:xfrm>
            <a:off x="887784" y="938113"/>
            <a:ext cx="8844873" cy="5891610"/>
          </a:xfrm>
          <a:prstGeom prst="rect">
            <a:avLst/>
          </a:prstGeom>
        </p:spPr>
        <p:txBody>
          <a:bodyPr/>
          <a:lstStyle/>
          <a:p>
            <a:pPr/>
            <a:r>
              <a:t>How long (time) it will take you to walk to Yellachennahalli metro from KSIT?</a:t>
            </a:r>
          </a:p>
          <a:p>
            <a:pPr/>
            <a:r>
              <a:t>You (both sections) are asked to go to Seminar hall (opp admin/finance). How long (time) will it take for all of you to occupy your seat there?</a:t>
            </a:r>
          </a:p>
          <a:p>
            <a:pPr/>
            <a:r>
              <a:t>How much money you spent last year (</a:t>
            </a:r>
            <a:r>
              <a:rPr>
                <a:latin typeface="Arial"/>
                <a:ea typeface="Arial"/>
                <a:cs typeface="Arial"/>
                <a:sym typeface="Arial"/>
              </a:rPr>
              <a:t>2019</a:t>
            </a:r>
            <a:r>
              <a:t>) eating outside your home/hostel?</a:t>
            </a:r>
          </a:p>
          <a:p>
            <a:pPr/>
            <a:r>
              <a:t>What is the cost per hour you (individually) are paying for each class.</a:t>
            </a:r>
          </a:p>
          <a:p>
            <a:pPr/>
            <a:r>
              <a:t>An uber driver claims that in last one year, he has driven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100,000</a:t>
            </a:r>
            <a:r>
              <a:t> KMs. How do you verify?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7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asic Java Quiz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Java Quiz</a:t>
            </a:r>
          </a:p>
        </p:txBody>
      </p:sp>
      <p:sp>
        <p:nvSpPr>
          <p:cNvPr id="82" name="Answer the set of 25 questions on basics of java.…"/>
          <p:cNvSpPr txBox="1"/>
          <p:nvPr>
            <p:ph type="body" idx="1"/>
          </p:nvPr>
        </p:nvSpPr>
        <p:spPr>
          <a:xfrm>
            <a:off x="887784" y="938113"/>
            <a:ext cx="8959107" cy="5891610"/>
          </a:xfrm>
          <a:prstGeom prst="rect">
            <a:avLst/>
          </a:prstGeom>
        </p:spPr>
        <p:txBody>
          <a:bodyPr/>
          <a:lstStyle/>
          <a:p>
            <a:pPr/>
            <a:r>
              <a:t>Answer the set of 25 questions on basics of java.</a:t>
            </a:r>
          </a:p>
          <a:p>
            <a:pPr lvl="1"/>
            <a:r>
              <a:t>DAA-Quiz-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  <a:r>
              <a:t>.pdf</a:t>
            </a:r>
          </a:p>
          <a:p>
            <a:pPr lvl="1"/>
          </a:p>
          <a:p>
            <a:pPr/>
            <a:r>
              <a:t>Answers to Quiz-</a:t>
            </a:r>
            <a:r>
              <a:rPr>
                <a:latin typeface="Arial"/>
                <a:ea typeface="Arial"/>
                <a:cs typeface="Arial"/>
                <a:sym typeface="Arial"/>
              </a:rPr>
              <a:t>01</a:t>
            </a:r>
            <a:r>
              <a:t>.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DAA/Programming Overview"/>
          <p:cNvSpPr txBox="1"/>
          <p:nvPr/>
        </p:nvSpPr>
        <p:spPr>
          <a:xfrm>
            <a:off x="423212" y="6963885"/>
            <a:ext cx="385421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DAA/Programming Overview</a:t>
            </a:r>
          </a:p>
        </p:txBody>
      </p:sp>
      <p:sp>
        <p:nvSpPr>
          <p:cNvPr id="8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