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622944" y="963612"/>
            <a:ext cx="8914112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algn="l">
              <a:lnSpc>
                <a:spcPct val="95000"/>
              </a:lnSpc>
              <a:defRPr sz="4400"/>
            </a:pPr>
          </a:p>
          <a:p>
            <a:pPr marL="0" marR="0" algn="l">
              <a:lnSpc>
                <a:spcPct val="95000"/>
              </a:lnSpc>
              <a:defRPr sz="4400"/>
            </a:pPr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02a</a:t>
            </a:r>
            <a:r>
              <a:t>: Tutorial</a:t>
            </a:r>
          </a:p>
          <a:p>
            <a:pPr lvl="1"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Algorithm : Array Rotation 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574691" y="4325797"/>
            <a:ext cx="4788943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5" name="Basic understanding how algorithmic efficiency plays a role in writing an efficient progra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understanding how algorithmic efficiency plays a role in writing an efficient program.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rogramming Pear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Programming Pearl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Author: Jon Bentley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Publisher: Pearson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blem: Array R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</a:t>
            </a:r>
            <a:r>
              <a:rPr>
                <a:latin typeface="Arial"/>
                <a:ea typeface="Arial"/>
                <a:cs typeface="Arial"/>
                <a:sym typeface="Arial"/>
              </a:rPr>
              <a:t> Array Rotation</a:t>
            </a:r>
          </a:p>
        </p:txBody>
      </p:sp>
      <p:sp>
        <p:nvSpPr>
          <p:cNvPr id="45" name="Given a one dimensional array of n elements…"/>
          <p:cNvSpPr txBox="1"/>
          <p:nvPr>
            <p:ph type="body" idx="1"/>
          </p:nvPr>
        </p:nvSpPr>
        <p:spPr>
          <a:xfrm>
            <a:off x="887784" y="938113"/>
            <a:ext cx="8885619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Given a one dimensional array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elements</a:t>
            </a:r>
          </a:p>
          <a:p>
            <a:pPr lvl="1">
              <a:spcBef>
                <a:spcPts val="400"/>
              </a:spcBef>
            </a:pPr>
            <a:r>
              <a:t>Rotate left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positions.</a:t>
            </a:r>
          </a:p>
          <a:p>
            <a:pPr>
              <a:spcBef>
                <a:spcPts val="400"/>
              </a:spcBef>
            </a:pPr>
            <a:r>
              <a:t>Example: </a:t>
            </a:r>
          </a:p>
          <a:p>
            <a:pPr lvl="1">
              <a:spcBef>
                <a:spcPts val="400"/>
              </a:spcBef>
            </a:pPr>
            <a:r>
              <a:t>Given array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abcedfgh</a:t>
            </a:r>
            <a:r>
              <a:t>, </a:t>
            </a:r>
          </a:p>
          <a:p>
            <a:pPr lvl="1">
              <a:spcBef>
                <a:spcPts val="400"/>
              </a:spcBef>
            </a:pPr>
            <a:r>
              <a:t>Rotate left by 3 positions</a:t>
            </a:r>
          </a:p>
          <a:p>
            <a:pPr lvl="2">
              <a:spcBef>
                <a:spcPts val="400"/>
              </a:spcBef>
            </a:pPr>
            <a:r>
              <a:t>Answer: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defghabc</a:t>
            </a:r>
          </a:p>
          <a:p>
            <a:pPr lvl="1">
              <a:spcBef>
                <a:spcPts val="400"/>
              </a:spcBef>
            </a:pPr>
            <a:r>
              <a:t>Rotate left by 5 positions</a:t>
            </a:r>
          </a:p>
          <a:p>
            <a:pPr lvl="2">
              <a:spcBef>
                <a:spcPts val="400"/>
              </a:spcBef>
            </a:pPr>
            <a:r>
              <a:t>Answer: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fghabcde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Practical applications</a:t>
            </a:r>
          </a:p>
          <a:p>
            <a:pPr lvl="1" marL="671512" indent="-276225">
              <a:spcBef>
                <a:spcPts val="4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900"/>
              <a:t>Swapping adjacent blocks of memory of unequal size </a:t>
            </a:r>
            <a:endParaRPr sz="2900"/>
          </a:p>
          <a:p>
            <a:pPr lvl="1" marL="671512" indent="-276225">
              <a:spcBef>
                <a:spcPts val="4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900"/>
              <a:t>Drag and drop a block of text elsewhere in a file</a:t>
            </a:r>
            <a:endParaRPr sz="2900"/>
          </a:p>
          <a:p>
            <a:pPr marL="350440" indent="-310753"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900"/>
              <a:t>Both time and space constraints are important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olution 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51" name="Array rotation: solution 01…"/>
          <p:cNvSpPr txBox="1"/>
          <p:nvPr>
            <p:ph type="body" idx="1"/>
          </p:nvPr>
        </p:nvSpPr>
        <p:spPr>
          <a:xfrm>
            <a:off x="887784" y="938113"/>
            <a:ext cx="882595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Array rotation: solution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>
              <a:spcBef>
                <a:spcPts val="300"/>
              </a:spcBef>
            </a:pPr>
            <a:r>
              <a:t>Copy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elements of an array in a temp array</a:t>
            </a:r>
          </a:p>
          <a:p>
            <a:pPr>
              <a:spcBef>
                <a:spcPts val="300"/>
              </a:spcBef>
            </a:pPr>
            <a:r>
              <a:t>Move remaining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n-i</a:t>
            </a:r>
            <a:r>
              <a:t> elements left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places</a:t>
            </a:r>
          </a:p>
          <a:p>
            <a:pPr>
              <a:spcBef>
                <a:spcPts val="300"/>
              </a:spcBef>
            </a:pPr>
            <a:r>
              <a:t>Copy the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elements from temp array</a:t>
            </a:r>
          </a:p>
          <a:p>
            <a:pPr lvl="1">
              <a:spcBef>
                <a:spcPts val="300"/>
              </a:spcBef>
            </a:pPr>
            <a:r>
              <a:t>Back to the last positions in the original array</a:t>
            </a:r>
          </a:p>
          <a:p>
            <a:pPr>
              <a:spcBef>
                <a:spcPts val="300"/>
              </a:spcBef>
            </a:pPr>
            <a:r>
              <a:t>Time and Space analysis:</a:t>
            </a:r>
          </a:p>
          <a:p>
            <a:pPr lvl="1">
              <a:spcBef>
                <a:spcPts val="300"/>
              </a:spcBef>
            </a:pPr>
            <a:r>
              <a:t>Space: used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t> blocks of memory</a:t>
            </a:r>
          </a:p>
          <a:p>
            <a:pPr lvl="2">
              <a:spcBef>
                <a:spcPts val="300"/>
              </a:spcBef>
            </a:pPr>
            <a:r>
              <a:t>Varies with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>
              <a:spcBef>
                <a:spcPts val="300"/>
              </a:spcBef>
            </a:pPr>
            <a:r>
              <a:t>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 of copy operations.</a:t>
            </a:r>
          </a:p>
          <a:p>
            <a:pPr lvl="2">
              <a:spcBef>
                <a:spcPts val="300"/>
              </a:spcBef>
            </a:pPr>
            <a:r>
              <a:t>Require minimum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copies.</a:t>
            </a:r>
          </a:p>
          <a:p>
            <a:pPr>
              <a:spcBef>
                <a:spcPts val="300"/>
              </a:spcBef>
            </a:pPr>
            <a:r>
              <a:t>Q: Can we solve using less space e.g. </a:t>
            </a:r>
          </a:p>
          <a:p>
            <a:pPr lvl="1">
              <a:spcBef>
                <a:spcPts val="300"/>
              </a:spcBef>
            </a:pPr>
            <a:r>
              <a:t>Using fixed block of memory irrespective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olution 0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</a:t>
            </a:r>
            <a:r>
              <a:rPr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57" name="Approach to solution 02:…"/>
          <p:cNvSpPr txBox="1"/>
          <p:nvPr>
            <p:ph type="body" idx="1"/>
          </p:nvPr>
        </p:nvSpPr>
        <p:spPr>
          <a:xfrm>
            <a:off x="887784" y="938113"/>
            <a:ext cx="882595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Approach to solution 02:</a:t>
            </a:r>
          </a:p>
          <a:p>
            <a:pPr>
              <a:spcBef>
                <a:spcPts val="200"/>
              </a:spcBef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, then 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Copy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t> element in a temp variable (not array)</a:t>
            </a:r>
          </a:p>
          <a:p>
            <a:pPr lvl="1">
              <a:spcBef>
                <a:spcPts val="200"/>
              </a:spcBef>
            </a:pPr>
            <a:r>
              <a:t>Move remaining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elements left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place</a:t>
            </a:r>
          </a:p>
          <a:p>
            <a:pPr lvl="1">
              <a:spcBef>
                <a:spcPts val="200"/>
              </a:spcBef>
            </a:pPr>
            <a:r>
              <a:t>Copy temp variable to the last positions in the original array</a:t>
            </a:r>
          </a:p>
          <a:p>
            <a:pPr>
              <a:spcBef>
                <a:spcPts val="200"/>
              </a:spcBef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i=2</a:t>
            </a:r>
            <a:r>
              <a:t>, then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Can we copy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t> element in a temp variable?</a:t>
            </a:r>
          </a:p>
          <a:p>
            <a:pPr lvl="2" marL="1195387" indent="-342900">
              <a:spcBef>
                <a:spcPts val="200"/>
              </a:spcBef>
            </a:pPr>
            <a:r>
              <a:t>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.</a:t>
            </a:r>
          </a:p>
          <a:p>
            <a:pPr lvl="2" marL="1195387" indent="-342900">
              <a:spcBef>
                <a:spcPts val="200"/>
              </a:spcBef>
            </a:pPr>
            <a:r>
              <a:t>Only 4 elements are shifted, Repeat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st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Can we copy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t> element in a temp variable</a:t>
            </a:r>
          </a:p>
          <a:p>
            <a:pPr lvl="2" marL="1195387" indent="-342900">
              <a:spcBef>
                <a:spcPts val="200"/>
              </a:spcBef>
            </a:pPr>
            <a:r>
              <a:t>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i=3</a:t>
            </a:r>
            <a:r>
              <a:t>, can we repeat the same process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ample : Rotate Left by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: Rotate Left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6" name="a"/>
          <p:cNvSpPr/>
          <p:nvPr/>
        </p:nvSpPr>
        <p:spPr>
          <a:xfrm>
            <a:off x="2013363" y="1278466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" name="c"/>
          <p:cNvSpPr/>
          <p:nvPr/>
        </p:nvSpPr>
        <p:spPr>
          <a:xfrm>
            <a:off x="3572048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8" name="b"/>
          <p:cNvSpPr/>
          <p:nvPr/>
        </p:nvSpPr>
        <p:spPr>
          <a:xfrm>
            <a:off x="2792705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" name="d"/>
          <p:cNvSpPr/>
          <p:nvPr/>
        </p:nvSpPr>
        <p:spPr>
          <a:xfrm>
            <a:off x="4445289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0" name="e"/>
          <p:cNvSpPr/>
          <p:nvPr/>
        </p:nvSpPr>
        <p:spPr>
          <a:xfrm>
            <a:off x="5318530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1" name="g"/>
          <p:cNvSpPr/>
          <p:nvPr/>
        </p:nvSpPr>
        <p:spPr>
          <a:xfrm>
            <a:off x="6877215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2" name="f"/>
          <p:cNvSpPr/>
          <p:nvPr/>
        </p:nvSpPr>
        <p:spPr>
          <a:xfrm>
            <a:off x="6061356" y="128594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3" name="h"/>
          <p:cNvSpPr/>
          <p:nvPr/>
        </p:nvSpPr>
        <p:spPr>
          <a:xfrm>
            <a:off x="7693074" y="1278466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4" name="i=1"/>
          <p:cNvSpPr txBox="1"/>
          <p:nvPr/>
        </p:nvSpPr>
        <p:spPr>
          <a:xfrm>
            <a:off x="510062" y="1783118"/>
            <a:ext cx="84085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i=1</a:t>
            </a:r>
          </a:p>
        </p:txBody>
      </p:sp>
      <p:grpSp>
        <p:nvGrpSpPr>
          <p:cNvPr id="77" name="Group"/>
          <p:cNvGrpSpPr/>
          <p:nvPr/>
        </p:nvGrpSpPr>
        <p:grpSpPr>
          <a:xfrm>
            <a:off x="708784" y="2495368"/>
            <a:ext cx="948567" cy="1014173"/>
            <a:chOff x="0" y="0"/>
            <a:chExt cx="948565" cy="1014172"/>
          </a:xfrm>
        </p:grpSpPr>
        <p:sp>
          <p:nvSpPr>
            <p:cNvPr id="75" name="Rounded Rectangle"/>
            <p:cNvSpPr/>
            <p:nvPr/>
          </p:nvSpPr>
          <p:spPr>
            <a:xfrm>
              <a:off x="193644" y="0"/>
              <a:ext cx="453563" cy="569781"/>
            </a:xfrm>
            <a:prstGeom prst="roundRect">
              <a:avLst>
                <a:gd name="adj" fmla="val 18671"/>
              </a:avLst>
            </a:pr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" name="temp"/>
            <p:cNvSpPr txBox="1"/>
            <p:nvPr/>
          </p:nvSpPr>
          <p:spPr>
            <a:xfrm>
              <a:off x="0" y="468072"/>
              <a:ext cx="94856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temp</a:t>
              </a:r>
            </a:p>
          </p:txBody>
        </p:sp>
      </p:grpSp>
      <p:sp>
        <p:nvSpPr>
          <p:cNvPr id="78" name="Line"/>
          <p:cNvSpPr/>
          <p:nvPr/>
        </p:nvSpPr>
        <p:spPr>
          <a:xfrm flipV="1">
            <a:off x="1346042" y="1907176"/>
            <a:ext cx="751679" cy="411072"/>
          </a:xfrm>
          <a:prstGeom prst="line">
            <a:avLst/>
          </a:prstGeom>
          <a:ln w="47625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Connection Line"/>
          <p:cNvSpPr/>
          <p:nvPr/>
        </p:nvSpPr>
        <p:spPr>
          <a:xfrm>
            <a:off x="1129210" y="1578743"/>
            <a:ext cx="6705589" cy="1417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61" fill="norm" stroke="1" extrusionOk="0">
                <a:moveTo>
                  <a:pt x="0" y="15142"/>
                </a:moveTo>
                <a:cubicBezTo>
                  <a:pt x="8816" y="21600"/>
                  <a:pt x="16016" y="16553"/>
                  <a:pt x="21600" y="0"/>
                </a:cubicBezTo>
              </a:path>
            </a:pathLst>
          </a:custGeom>
          <a:ln w="4762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0" name="a"/>
          <p:cNvSpPr/>
          <p:nvPr/>
        </p:nvSpPr>
        <p:spPr>
          <a:xfrm>
            <a:off x="907317" y="2496380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1" name="b"/>
          <p:cNvSpPr/>
          <p:nvPr/>
        </p:nvSpPr>
        <p:spPr>
          <a:xfrm>
            <a:off x="2013363" y="128823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2" name="c"/>
          <p:cNvSpPr/>
          <p:nvPr/>
        </p:nvSpPr>
        <p:spPr>
          <a:xfrm>
            <a:off x="2792705" y="128823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3" name="d"/>
          <p:cNvSpPr/>
          <p:nvPr/>
        </p:nvSpPr>
        <p:spPr>
          <a:xfrm>
            <a:off x="3550472" y="128823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4" name="e"/>
          <p:cNvSpPr/>
          <p:nvPr/>
        </p:nvSpPr>
        <p:spPr>
          <a:xfrm>
            <a:off x="4427030" y="1278466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5" name="f"/>
          <p:cNvSpPr/>
          <p:nvPr/>
        </p:nvSpPr>
        <p:spPr>
          <a:xfrm>
            <a:off x="5321998" y="1287759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6" name="g"/>
          <p:cNvSpPr/>
          <p:nvPr/>
        </p:nvSpPr>
        <p:spPr>
          <a:xfrm>
            <a:off x="6061356" y="1287759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7" name="h"/>
          <p:cNvSpPr/>
          <p:nvPr/>
        </p:nvSpPr>
        <p:spPr>
          <a:xfrm>
            <a:off x="6877215" y="1287759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5" name="Connection Line"/>
          <p:cNvSpPr/>
          <p:nvPr/>
        </p:nvSpPr>
        <p:spPr>
          <a:xfrm>
            <a:off x="2237055" y="189033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6" name="Connection Line"/>
          <p:cNvSpPr/>
          <p:nvPr/>
        </p:nvSpPr>
        <p:spPr>
          <a:xfrm>
            <a:off x="3038955" y="190398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7" name="Connection Line"/>
          <p:cNvSpPr/>
          <p:nvPr/>
        </p:nvSpPr>
        <p:spPr>
          <a:xfrm>
            <a:off x="3889878" y="1903988"/>
            <a:ext cx="745928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8" name="Connection Line"/>
          <p:cNvSpPr/>
          <p:nvPr/>
        </p:nvSpPr>
        <p:spPr>
          <a:xfrm>
            <a:off x="4740802" y="189033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9" name="Connection Line"/>
          <p:cNvSpPr/>
          <p:nvPr/>
        </p:nvSpPr>
        <p:spPr>
          <a:xfrm>
            <a:off x="5539845" y="190398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0" name="Connection Line"/>
          <p:cNvSpPr/>
          <p:nvPr/>
        </p:nvSpPr>
        <p:spPr>
          <a:xfrm>
            <a:off x="6341745" y="189033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1" name="Connection Line"/>
          <p:cNvSpPr/>
          <p:nvPr/>
        </p:nvSpPr>
        <p:spPr>
          <a:xfrm>
            <a:off x="7244549" y="1903988"/>
            <a:ext cx="745927" cy="29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0"/>
                </a:moveTo>
                <a:cubicBezTo>
                  <a:pt x="5979" y="20482"/>
                  <a:pt x="13179" y="21600"/>
                  <a:pt x="21600" y="335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95" name="a"/>
          <p:cNvSpPr/>
          <p:nvPr/>
        </p:nvSpPr>
        <p:spPr>
          <a:xfrm>
            <a:off x="7656558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6" name="b"/>
          <p:cNvSpPr/>
          <p:nvPr/>
        </p:nvSpPr>
        <p:spPr>
          <a:xfrm>
            <a:off x="2049879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7" name="c"/>
          <p:cNvSpPr/>
          <p:nvPr/>
        </p:nvSpPr>
        <p:spPr>
          <a:xfrm>
            <a:off x="2829222" y="471892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8" name="d"/>
          <p:cNvSpPr/>
          <p:nvPr/>
        </p:nvSpPr>
        <p:spPr>
          <a:xfrm>
            <a:off x="3608565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9" name="e"/>
          <p:cNvSpPr/>
          <p:nvPr/>
        </p:nvSpPr>
        <p:spPr>
          <a:xfrm>
            <a:off x="4463547" y="471892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0" name="f"/>
          <p:cNvSpPr/>
          <p:nvPr/>
        </p:nvSpPr>
        <p:spPr>
          <a:xfrm>
            <a:off x="5355046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1" name="g"/>
          <p:cNvSpPr/>
          <p:nvPr/>
        </p:nvSpPr>
        <p:spPr>
          <a:xfrm>
            <a:off x="6097872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2" name="h"/>
          <p:cNvSpPr/>
          <p:nvPr/>
        </p:nvSpPr>
        <p:spPr>
          <a:xfrm>
            <a:off x="6877215" y="4719321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3" name="Expected result"/>
          <p:cNvSpPr txBox="1"/>
          <p:nvPr/>
        </p:nvSpPr>
        <p:spPr>
          <a:xfrm>
            <a:off x="2198541" y="3975985"/>
            <a:ext cx="35844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Expected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8" presetID="15" grpId="2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8" presetID="15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afterEffect" presetSubtype="8" presetID="15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afterEffect" presetSubtype="8" presetID="15" grpId="3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mph" nodeType="clickEffect" presetSubtype="0" presetID="35" grpId="3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afterEffect" presetSubtype="8" presetID="15" grpId="3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67064 -0.158012" origin="layout" pathEditMode="relative">
                                      <p:cBhvr>
                                        <p:cTn id="1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20"/>
      <p:bldP build="whole" bldLvl="1" animBg="1" rev="0" advAuto="0" spid="99" grpId="3"/>
      <p:bldP build="whole" bldLvl="1" animBg="1" rev="0" advAuto="0" spid="102" grpId="34"/>
      <p:bldP build="whole" bldLvl="1" animBg="1" rev="0" advAuto="0" spid="95" grpId="37"/>
      <p:bldP build="whole" bldLvl="1" animBg="1" rev="0" advAuto="0" spid="103" grpId="2"/>
      <p:bldP build="whole" bldLvl="1" animBg="1" rev="0" advAuto="0" spid="100" grpId="5"/>
      <p:bldP build="whole" bldLvl="1" animBg="1" rev="0" advAuto="0" spid="81" grpId="15"/>
      <p:bldP build="whole" bldLvl="1" animBg="1" rev="0" advAuto="0" spid="109" grpId="26"/>
      <p:bldP build="whole" bldLvl="1" animBg="1" rev="0" advAuto="0" spid="74" grpId="1"/>
      <p:bldP build="whole" bldLvl="1" animBg="1" rev="0" advAuto="0" spid="96" grpId="8"/>
      <p:bldP build="whole" bldLvl="1" animBg="1" rev="0" advAuto="0" spid="99" grpId="25"/>
      <p:bldP build="whole" bldLvl="1" animBg="1" rev="0" advAuto="0" spid="83" grpId="21"/>
      <p:bldP build="whole" bldLvl="1" animBg="1" rev="0" advAuto="0" spid="82" grpId="18"/>
      <p:bldP build="whole" bldLvl="1" animBg="1" rev="0" advAuto="0" spid="78" grpId="12"/>
      <p:bldP build="whole" bldLvl="1" animBg="1" rev="0" advAuto="0" spid="96" grpId="16"/>
      <p:bldP build="whole" bldLvl="1" animBg="1" rev="0" advAuto="0" spid="85" grpId="27"/>
      <p:bldP build="whole" bldLvl="1" animBg="1" rev="0" advAuto="0" spid="97" grpId="9"/>
      <p:bldP build="whole" bldLvl="1" animBg="1" rev="0" advAuto="0" spid="111" grpId="32"/>
      <p:bldP build="whole" bldLvl="1" animBg="1" rev="0" advAuto="0" spid="80" grpId="13"/>
      <p:bldP build="whole" bldLvl="1" animBg="1" rev="0" advAuto="0" spid="95" grpId="4"/>
      <p:bldP build="whole" bldLvl="1" animBg="1" rev="0" advAuto="0" spid="100" grpId="28"/>
      <p:bldP build="whole" bldLvl="1" animBg="1" rev="0" advAuto="0" spid="97" grpId="19"/>
      <p:bldP build="whole" bldLvl="1" animBg="1" rev="0" advAuto="0" spid="106" grpId="17"/>
      <p:bldP build="whole" bldLvl="1" animBg="1" rev="0" advAuto="0" spid="101" grpId="6"/>
      <p:bldP build="whole" bldLvl="1" animBg="1" rev="0" advAuto="0" spid="102" grpId="7"/>
      <p:bldP build="whole" bldLvl="1" animBg="1" rev="0" advAuto="0" spid="84" grpId="24"/>
      <p:bldP build="whole" bldLvl="1" animBg="1" rev="0" advAuto="0" spid="98" grpId="10"/>
      <p:bldP build="whole" bldLvl="1" animBg="1" rev="0" advAuto="0" spid="108" grpId="23"/>
      <p:bldP build="whole" bldLvl="1" animBg="1" rev="0" advAuto="0" spid="105" grpId="14"/>
      <p:bldP build="whole" bldLvl="1" animBg="1" rev="0" advAuto="0" spid="87" grpId="33"/>
      <p:bldP build="whole" bldLvl="1" animBg="1" rev="0" advAuto="0" spid="77" grpId="11"/>
      <p:bldP build="whole" bldLvl="1" animBg="1" rev="0" advAuto="0" spid="110" grpId="29"/>
      <p:bldP build="whole" bldLvl="1" animBg="1" rev="0" advAuto="0" spid="104" grpId="35"/>
      <p:bldP build="whole" bldLvl="1" animBg="1" rev="0" advAuto="0" spid="101" grpId="31"/>
      <p:bldP build="whole" bldLvl="1" animBg="1" rev="0" advAuto="0" spid="98" grpId="22"/>
      <p:bldP build="whole" bldLvl="1" animBg="1" rev="0" advAuto="0" spid="86" grpId="3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h"/>
          <p:cNvSpPr/>
          <p:nvPr/>
        </p:nvSpPr>
        <p:spPr>
          <a:xfrm>
            <a:off x="8211150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14" name="Example : Rotate Left by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: Rotate Left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8" name="a"/>
          <p:cNvSpPr/>
          <p:nvPr/>
        </p:nvSpPr>
        <p:spPr>
          <a:xfrm>
            <a:off x="2547090" y="1719023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9" name="c"/>
          <p:cNvSpPr/>
          <p:nvPr/>
        </p:nvSpPr>
        <p:spPr>
          <a:xfrm>
            <a:off x="4105775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0" name="b"/>
          <p:cNvSpPr/>
          <p:nvPr/>
        </p:nvSpPr>
        <p:spPr>
          <a:xfrm>
            <a:off x="3326433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1" name="d"/>
          <p:cNvSpPr/>
          <p:nvPr/>
        </p:nvSpPr>
        <p:spPr>
          <a:xfrm>
            <a:off x="4979016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2" name="g"/>
          <p:cNvSpPr/>
          <p:nvPr/>
        </p:nvSpPr>
        <p:spPr>
          <a:xfrm>
            <a:off x="7440260" y="1706787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3" name="f"/>
          <p:cNvSpPr/>
          <p:nvPr/>
        </p:nvSpPr>
        <p:spPr>
          <a:xfrm>
            <a:off x="6595083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4" name="i=2"/>
          <p:cNvSpPr txBox="1"/>
          <p:nvPr/>
        </p:nvSpPr>
        <p:spPr>
          <a:xfrm>
            <a:off x="1043789" y="2223675"/>
            <a:ext cx="84085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i=2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242512" y="2935925"/>
            <a:ext cx="948567" cy="1014174"/>
            <a:chOff x="0" y="0"/>
            <a:chExt cx="948565" cy="1014172"/>
          </a:xfrm>
        </p:grpSpPr>
        <p:sp>
          <p:nvSpPr>
            <p:cNvPr id="125" name="Rounded Rectangle"/>
            <p:cNvSpPr/>
            <p:nvPr/>
          </p:nvSpPr>
          <p:spPr>
            <a:xfrm>
              <a:off x="193644" y="0"/>
              <a:ext cx="453563" cy="569781"/>
            </a:xfrm>
            <a:prstGeom prst="roundRect">
              <a:avLst>
                <a:gd name="adj" fmla="val 18671"/>
              </a:avLst>
            </a:pr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" name="temp"/>
            <p:cNvSpPr txBox="1"/>
            <p:nvPr/>
          </p:nvSpPr>
          <p:spPr>
            <a:xfrm>
              <a:off x="0" y="468072"/>
              <a:ext cx="94856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temp</a:t>
              </a:r>
            </a:p>
          </p:txBody>
        </p:sp>
      </p:grpSp>
      <p:sp>
        <p:nvSpPr>
          <p:cNvPr id="128" name="Line"/>
          <p:cNvSpPr/>
          <p:nvPr/>
        </p:nvSpPr>
        <p:spPr>
          <a:xfrm flipV="1">
            <a:off x="1923072" y="2302515"/>
            <a:ext cx="1538701" cy="789619"/>
          </a:xfrm>
          <a:prstGeom prst="line">
            <a:avLst/>
          </a:prstGeom>
          <a:ln w="47625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Connection Line"/>
          <p:cNvSpPr/>
          <p:nvPr/>
        </p:nvSpPr>
        <p:spPr>
          <a:xfrm>
            <a:off x="1884707" y="2019300"/>
            <a:ext cx="6483819" cy="140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78" fill="norm" stroke="1" extrusionOk="0">
                <a:moveTo>
                  <a:pt x="0" y="15796"/>
                </a:moveTo>
                <a:cubicBezTo>
                  <a:pt x="8773" y="21600"/>
                  <a:pt x="15973" y="16335"/>
                  <a:pt x="21600" y="0"/>
                </a:cubicBezTo>
              </a:path>
            </a:pathLst>
          </a:custGeom>
          <a:ln w="4762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" name="b"/>
          <p:cNvSpPr/>
          <p:nvPr/>
        </p:nvSpPr>
        <p:spPr>
          <a:xfrm>
            <a:off x="1436484" y="2923937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1" name="a"/>
          <p:cNvSpPr/>
          <p:nvPr/>
        </p:nvSpPr>
        <p:spPr>
          <a:xfrm>
            <a:off x="1426316" y="2923937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c"/>
          <p:cNvSpPr/>
          <p:nvPr/>
        </p:nvSpPr>
        <p:spPr>
          <a:xfrm>
            <a:off x="2534502" y="1706787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3" name="d"/>
          <p:cNvSpPr/>
          <p:nvPr/>
        </p:nvSpPr>
        <p:spPr>
          <a:xfrm>
            <a:off x="3326433" y="1719023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4" name="e"/>
          <p:cNvSpPr/>
          <p:nvPr/>
        </p:nvSpPr>
        <p:spPr>
          <a:xfrm>
            <a:off x="4105775" y="1699861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f"/>
          <p:cNvSpPr/>
          <p:nvPr/>
        </p:nvSpPr>
        <p:spPr>
          <a:xfrm>
            <a:off x="4986245" y="1726498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6" name="h"/>
          <p:cNvSpPr/>
          <p:nvPr/>
        </p:nvSpPr>
        <p:spPr>
          <a:xfrm>
            <a:off x="6599735" y="1733787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5" name="Connection Line"/>
          <p:cNvSpPr/>
          <p:nvPr/>
        </p:nvSpPr>
        <p:spPr>
          <a:xfrm>
            <a:off x="2869816" y="2328052"/>
            <a:ext cx="1470754" cy="26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6788" y="21454"/>
                  <a:pt x="13988" y="21600"/>
                  <a:pt x="21600" y="438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6" name="Connection Line"/>
          <p:cNvSpPr/>
          <p:nvPr/>
        </p:nvSpPr>
        <p:spPr>
          <a:xfrm>
            <a:off x="3572682" y="2344545"/>
            <a:ext cx="1514013" cy="287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6" fill="norm" stroke="1" extrusionOk="0">
                <a:moveTo>
                  <a:pt x="0" y="0"/>
                </a:moveTo>
                <a:cubicBezTo>
                  <a:pt x="6666" y="20766"/>
                  <a:pt x="13866" y="21600"/>
                  <a:pt x="21600" y="2502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7" name="Connection Line"/>
          <p:cNvSpPr/>
          <p:nvPr/>
        </p:nvSpPr>
        <p:spPr>
          <a:xfrm>
            <a:off x="4330913" y="2340683"/>
            <a:ext cx="1752006" cy="299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6647" y="20383"/>
                  <a:pt x="13847" y="21600"/>
                  <a:pt x="21600" y="3650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8" name="Connection Line"/>
          <p:cNvSpPr/>
          <p:nvPr/>
        </p:nvSpPr>
        <p:spPr>
          <a:xfrm>
            <a:off x="5274529" y="2330895"/>
            <a:ext cx="1514211" cy="300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4" fill="norm" stroke="1" extrusionOk="0">
                <a:moveTo>
                  <a:pt x="0" y="0"/>
                </a:moveTo>
                <a:cubicBezTo>
                  <a:pt x="6579" y="20329"/>
                  <a:pt x="13779" y="21600"/>
                  <a:pt x="21600" y="3814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9" name="Connection Line"/>
          <p:cNvSpPr/>
          <p:nvPr/>
        </p:nvSpPr>
        <p:spPr>
          <a:xfrm>
            <a:off x="6132511" y="2308790"/>
            <a:ext cx="1374908" cy="29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9" fill="norm" stroke="1" extrusionOk="0">
                <a:moveTo>
                  <a:pt x="0" y="0"/>
                </a:moveTo>
                <a:cubicBezTo>
                  <a:pt x="6539" y="20370"/>
                  <a:pt x="13739" y="21600"/>
                  <a:pt x="21600" y="3690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0" name="Connection Line"/>
          <p:cNvSpPr/>
          <p:nvPr/>
        </p:nvSpPr>
        <p:spPr>
          <a:xfrm>
            <a:off x="6875472" y="2330895"/>
            <a:ext cx="1653845" cy="291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6" fill="norm" stroke="1" extrusionOk="0">
                <a:moveTo>
                  <a:pt x="0" y="0"/>
                </a:moveTo>
                <a:cubicBezTo>
                  <a:pt x="6667" y="20627"/>
                  <a:pt x="13867" y="21600"/>
                  <a:pt x="21600" y="2918"/>
                </a:cubicBezTo>
              </a:path>
            </a:pathLst>
          </a:custGeom>
          <a:ln w="47625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 flipV="1">
            <a:off x="1883574" y="2404787"/>
            <a:ext cx="863370" cy="505006"/>
          </a:xfrm>
          <a:prstGeom prst="line">
            <a:avLst/>
          </a:prstGeom>
          <a:ln w="47625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cxnSp>
        <p:nvCxnSpPr>
          <p:cNvPr id="144" name="Connection Line"/>
          <p:cNvCxnSpPr>
            <a:stCxn id="131" idx="0"/>
            <a:endCxn id="122" idx="0"/>
          </p:cNvCxnSpPr>
          <p:nvPr/>
        </p:nvCxnSpPr>
        <p:spPr>
          <a:xfrm flipV="1">
            <a:off x="1653097" y="1991677"/>
            <a:ext cx="6013945" cy="1217152"/>
          </a:xfrm>
          <a:prstGeom prst="straightConnector1">
            <a:avLst/>
          </a:prstGeom>
          <a:ln w="47625">
            <a:solidFill>
              <a:srgbClr val="000000"/>
            </a:solidFill>
            <a:tailEnd type="triangle"/>
          </a:ln>
        </p:spPr>
      </p:cxnSp>
      <p:sp>
        <p:nvSpPr>
          <p:cNvPr id="145" name="e"/>
          <p:cNvSpPr/>
          <p:nvPr/>
        </p:nvSpPr>
        <p:spPr>
          <a:xfrm>
            <a:off x="5844278" y="1733787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6" name="g"/>
          <p:cNvSpPr/>
          <p:nvPr/>
        </p:nvSpPr>
        <p:spPr>
          <a:xfrm>
            <a:off x="5844278" y="1699861"/>
            <a:ext cx="453563" cy="569782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7" name="a"/>
          <p:cNvSpPr/>
          <p:nvPr/>
        </p:nvSpPr>
        <p:spPr>
          <a:xfrm>
            <a:off x="7470291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8" name="b"/>
          <p:cNvSpPr/>
          <p:nvPr/>
        </p:nvSpPr>
        <p:spPr>
          <a:xfrm>
            <a:off x="8256427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9" name="c"/>
          <p:cNvSpPr/>
          <p:nvPr/>
        </p:nvSpPr>
        <p:spPr>
          <a:xfrm>
            <a:off x="2642955" y="4651752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0" name="d"/>
          <p:cNvSpPr/>
          <p:nvPr/>
        </p:nvSpPr>
        <p:spPr>
          <a:xfrm>
            <a:off x="3422298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1" name="e"/>
          <p:cNvSpPr/>
          <p:nvPr/>
        </p:nvSpPr>
        <p:spPr>
          <a:xfrm>
            <a:off x="4277281" y="4651752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2" name="f"/>
          <p:cNvSpPr/>
          <p:nvPr/>
        </p:nvSpPr>
        <p:spPr>
          <a:xfrm>
            <a:off x="5168780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3" name="g"/>
          <p:cNvSpPr/>
          <p:nvPr/>
        </p:nvSpPr>
        <p:spPr>
          <a:xfrm>
            <a:off x="5911606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54" name="h"/>
          <p:cNvSpPr/>
          <p:nvPr/>
        </p:nvSpPr>
        <p:spPr>
          <a:xfrm>
            <a:off x="6690948" y="4652145"/>
            <a:ext cx="453563" cy="569781"/>
          </a:xfrm>
          <a:prstGeom prst="roundRect">
            <a:avLst>
              <a:gd name="adj" fmla="val 18671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55" name="Expected result"/>
          <p:cNvSpPr txBox="1"/>
          <p:nvPr/>
        </p:nvSpPr>
        <p:spPr>
          <a:xfrm>
            <a:off x="2198541" y="3975985"/>
            <a:ext cx="35844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Expected result</a:t>
            </a:r>
          </a:p>
        </p:txBody>
      </p:sp>
      <p:sp>
        <p:nvSpPr>
          <p:cNvPr id="156" name="✅"/>
          <p:cNvSpPr txBox="1"/>
          <p:nvPr/>
        </p:nvSpPr>
        <p:spPr>
          <a:xfrm>
            <a:off x="3356364" y="1145030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57" name="✅"/>
          <p:cNvSpPr txBox="1"/>
          <p:nvPr/>
        </p:nvSpPr>
        <p:spPr>
          <a:xfrm>
            <a:off x="5008947" y="1145030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58" name="✅"/>
          <p:cNvSpPr txBox="1"/>
          <p:nvPr/>
        </p:nvSpPr>
        <p:spPr>
          <a:xfrm>
            <a:off x="6625014" y="1145030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59" name="✅"/>
          <p:cNvSpPr txBox="1"/>
          <p:nvPr/>
        </p:nvSpPr>
        <p:spPr>
          <a:xfrm>
            <a:off x="8241081" y="1145030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60" name="✅"/>
          <p:cNvSpPr txBox="1"/>
          <p:nvPr/>
        </p:nvSpPr>
        <p:spPr>
          <a:xfrm>
            <a:off x="2564433" y="1179094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61" name="✅"/>
          <p:cNvSpPr txBox="1"/>
          <p:nvPr/>
        </p:nvSpPr>
        <p:spPr>
          <a:xfrm>
            <a:off x="4135706" y="1143521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62" name="✅"/>
          <p:cNvSpPr txBox="1"/>
          <p:nvPr/>
        </p:nvSpPr>
        <p:spPr>
          <a:xfrm>
            <a:off x="5874209" y="1141293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  <p:sp>
        <p:nvSpPr>
          <p:cNvPr id="163" name="✅"/>
          <p:cNvSpPr txBox="1"/>
          <p:nvPr/>
        </p:nvSpPr>
        <p:spPr>
          <a:xfrm>
            <a:off x="7470191" y="1179094"/>
            <a:ext cx="3937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1750">
                <a:solidFill>
                  <a:srgbClr val="222222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✅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8" presetID="15" grpId="1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8" presetID="15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afterEffect" presetSubtype="8" presetID="15" grpId="2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click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68418 -0.158507" origin="layout" pathEditMode="relative">
                                      <p:cBhvr>
                                        <p:cTn id="1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afterEffect" presetSubtype="8" presetID="15" grpId="3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clickEffect" presetSubtype="0" presetID="35" grpId="3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8" presetID="15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path" nodeType="click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87949 -0.155964" origin="layout" pathEditMode="relative">
                                      <p:cBhvr>
                                        <p:cTn id="19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mph" nodeType="clickEffect" presetSubtype="0" presetID="35" grpId="4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3"/>
      <p:bldP build="whole" bldLvl="1" animBg="1" rev="0" advAuto="0" spid="150" grpId="5"/>
      <p:bldP build="whole" bldLvl="1" animBg="1" rev="0" advAuto="0" spid="162" grpId="43"/>
      <p:bldP build="whole" bldLvl="1" animBg="1" rev="0" advAuto="0" spid="133" grpId="15"/>
      <p:bldP build="whole" bldLvl="1" animBg="1" rev="0" advAuto="0" spid="160" grpId="35"/>
      <p:bldP build="whole" bldLvl="1" animBg="1" rev="0" advAuto="0" spid="161" grpId="39"/>
      <p:bldP build="whole" bldLvl="1" animBg="1" rev="0" advAuto="0" spid="151" grpId="6"/>
      <p:bldP build="whole" bldLvl="1" animBg="1" rev="0" advAuto="0" spid="152" grpId="7"/>
      <p:bldP build="whole" bldLvl="1" animBg="1" rev="0" advAuto="0" spid="149" grpId="34"/>
      <p:bldP build="whole" bldLvl="1" animBg="1" rev="0" advAuto="0" spid="153" grpId="8"/>
      <p:bldP build="whole" bldLvl="1" animBg="1" rev="0" advAuto="0" spid="150" grpId="16"/>
      <p:bldP build="whole" bldLvl="1" animBg="1" rev="0" advAuto="0" spid="146" grpId="41"/>
      <p:bldP build="whole" bldLvl="1" animBg="1" rev="0" advAuto="0" spid="157" grpId="21"/>
      <p:bldP build="whole" bldLvl="1" animBg="1" rev="0" advAuto="0" spid="147" grpId="46"/>
      <p:bldP build="whole" bldLvl="1" animBg="1" rev="0" advAuto="0" spid="166" grpId="14"/>
      <p:bldP build="whole" bldLvl="1" animBg="1" rev="0" advAuto="0" spid="127" grpId="2"/>
      <p:bldP build="whole" bldLvl="1" animBg="1" rev="0" advAuto="0" spid="144" grpId="44"/>
      <p:bldP build="whole" bldLvl="1" animBg="1" rev="0" advAuto="0" spid="152" grpId="20"/>
      <p:bldP build="whole" bldLvl="1" animBg="1" rev="0" advAuto="0" spid="143" grpId="30"/>
      <p:bldP build="whole" bldLvl="1" animBg="1" rev="0" advAuto="0" spid="170" grpId="22"/>
      <p:bldP build="whole" bldLvl="1" animBg="1" rev="0" advAuto="0" spid="135" grpId="19"/>
      <p:bldP build="whole" bldLvl="1" animBg="1" rev="0" advAuto="0" spid="148" grpId="11"/>
      <p:bldP build="whole" bldLvl="1" animBg="1" rev="0" advAuto="0" spid="163" grpId="47"/>
      <p:bldP build="whole" bldLvl="1" animBg="1" rev="0" advAuto="0" spid="154" grpId="9"/>
      <p:bldP build="whole" bldLvl="1" animBg="1" rev="0" advAuto="0" spid="155" grpId="3"/>
      <p:bldP build="whole" bldLvl="1" animBg="1" rev="0" advAuto="0" spid="167" grpId="36"/>
      <p:bldP build="whole" bldLvl="1" animBg="1" rev="0" advAuto="0" spid="128" grpId="12"/>
      <p:bldP build="whole" bldLvl="1" animBg="1" rev="0" advAuto="0" spid="151" grpId="38"/>
      <p:bldP build="whole" bldLvl="1" animBg="1" rev="0" advAuto="0" spid="124" grpId="1"/>
      <p:bldP build="whole" bldLvl="1" animBg="1" rev="0" advAuto="0" spid="153" grpId="42"/>
      <p:bldP build="whole" bldLvl="1" animBg="1" rev="0" advAuto="0" spid="147" grpId="10"/>
      <p:bldP build="whole" bldLvl="1" animBg="1" rev="0" advAuto="0" spid="159" grpId="29"/>
      <p:bldP build="whole" bldLvl="1" animBg="1" rev="0" advAuto="0" spid="154" grpId="24"/>
      <p:bldP build="whole" bldLvl="1" animBg="1" rev="0" advAuto="0" spid="148" grpId="28"/>
      <p:bldP build="whole" bldLvl="1" animBg="1" rev="0" advAuto="0" spid="149" grpId="4"/>
      <p:bldP build="whole" bldLvl="1" animBg="1" rev="0" advAuto="0" spid="158" grpId="25"/>
      <p:bldP build="whole" bldLvl="1" animBg="1" rev="0" advAuto="0" spid="168" grpId="18"/>
      <p:bldP build="whole" bldLvl="1" animBg="1" rev="0" advAuto="0" spid="134" grpId="37"/>
      <p:bldP build="whole" bldLvl="1" animBg="1" rev="0" advAuto="0" spid="165" grpId="32"/>
      <p:bldP build="whole" bldLvl="1" animBg="1" rev="0" advAuto="0" spid="169" grpId="40"/>
      <p:bldP build="whole" bldLvl="1" animBg="1" rev="0" advAuto="0" spid="130" grpId="13"/>
      <p:bldP build="whole" bldLvl="1" animBg="1" rev="0" advAuto="0" spid="131" grpId="31"/>
      <p:bldP build="whole" bldLvl="1" animBg="1" rev="0" advAuto="0" spid="132" grpId="33"/>
      <p:bldP build="whole" bldLvl="1" animBg="1" rev="0" advAuto="0" spid="156" grpId="17"/>
      <p:bldP build="whole" bldLvl="1" animBg="1" rev="0" advAuto="0" spid="164" grpId="2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olution 0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03 </a:t>
            </a:r>
          </a:p>
        </p:txBody>
      </p:sp>
      <p:sp>
        <p:nvSpPr>
          <p:cNvPr id="173" name="Consider the given array A=a1a2…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Consider the given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>
              <a:spcBef>
                <a:spcPts val="200"/>
              </a:spcBef>
            </a:pPr>
            <a:r>
              <a:t>To be rotated left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positions, and thus expected</a:t>
            </a:r>
          </a:p>
          <a:p>
            <a:pPr lvl="4" marL="0" indent="9144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r,k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>
              <a:spcBef>
                <a:spcPts val="200"/>
              </a:spcBef>
            </a:pPr>
            <a:r>
              <a:t>Consider B=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C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t>A=BC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r,k </a:t>
            </a:r>
            <a:r>
              <a:t>= CB = (B’C’)’=(C’)’(B’)’</a:t>
            </a:r>
          </a:p>
          <a:p>
            <a:pPr lvl="2" marL="1097416" indent="-244928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</a:t>
            </a:r>
            <a:r>
              <a:t> X’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reverse of </a:t>
            </a:r>
            <a:r>
              <a:t>X</a:t>
            </a:r>
            <a:endParaRPr baseline="-5999"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Algorithm rotate(</a:t>
            </a:r>
            <a:r>
              <a:t>0,n-1,k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reverse(</a:t>
            </a:r>
            <a:r>
              <a:t>0,k-1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reverse(</a:t>
            </a:r>
            <a:r>
              <a:t>k,n-1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reverse(</a:t>
            </a:r>
            <a:r>
              <a:t>0,n-1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This approach is Using Divide &amp; Conquer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200"/>
              </a:spcBef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Most efficient in terms of time and space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olution 03 (python cod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03 (python code)</a:t>
            </a:r>
          </a:p>
        </p:txBody>
      </p:sp>
      <p:sp>
        <p:nvSpPr>
          <p:cNvPr id="179" name="def reverse(arr, i, j):…"/>
          <p:cNvSpPr txBox="1"/>
          <p:nvPr>
            <p:ph type="body" idx="1"/>
          </p:nvPr>
        </p:nvSpPr>
        <p:spPr>
          <a:xfrm>
            <a:off x="887784" y="938113"/>
            <a:ext cx="8970682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reverse(arr, i, j):</a:t>
            </a:r>
          </a:p>
          <a:p>
            <a:pPr marL="0" indent="0"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# reverse list from index i to j(inclusive)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mid = (j - i + 1) // 2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k in range(mid):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swap the corresponding elements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arr[i+k],arr[j-k] = arr[j-k],arr[i+k]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main program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print("Input array is", arr)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reverse(arr, 0, rotateleft-1)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reverse(arr, rotateleft, len(arr)-1)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reverse(arr, 0, len(arr)-1)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print("Rotated array is", arr)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