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4400"/>
            </a:pPr>
          </a:p>
          <a:p>
            <a:pPr marL="0" marR="0">
              <a:lnSpc>
                <a:spcPct val="95000"/>
              </a:lnSpc>
              <a:defRPr sz="4400"/>
            </a:pPr>
            <a:r>
              <a:t>L10b: </a:t>
            </a:r>
            <a:r>
              <a:rPr>
                <a:latin typeface="Arial"/>
                <a:ea typeface="Arial"/>
                <a:cs typeface="Arial"/>
                <a:sym typeface="Arial"/>
              </a:rPr>
              <a:t>Bonus Exercises</a:t>
            </a:r>
          </a:p>
        </p:txBody>
      </p:sp>
      <p:sp>
        <p:nvSpPr>
          <p:cNvPr id="43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  <p:sp>
        <p:nvSpPr>
          <p:cNvPr id="44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4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onus exercise: Sort 5 el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Bonus exercise: Sort 5 elements</a:t>
            </a:r>
          </a:p>
        </p:txBody>
      </p:sp>
      <p:sp>
        <p:nvSpPr>
          <p:cNvPr id="120" name="Task: sort 5 elements in precisely 7 comparisons…"/>
          <p:cNvSpPr txBox="1"/>
          <p:nvPr>
            <p:ph type="body" idx="1"/>
          </p:nvPr>
        </p:nvSpPr>
        <p:spPr>
          <a:xfrm>
            <a:off x="887784" y="938113"/>
            <a:ext cx="8763513" cy="5891610"/>
          </a:xfrm>
          <a:prstGeom prst="rect">
            <a:avLst/>
          </a:prstGeom>
        </p:spPr>
        <p:txBody>
          <a:bodyPr/>
          <a:lstStyle/>
          <a:p>
            <a:pPr/>
            <a:r>
              <a:t>Task: sort 5 elements in precisely 7 comparisons</a:t>
            </a:r>
          </a:p>
          <a:p>
            <a:pPr lvl="1"/>
            <a:r>
              <a:t>Input: 5 elements (or their </a:t>
            </a:r>
            <a:r>
              <a:rPr>
                <a:latin typeface="Arial"/>
                <a:ea typeface="Arial"/>
                <a:cs typeface="Arial"/>
                <a:sym typeface="Arial"/>
              </a:rPr>
              <a:t>120</a:t>
            </a:r>
            <a:r>
              <a:t> permutations)</a:t>
            </a:r>
          </a:p>
          <a:p>
            <a:pPr lvl="2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a, b, c, d, e.</a:t>
            </a:r>
          </a:p>
          <a:p>
            <a:pPr lvl="1"/>
            <a:r>
              <a:t>output: pick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correct out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120</a:t>
            </a:r>
            <a:r>
              <a:t> permutations</a:t>
            </a:r>
          </a:p>
          <a:p>
            <a:pPr/>
            <a:r>
              <a:t>Methodology</a:t>
            </a:r>
          </a:p>
          <a:p>
            <a:pPr lvl="1"/>
            <a:r>
              <a:t>Ensure each comparison reduces the set by half</a:t>
            </a:r>
          </a:p>
          <a:p>
            <a:pPr lvl="2"/>
            <a:r>
              <a:t>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comparison, the permutation sets size be</a:t>
            </a:r>
          </a:p>
          <a:p>
            <a:pPr lvl="3"/>
            <a:r>
              <a:t>set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&lt;= 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7-i</a:t>
            </a:r>
          </a:p>
          <a:p>
            <a:pPr lvl="2"/>
            <a:r>
              <a:t>Thus, permutation set size should decrease with each comparison to be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≤64,32,16,8,4,2,1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Devise a method where permutation set size decreases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120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60,30,15,8,4,2,1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2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ort 5 element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 5 elements…</a:t>
            </a:r>
          </a:p>
        </p:txBody>
      </p:sp>
      <p:sp>
        <p:nvSpPr>
          <p:cNvPr id="126" name="C1: Compare a and b. For generality, assume a&lt;b…"/>
          <p:cNvSpPr txBox="1"/>
          <p:nvPr>
            <p:ph type="body" idx="1"/>
          </p:nvPr>
        </p:nvSpPr>
        <p:spPr>
          <a:xfrm>
            <a:off x="887784" y="938113"/>
            <a:ext cx="8895012" cy="5891610"/>
          </a:xfrm>
          <a:prstGeom prst="rect">
            <a:avLst/>
          </a:prstGeom>
        </p:spPr>
        <p:txBody>
          <a:bodyPr/>
          <a:lstStyle/>
          <a:p>
            <a:pPr marL="361156" indent="-321468"/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C1</a:t>
            </a:r>
            <a:r>
              <a:t>: Compare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. For generality, assume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a&lt;b</a:t>
            </a:r>
            <a:r>
              <a:t> </a:t>
            </a:r>
          </a:p>
          <a:p>
            <a:pPr/>
            <a:r>
              <a:t>Given this condition, possible permutations = 60</a:t>
            </a:r>
          </a:p>
          <a:p>
            <a:pPr lvl="1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can be placed 3 ways </a:t>
            </a:r>
          </a:p>
          <a:p>
            <a:pPr lvl="2">
              <a:spcBef>
                <a:spcPts val="200"/>
              </a:spcBef>
            </a:pP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 a b</a:t>
            </a:r>
            <a:r>
              <a:t>),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 c b</a:t>
            </a:r>
            <a:r>
              <a:t>) or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 b c</a:t>
            </a:r>
            <a:r>
              <a:t>)</a:t>
            </a:r>
          </a:p>
          <a:p>
            <a:pPr lvl="1"/>
            <a:r>
              <a:t>for each possible placement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t> can be placed in 4 possible ways</a:t>
            </a:r>
          </a:p>
          <a:p>
            <a:pPr lvl="2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dcab, cdab, cadb, cabd</a:t>
            </a:r>
          </a:p>
          <a:p>
            <a:pPr lvl="2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dacb, adcb, acdb, acbd</a:t>
            </a:r>
          </a:p>
          <a:p>
            <a:pPr lvl="2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dabc, adbc, abdc, abcd</a:t>
            </a:r>
          </a:p>
          <a:p>
            <a:pPr lvl="1" marL="661987" indent="-266700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each of these 12,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t> can be placed 5 ways.</a:t>
            </a:r>
          </a:p>
          <a:p>
            <a:pPr lvl="1"/>
            <a:r>
              <a:t>Total permutations: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3*4*5 = 60 (&lt;64).</a:t>
            </a:r>
          </a:p>
          <a:p>
            <a:pPr lvl="1"/>
            <a:r>
              <a:t>This satisfies our division criteria.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8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2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ort 5 element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 5 elements…</a:t>
            </a:r>
          </a:p>
        </p:txBody>
      </p:sp>
      <p:sp>
        <p:nvSpPr>
          <p:cNvPr id="132" name="C2: compare c and d…"/>
          <p:cNvSpPr txBox="1"/>
          <p:nvPr>
            <p:ph type="body" idx="1"/>
          </p:nvPr>
        </p:nvSpPr>
        <p:spPr>
          <a:xfrm>
            <a:off x="887784" y="912713"/>
            <a:ext cx="8895012" cy="6015170"/>
          </a:xfrm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0"/>
              </a:spcBef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C2</a:t>
            </a:r>
            <a:r>
              <a:t>: compare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</a:p>
          <a:p>
            <a:pPr>
              <a:spcBef>
                <a:spcPts val="100"/>
              </a:spcBef>
            </a:pPr>
            <a:r>
              <a:t>Consider for generality, assume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c&lt;d</a:t>
            </a:r>
            <a:r>
              <a:t>.</a:t>
            </a:r>
          </a:p>
          <a:p>
            <a:pPr lvl="1"/>
            <a:r>
              <a:t>This partitions the permutation set from 60 to 30.</a:t>
            </a:r>
          </a:p>
          <a:p>
            <a:pPr lvl="2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30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</a:t>
            </a:r>
            <a:r>
              <a:t>&lt;32,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satisfies the division criteria</a:t>
            </a:r>
          </a:p>
          <a:p>
            <a:pPr/>
            <a:r>
              <a:t>C3: Proceed further in this way to have a set division from 30 to </a:t>
            </a:r>
            <a:r>
              <a:rPr>
                <a:latin typeface="Arial"/>
                <a:ea typeface="Arial"/>
                <a:cs typeface="Arial"/>
                <a:sym typeface="Arial"/>
              </a:rPr>
              <a:t>15</a:t>
            </a:r>
          </a:p>
          <a:p>
            <a:pPr/>
            <a:r>
              <a:t>C4: Set division from </a:t>
            </a:r>
            <a:r>
              <a:rPr>
                <a:latin typeface="Arial"/>
                <a:ea typeface="Arial"/>
                <a:cs typeface="Arial"/>
                <a:sym typeface="Arial"/>
              </a:rPr>
              <a:t>15</a:t>
            </a:r>
            <a:r>
              <a:t> to 8</a:t>
            </a:r>
          </a:p>
          <a:p>
            <a:pPr/>
            <a:r>
              <a:t>C5: set division from 8 to 4</a:t>
            </a:r>
          </a:p>
          <a:p>
            <a:pPr/>
            <a:r>
              <a:t>C6: set division from 4 to 2</a:t>
            </a:r>
          </a:p>
          <a:p>
            <a:pPr/>
            <a:r>
              <a:t>C7: set division from 2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(get the sorted set)</a:t>
            </a:r>
          </a:p>
          <a:p>
            <a:pPr>
              <a:defRPr>
                <a:solidFill>
                  <a:schemeClr val="accent6">
                    <a:satOff val="24555"/>
                    <a:lumOff val="22232"/>
                  </a:schemeClr>
                </a:solidFill>
              </a:defRPr>
            </a:pPr>
            <a:r>
              <a:t>Please work out the steps!!!</a:t>
            </a:r>
          </a:p>
          <a:p>
            <a:pPr lvl="1" marL="700087" indent="-304800">
              <a:spcBef>
                <a:spcPts val="700"/>
              </a:spcBef>
              <a:defRPr sz="3200">
                <a:solidFill>
                  <a:schemeClr val="accent6">
                    <a:satOff val="24555"/>
                    <a:lumOff val="22232"/>
                  </a:schemeClr>
                </a:solidFill>
              </a:defRPr>
            </a:pPr>
            <a:r>
              <a:t>Write the sorting program to see the results.</a:t>
            </a: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4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3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https://cs.stackexchange.com/questions/10960/sort-array-of-5-integers-with-a-max-of-7-compare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https://cs.stackexchange.com/questions/10960/sort-array-of-5-integers-with-a-max-of-7-compares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ort K el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 K elements</a:t>
            </a:r>
          </a:p>
        </p:txBody>
      </p:sp>
      <p:sp>
        <p:nvSpPr>
          <p:cNvPr id="54" name="Minimum comparisons required…"/>
          <p:cNvSpPr txBox="1"/>
          <p:nvPr>
            <p:ph type="body" idx="1"/>
          </p:nvPr>
        </p:nvSpPr>
        <p:spPr>
          <a:xfrm>
            <a:off x="887784" y="938113"/>
            <a:ext cx="8986756" cy="5891610"/>
          </a:xfrm>
          <a:prstGeom prst="rect">
            <a:avLst/>
          </a:prstGeom>
        </p:spPr>
        <p:txBody>
          <a:bodyPr/>
          <a:lstStyle/>
          <a:p>
            <a:pPr/>
            <a:r>
              <a:t>Minimum comparisons required</a:t>
            </a:r>
          </a:p>
          <a:p>
            <a:pPr/>
            <a:r>
              <a:t>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elements, possible permutations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!</a:t>
            </a:r>
          </a:p>
          <a:p>
            <a:pPr/>
            <a:r>
              <a:t>Only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out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K!</a:t>
            </a:r>
            <a:r>
              <a:t> is correct sorted order.</a:t>
            </a:r>
          </a:p>
          <a:p>
            <a:pPr/>
            <a:r>
              <a:t>Using binary partition, the minimum comparison required</a:t>
            </a:r>
          </a:p>
          <a:p>
            <a:pPr lvl="3" marL="0" indent="6858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-5999"/>
              <a:t>2</a:t>
            </a:r>
            <a:r>
              <a:t>K!</a:t>
            </a:r>
          </a:p>
          <a:p>
            <a:pPr/>
            <a:r>
              <a:t>Example: 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K=4</a:t>
            </a:r>
            <a:r>
              <a:t>, Min comparisons 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24=5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defRPr sz="26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Develop a decision tree to sort 4 elems in 5 comparisons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K=5</a:t>
            </a:r>
            <a:r>
              <a:t>, Min comparisons 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120=7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defRPr sz="26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Develop a decision tree to sort 5 elems in 7 comparisons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ort 4 el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 4 elements</a:t>
            </a:r>
          </a:p>
        </p:txBody>
      </p:sp>
      <p:sp>
        <p:nvSpPr>
          <p:cNvPr id="60" name="Task: sort 4 elements in precisely 5 comparisons…"/>
          <p:cNvSpPr txBox="1"/>
          <p:nvPr>
            <p:ph type="body" idx="1"/>
          </p:nvPr>
        </p:nvSpPr>
        <p:spPr>
          <a:xfrm>
            <a:off x="887784" y="938113"/>
            <a:ext cx="8763513" cy="5891610"/>
          </a:xfrm>
          <a:prstGeom prst="rect">
            <a:avLst/>
          </a:prstGeom>
        </p:spPr>
        <p:txBody>
          <a:bodyPr/>
          <a:lstStyle/>
          <a:p>
            <a:pPr/>
            <a:r>
              <a:t>Task: sort 4 elements in precisely 5 comparisons</a:t>
            </a:r>
          </a:p>
          <a:p>
            <a:pPr lvl="1"/>
            <a:r>
              <a:t>Input: 4 elements (or their 24 permutations)</a:t>
            </a:r>
          </a:p>
          <a:p>
            <a:pPr lvl="2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a, b, c, d.</a:t>
            </a:r>
          </a:p>
          <a:p>
            <a:pPr lvl="1"/>
            <a:r>
              <a:t>output: pick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correct out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t> permutations</a:t>
            </a:r>
          </a:p>
          <a:p>
            <a:pPr/>
            <a:r>
              <a:t>Methodology</a:t>
            </a:r>
          </a:p>
          <a:p>
            <a:pPr lvl="1"/>
            <a:r>
              <a:t>Ensure each comparison reduces the set by half</a:t>
            </a:r>
          </a:p>
          <a:p>
            <a:pPr lvl="2"/>
            <a:r>
              <a:t>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comparison, the permutation sets size be</a:t>
            </a:r>
          </a:p>
          <a:p>
            <a:pPr lvl="3"/>
            <a:r>
              <a:t>set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&lt;= 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5-i</a:t>
            </a:r>
          </a:p>
          <a:p>
            <a:pPr lvl="2"/>
            <a:r>
              <a:t>Thus, permutation set size should decrease with each comparison to be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≤16,8,4,2,1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Devise a method where permutation set size decreases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12,6,3,2,1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ort 4 numb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 4 numbers</a:t>
            </a:r>
          </a:p>
        </p:txBody>
      </p:sp>
      <p:sp>
        <p:nvSpPr>
          <p:cNvPr id="66" name="abcd…"/>
          <p:cNvSpPr txBox="1"/>
          <p:nvPr>
            <p:ph type="body" sz="quarter" idx="1"/>
          </p:nvPr>
        </p:nvSpPr>
        <p:spPr>
          <a:xfrm>
            <a:off x="854527" y="1054512"/>
            <a:ext cx="1133766" cy="273031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abcd</a:t>
            </a:r>
          </a:p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abdc</a:t>
            </a:r>
          </a:p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acbd</a:t>
            </a:r>
          </a:p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acdb</a:t>
            </a:r>
          </a:p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adbc</a:t>
            </a:r>
          </a:p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adcb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70" name="bacd…"/>
          <p:cNvSpPr txBox="1"/>
          <p:nvPr/>
        </p:nvSpPr>
        <p:spPr>
          <a:xfrm>
            <a:off x="2193032" y="1063945"/>
            <a:ext cx="967879" cy="2711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bacd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badc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bcad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bcda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bdac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bdca</a:t>
            </a:r>
          </a:p>
        </p:txBody>
      </p:sp>
      <p:sp>
        <p:nvSpPr>
          <p:cNvPr id="71" name="cabd…"/>
          <p:cNvSpPr txBox="1"/>
          <p:nvPr/>
        </p:nvSpPr>
        <p:spPr>
          <a:xfrm>
            <a:off x="3579045" y="1063945"/>
            <a:ext cx="967880" cy="2711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cabd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cadb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cbad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cbda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cdab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cdba</a:t>
            </a:r>
          </a:p>
        </p:txBody>
      </p:sp>
      <p:sp>
        <p:nvSpPr>
          <p:cNvPr id="72" name="dabc…"/>
          <p:cNvSpPr txBox="1"/>
          <p:nvPr/>
        </p:nvSpPr>
        <p:spPr>
          <a:xfrm>
            <a:off x="4965057" y="1063945"/>
            <a:ext cx="967880" cy="2711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dabc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dacb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dbac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dbca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dcab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dcba</a:t>
            </a:r>
          </a:p>
        </p:txBody>
      </p:sp>
      <p:sp>
        <p:nvSpPr>
          <p:cNvPr id="73" name="Consider two numbers a, b…"/>
          <p:cNvSpPr txBox="1"/>
          <p:nvPr/>
        </p:nvSpPr>
        <p:spPr>
          <a:xfrm>
            <a:off x="627950" y="3827273"/>
            <a:ext cx="6109443" cy="1873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Consider two numbers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lnSpc>
                <a:spcPct val="70000"/>
              </a:lnSpc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a &lt; 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lnSpc>
                <a:spcPct val="70000"/>
              </a:lnSpc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12 </a:t>
            </a:r>
            <a:r>
              <a:t>combinations goes out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lnSpc>
                <a:spcPct val="70000"/>
              </a:lnSpc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lnSpc>
                <a:spcPct val="70000"/>
              </a:lnSpc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other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12 </a:t>
            </a:r>
            <a:r>
              <a:t>combinations goes out</a:t>
            </a:r>
          </a:p>
        </p:txBody>
      </p:sp>
      <p:sp>
        <p:nvSpPr>
          <p:cNvPr id="74" name="Line"/>
          <p:cNvSpPr/>
          <p:nvPr/>
        </p:nvSpPr>
        <p:spPr>
          <a:xfrm>
            <a:off x="2193032" y="1323330"/>
            <a:ext cx="926889" cy="1"/>
          </a:xfrm>
          <a:prstGeom prst="line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5" name="Line"/>
          <p:cNvSpPr/>
          <p:nvPr/>
        </p:nvSpPr>
        <p:spPr>
          <a:xfrm>
            <a:off x="2193032" y="1816157"/>
            <a:ext cx="926889" cy="1"/>
          </a:xfrm>
          <a:prstGeom prst="line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6" name="Line"/>
          <p:cNvSpPr/>
          <p:nvPr/>
        </p:nvSpPr>
        <p:spPr>
          <a:xfrm>
            <a:off x="2193032" y="2181983"/>
            <a:ext cx="926889" cy="1"/>
          </a:xfrm>
          <a:prstGeom prst="line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7" name="Line"/>
          <p:cNvSpPr/>
          <p:nvPr/>
        </p:nvSpPr>
        <p:spPr>
          <a:xfrm>
            <a:off x="2193032" y="2644889"/>
            <a:ext cx="926889" cy="1"/>
          </a:xfrm>
          <a:prstGeom prst="line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8" name="Line"/>
          <p:cNvSpPr/>
          <p:nvPr/>
        </p:nvSpPr>
        <p:spPr>
          <a:xfrm>
            <a:off x="2193032" y="3107794"/>
            <a:ext cx="926889" cy="1"/>
          </a:xfrm>
          <a:prstGeom prst="line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9" name="Line"/>
          <p:cNvSpPr/>
          <p:nvPr/>
        </p:nvSpPr>
        <p:spPr>
          <a:xfrm>
            <a:off x="2193032" y="3570700"/>
            <a:ext cx="926889" cy="1"/>
          </a:xfrm>
          <a:prstGeom prst="line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0" name="Line"/>
          <p:cNvSpPr/>
          <p:nvPr/>
        </p:nvSpPr>
        <p:spPr>
          <a:xfrm>
            <a:off x="3579045" y="2190162"/>
            <a:ext cx="926889" cy="1"/>
          </a:xfrm>
          <a:prstGeom prst="line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1" name="Line"/>
          <p:cNvSpPr/>
          <p:nvPr/>
        </p:nvSpPr>
        <p:spPr>
          <a:xfrm>
            <a:off x="3579045" y="3570700"/>
            <a:ext cx="926889" cy="1"/>
          </a:xfrm>
          <a:prstGeom prst="line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2" name="Line"/>
          <p:cNvSpPr/>
          <p:nvPr/>
        </p:nvSpPr>
        <p:spPr>
          <a:xfrm>
            <a:off x="4965057" y="2190162"/>
            <a:ext cx="926889" cy="1"/>
          </a:xfrm>
          <a:prstGeom prst="line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3" name="Line"/>
          <p:cNvSpPr/>
          <p:nvPr/>
        </p:nvSpPr>
        <p:spPr>
          <a:xfrm>
            <a:off x="4965057" y="2657356"/>
            <a:ext cx="926889" cy="1"/>
          </a:xfrm>
          <a:prstGeom prst="line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4" name="Line"/>
          <p:cNvSpPr/>
          <p:nvPr/>
        </p:nvSpPr>
        <p:spPr>
          <a:xfrm>
            <a:off x="4965057" y="3570700"/>
            <a:ext cx="926889" cy="1"/>
          </a:xfrm>
          <a:prstGeom prst="line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5" name="Line"/>
          <p:cNvSpPr/>
          <p:nvPr/>
        </p:nvSpPr>
        <p:spPr>
          <a:xfrm>
            <a:off x="3579045" y="2657356"/>
            <a:ext cx="926889" cy="1"/>
          </a:xfrm>
          <a:prstGeom prst="line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6" name="if c &lt; d…"/>
          <p:cNvSpPr txBox="1"/>
          <p:nvPr/>
        </p:nvSpPr>
        <p:spPr>
          <a:xfrm>
            <a:off x="956591" y="5504987"/>
            <a:ext cx="4910530" cy="809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 &lt; d</a:t>
            </a:r>
          </a:p>
          <a:p>
            <a:pPr lvl="1">
              <a:lnSpc>
                <a:spcPct val="70000"/>
              </a:lnSpc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6 combinations goes out </a:t>
            </a:r>
          </a:p>
        </p:txBody>
      </p:sp>
      <p:sp>
        <p:nvSpPr>
          <p:cNvPr id="87" name="Line"/>
          <p:cNvSpPr/>
          <p:nvPr/>
        </p:nvSpPr>
        <p:spPr>
          <a:xfrm>
            <a:off x="957966" y="1816157"/>
            <a:ext cx="926889" cy="1"/>
          </a:xfrm>
          <a:prstGeom prst="line">
            <a:avLst/>
          </a:prstGeom>
          <a:ln w="508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8" name="Line"/>
          <p:cNvSpPr/>
          <p:nvPr/>
        </p:nvSpPr>
        <p:spPr>
          <a:xfrm>
            <a:off x="807019" y="3107794"/>
            <a:ext cx="926889" cy="1"/>
          </a:xfrm>
          <a:prstGeom prst="line">
            <a:avLst/>
          </a:prstGeom>
          <a:ln w="508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9" name="Line"/>
          <p:cNvSpPr/>
          <p:nvPr/>
        </p:nvSpPr>
        <p:spPr>
          <a:xfrm>
            <a:off x="807019" y="3570700"/>
            <a:ext cx="926889" cy="1"/>
          </a:xfrm>
          <a:prstGeom prst="line">
            <a:avLst/>
          </a:prstGeom>
          <a:ln w="508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0" name="Line"/>
          <p:cNvSpPr/>
          <p:nvPr/>
        </p:nvSpPr>
        <p:spPr>
          <a:xfrm>
            <a:off x="4965057" y="1323330"/>
            <a:ext cx="926889" cy="1"/>
          </a:xfrm>
          <a:prstGeom prst="line">
            <a:avLst/>
          </a:prstGeom>
          <a:ln w="508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1" name="Line"/>
          <p:cNvSpPr/>
          <p:nvPr/>
        </p:nvSpPr>
        <p:spPr>
          <a:xfrm>
            <a:off x="5092250" y="1744012"/>
            <a:ext cx="926889" cy="1"/>
          </a:xfrm>
          <a:prstGeom prst="line">
            <a:avLst/>
          </a:prstGeom>
          <a:ln w="508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2" name="Line"/>
          <p:cNvSpPr/>
          <p:nvPr/>
        </p:nvSpPr>
        <p:spPr>
          <a:xfrm>
            <a:off x="5092250" y="3107794"/>
            <a:ext cx="926889" cy="1"/>
          </a:xfrm>
          <a:prstGeom prst="line">
            <a:avLst/>
          </a:prstGeom>
          <a:ln w="508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3" name="if b &lt; c…"/>
          <p:cNvSpPr txBox="1"/>
          <p:nvPr/>
        </p:nvSpPr>
        <p:spPr>
          <a:xfrm>
            <a:off x="956591" y="6263869"/>
            <a:ext cx="6585135" cy="809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 &lt; c</a:t>
            </a:r>
          </a:p>
          <a:p>
            <a:pPr lvl="1">
              <a:lnSpc>
                <a:spcPct val="70000"/>
              </a:lnSpc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?? what happens. Can we use it?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5" grpId="13"/>
      <p:bldP build="whole" bldLvl="1" animBg="1" rev="0" advAuto="0" spid="81" grpId="14"/>
      <p:bldP build="whole" bldLvl="1" animBg="1" rev="0" advAuto="0" spid="66" grpId="1"/>
      <p:bldP build="whole" bldLvl="1" animBg="1" rev="0" advAuto="0" spid="90" grpId="22"/>
      <p:bldP build="whole" bldLvl="1" animBg="1" rev="0" advAuto="0" spid="91" grpId="23"/>
      <p:bldP build="whole" bldLvl="1" animBg="1" rev="0" advAuto="0" spid="93" grpId="25"/>
      <p:bldP build="whole" bldLvl="1" animBg="1" rev="0" advAuto="0" spid="80" grpId="12"/>
      <p:bldP build="whole" bldLvl="1" animBg="1" rev="0" advAuto="0" spid="86" grpId="18"/>
      <p:bldP build="whole" bldLvl="1" animBg="1" rev="0" advAuto="0" spid="89" grpId="21"/>
      <p:bldP build="whole" bldLvl="1" animBg="1" rev="0" advAuto="0" spid="87" grpId="19"/>
      <p:bldP build="whole" bldLvl="1" animBg="1" rev="0" advAuto="0" spid="83" grpId="16"/>
      <p:bldP build="whole" bldLvl="1" animBg="1" rev="0" advAuto="0" spid="72" grpId="4"/>
      <p:bldP build="whole" bldLvl="1" animBg="1" rev="0" advAuto="0" spid="75" grpId="7"/>
      <p:bldP build="whole" bldLvl="1" animBg="1" rev="0" advAuto="0" spid="84" grpId="17"/>
      <p:bldP build="whole" bldLvl="1" animBg="1" rev="0" advAuto="0" spid="92" grpId="24"/>
      <p:bldP build="whole" bldLvl="1" animBg="1" rev="0" advAuto="0" spid="79" grpId="11"/>
      <p:bldP build="whole" bldLvl="1" animBg="1" rev="0" advAuto="0" spid="88" grpId="20"/>
      <p:bldP build="whole" bldLvl="1" animBg="1" rev="0" advAuto="0" spid="70" grpId="2"/>
      <p:bldP build="p" bldLvl="5" animBg="1" rev="0" advAuto="0" spid="73" grpId="5"/>
      <p:bldP build="whole" bldLvl="1" animBg="1" rev="0" advAuto="0" spid="78" grpId="10"/>
      <p:bldP build="whole" bldLvl="1" animBg="1" rev="0" advAuto="0" spid="82" grpId="15"/>
      <p:bldP build="whole" bldLvl="1" animBg="1" rev="0" advAuto="0" spid="71" grpId="3"/>
      <p:bldP build="whole" bldLvl="1" animBg="1" rev="0" advAuto="0" spid="76" grpId="8"/>
      <p:bldP build="whole" bldLvl="1" animBg="1" rev="0" advAuto="0" spid="77" grpId="9"/>
      <p:bldP build="whole" bldLvl="1" animBg="1" rev="0" advAuto="0" spid="74" grpId="6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ort 4 element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 4 elements…</a:t>
            </a:r>
          </a:p>
        </p:txBody>
      </p:sp>
      <p:sp>
        <p:nvSpPr>
          <p:cNvPr id="96" name="C1: Compare a and b. For generality, assume a&lt;b…"/>
          <p:cNvSpPr txBox="1"/>
          <p:nvPr>
            <p:ph type="body" idx="1"/>
          </p:nvPr>
        </p:nvSpPr>
        <p:spPr>
          <a:xfrm>
            <a:off x="887784" y="938113"/>
            <a:ext cx="8895012" cy="5891610"/>
          </a:xfrm>
          <a:prstGeom prst="rect">
            <a:avLst/>
          </a:prstGeom>
        </p:spPr>
        <p:txBody>
          <a:bodyPr/>
          <a:lstStyle/>
          <a:p>
            <a:pPr marL="361156" indent="-321468"/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C1</a:t>
            </a:r>
            <a:r>
              <a:t>: Compare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. For generality, assume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a&lt;b</a:t>
            </a:r>
            <a:r>
              <a:t> </a:t>
            </a:r>
          </a:p>
          <a:p>
            <a:pPr/>
            <a:r>
              <a:t>Given this condition, possible permutations = 24</a:t>
            </a:r>
          </a:p>
          <a:p>
            <a:pPr lvl="1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can be placed 3 ways </a:t>
            </a:r>
          </a:p>
          <a:p>
            <a:pPr lvl="2">
              <a:spcBef>
                <a:spcPts val="200"/>
              </a:spcBef>
            </a:pPr>
            <a:r>
              <a:t>before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, i.e.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 a b</a:t>
            </a:r>
            <a:r>
              <a:t>)</a:t>
            </a:r>
          </a:p>
          <a:p>
            <a:pPr lvl="2">
              <a:spcBef>
                <a:spcPts val="200"/>
              </a:spcBef>
            </a:pPr>
            <a:r>
              <a:t>between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 c b</a:t>
            </a:r>
            <a:r>
              <a:t>)</a:t>
            </a:r>
          </a:p>
          <a:p>
            <a:pPr lvl="2">
              <a:spcBef>
                <a:spcPts val="200"/>
              </a:spcBef>
            </a:pPr>
            <a:r>
              <a:t>after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.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 b c</a:t>
            </a:r>
            <a:r>
              <a:t>)</a:t>
            </a:r>
          </a:p>
          <a:p>
            <a:pPr lvl="1"/>
            <a:r>
              <a:t>for each possible placement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t> can be placed in 4 possible ways</a:t>
            </a:r>
          </a:p>
          <a:p>
            <a:pPr lvl="2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dcab, cdab, cadb, cabd</a:t>
            </a:r>
          </a:p>
          <a:p>
            <a:pPr lvl="2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dacb, adcb, acdb, acbd</a:t>
            </a:r>
          </a:p>
          <a:p>
            <a:pPr lvl="2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dabc, adbc, abdc, abcd</a:t>
            </a:r>
          </a:p>
          <a:p>
            <a:pPr lvl="1"/>
            <a:r>
              <a:t>Total permutations: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3*4 = 12 (&lt;16).</a:t>
            </a:r>
          </a:p>
          <a:p>
            <a:pPr lvl="1"/>
            <a:r>
              <a:t>This satisfies our division criteria.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8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9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ort 4 element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 4 elements…</a:t>
            </a:r>
          </a:p>
        </p:txBody>
      </p:sp>
      <p:sp>
        <p:nvSpPr>
          <p:cNvPr id="102" name="C2: Possible comparisons…"/>
          <p:cNvSpPr txBox="1"/>
          <p:nvPr>
            <p:ph type="body" idx="1"/>
          </p:nvPr>
        </p:nvSpPr>
        <p:spPr>
          <a:xfrm>
            <a:off x="887784" y="938113"/>
            <a:ext cx="8895012" cy="5891610"/>
          </a:xfrm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0"/>
              </a:spcBef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C2</a:t>
            </a:r>
            <a:r>
              <a:t>: Possible comparisons</a:t>
            </a:r>
          </a:p>
          <a:p>
            <a:pPr lvl="1">
              <a:spcBef>
                <a:spcPts val="0"/>
              </a:spcBef>
            </a:pPr>
            <a:r>
              <a:t>compare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t>, or </a:t>
            </a:r>
          </a:p>
          <a:p>
            <a:pPr lvl="1">
              <a:spcBef>
                <a:spcPts val="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, or (even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t> can be taken in place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)</a:t>
            </a:r>
          </a:p>
          <a:p>
            <a:pPr lvl="1">
              <a:spcBef>
                <a:spcPts val="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. </a:t>
            </a:r>
          </a:p>
          <a:p>
            <a:pPr>
              <a:spcBef>
                <a:spcPts val="100"/>
              </a:spcBef>
            </a:pPr>
            <a:r>
              <a:t>Consider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C2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: compare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t>.</a:t>
            </a:r>
          </a:p>
          <a:p>
            <a:pPr lvl="1">
              <a:spcBef>
                <a:spcPts val="100"/>
              </a:spcBef>
            </a:pPr>
            <a:r>
              <a:t>For generality, assume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c&lt;d</a:t>
            </a:r>
            <a:r>
              <a:t>.</a:t>
            </a:r>
          </a:p>
          <a:p>
            <a:pPr lvl="1"/>
            <a:r>
              <a:t>This partitions the permutation set from 12 to 6.</a:t>
            </a:r>
          </a:p>
          <a:p>
            <a:pPr lvl="2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cdab, cadb, cabd</a:t>
            </a:r>
          </a:p>
          <a:p>
            <a:pPr lvl="2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acdb, acbd</a:t>
            </a:r>
          </a:p>
          <a:p>
            <a:pPr lvl="2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abcd</a:t>
            </a:r>
          </a:p>
          <a:p>
            <a:pPr lvl="1"/>
            <a:r>
              <a:t>Total permutations: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6 (&lt;8).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Follows constraints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a&lt;b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c&lt;d</a:t>
            </a:r>
          </a:p>
          <a:p>
            <a:pPr lvl="1"/>
            <a:r>
              <a:t>This satisfies our division criteria.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0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ort 4 element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 4 elements…</a:t>
            </a:r>
          </a:p>
        </p:txBody>
      </p:sp>
      <p:sp>
        <p:nvSpPr>
          <p:cNvPr id="108" name="Permutation set after 2 comparisons (a&lt;b, c&lt;d)…"/>
          <p:cNvSpPr txBox="1"/>
          <p:nvPr>
            <p:ph type="body" idx="1"/>
          </p:nvPr>
        </p:nvSpPr>
        <p:spPr>
          <a:xfrm>
            <a:off x="887784" y="938113"/>
            <a:ext cx="8895012" cy="5891610"/>
          </a:xfrm>
          <a:prstGeom prst="rect">
            <a:avLst/>
          </a:prstGeom>
        </p:spPr>
        <p:txBody>
          <a:bodyPr/>
          <a:lstStyle/>
          <a:p>
            <a:pPr/>
            <a:r>
              <a:t>Permutation set after 2 comparisons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a&lt;b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c&lt;d</a:t>
            </a:r>
            <a:r>
              <a:t>)</a:t>
            </a:r>
          </a:p>
          <a:p>
            <a:pPr lvl="1" marL="661987" indent="-266700">
              <a:spcBef>
                <a:spcPts val="3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cdab, cadb, cabd, acdb, acbd, abcd</a:t>
            </a:r>
          </a:p>
          <a:p>
            <a:pPr marL="339725" indent="-300037">
              <a:spcBef>
                <a:spcPts val="3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C3: it should divide the set into half i.e. size of 3</a:t>
            </a:r>
          </a:p>
          <a:p>
            <a:pPr lvl="1"/>
            <a:r>
              <a:t>Comparing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, gives following division</a:t>
            </a:r>
          </a:p>
          <a:p>
            <a:pPr lvl="2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(c&lt;b): cdab, cadb, cabd, acdb, acbd</a:t>
            </a:r>
          </a:p>
          <a:p>
            <a:pPr lvl="2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(b&lt;c): abcd</a:t>
            </a:r>
          </a:p>
          <a:p>
            <a:pPr lvl="2"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Division divides into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 &gt;3</a:t>
            </a:r>
            <a:r>
              <a:t>. So this comparison will not work.</a:t>
            </a:r>
          </a:p>
          <a:p>
            <a:pPr lvl="1" marL="661987" indent="-266700"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Similarly, comparing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t> divides the set into subset of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t> and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.</a:t>
            </a:r>
          </a:p>
          <a:p>
            <a:pPr lvl="1" marL="661987" indent="-266700"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Comparing b and d gives equal division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.</a:t>
            </a:r>
          </a:p>
          <a:p>
            <a:pPr lvl="2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(b&lt;d): cabd, acbd, abcd</a:t>
            </a:r>
          </a:p>
          <a:p>
            <a:pPr lvl="2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(d&lt;b): cdab, cadb, acdb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1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ort 4 element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 4 elements…</a:t>
            </a:r>
          </a:p>
        </p:txBody>
      </p:sp>
      <p:sp>
        <p:nvSpPr>
          <p:cNvPr id="114" name="Thus, C3: compare b and d to get following.…"/>
          <p:cNvSpPr txBox="1"/>
          <p:nvPr>
            <p:ph type="body" idx="1"/>
          </p:nvPr>
        </p:nvSpPr>
        <p:spPr>
          <a:xfrm>
            <a:off x="887784" y="938113"/>
            <a:ext cx="8895012" cy="5891610"/>
          </a:xfrm>
          <a:prstGeom prst="rect">
            <a:avLst/>
          </a:prstGeom>
        </p:spPr>
        <p:txBody>
          <a:bodyPr/>
          <a:lstStyle/>
          <a:p>
            <a:pPr marL="339725" indent="-300037">
              <a:spcBef>
                <a:spcPts val="3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C3: compare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t> to get following.</a:t>
            </a:r>
          </a:p>
          <a:p>
            <a:pPr lvl="1" marL="661987" indent="-266700">
              <a:spcBef>
                <a:spcPts val="3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5999"/>
              <a:t>3a</a:t>
            </a:r>
            <a:r>
              <a:t>:(b&lt;d): cabd, acbd, abcd</a:t>
            </a:r>
          </a:p>
          <a:p>
            <a:pPr lvl="1" marL="661987" indent="-266700">
              <a:spcBef>
                <a:spcPts val="3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5999"/>
              <a:t>3b</a:t>
            </a:r>
            <a:r>
              <a:t>:(d&lt;b): cdab, cadb, acdb</a:t>
            </a:r>
          </a:p>
          <a:p>
            <a:pPr lvl="1" marL="661987" indent="-266700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Both sets are size 3 (&lt;4) and thus works fine.</a:t>
            </a:r>
          </a:p>
          <a:p>
            <a:pPr marL="339725" indent="-300037">
              <a:lnSpc>
                <a:spcPct val="70000"/>
              </a:lnSpc>
              <a:spcBef>
                <a:spcPts val="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5999"/>
              <a:t>3a</a:t>
            </a:r>
            <a:r>
              <a:t>:a&lt;b, c&lt;d, b&lt;d⇒a&lt;b&lt;d, c&lt;d</a:t>
            </a:r>
          </a:p>
          <a:p>
            <a:pPr lvl="1" marL="661987" indent="-266700">
              <a:lnSpc>
                <a:spcPct val="70000"/>
              </a:lnSpc>
              <a:spcBef>
                <a:spcPts val="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We don’t about order of (a&lt;b) and c. </a:t>
            </a:r>
          </a:p>
          <a:p>
            <a:pPr marL="339725" indent="-300037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C4</a:t>
            </a:r>
            <a:r>
              <a:rPr baseline="-5999"/>
              <a:t>3a</a:t>
            </a:r>
            <a:r>
              <a:t>: Compare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.</a:t>
            </a:r>
          </a:p>
          <a:p>
            <a:pPr lvl="1" marL="661987" indent="-266700">
              <a:lnSpc>
                <a:spcPct val="60000"/>
              </a:lnSpc>
              <a:spcBef>
                <a:spcPts val="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4a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a&lt;c</a:t>
            </a:r>
            <a:r>
              <a:t> ⇒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acbd, abcd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61987" indent="-266700">
              <a:lnSpc>
                <a:spcPct val="60000"/>
              </a:lnSpc>
              <a:spcBef>
                <a:spcPts val="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4b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c&lt;a</a:t>
            </a:r>
            <a:r>
              <a:t> ⇒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cabd.</a:t>
            </a:r>
            <a:r>
              <a:t> (Done)</a:t>
            </a:r>
          </a:p>
          <a:p>
            <a:pPr marL="339725" indent="-300037">
              <a:spcBef>
                <a:spcPts val="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C5</a:t>
            </a:r>
            <a:r>
              <a:rPr baseline="-5999"/>
              <a:t>3a</a:t>
            </a:r>
            <a:r>
              <a:t>: Compare b and c.</a:t>
            </a:r>
          </a:p>
          <a:p>
            <a:pPr lvl="1" marL="661987" indent="-266700">
              <a:lnSpc>
                <a:spcPct val="60000"/>
              </a:lnSpc>
              <a:spcBef>
                <a:spcPts val="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C5a: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b&lt;c</a:t>
            </a:r>
            <a:r>
              <a:t> ⇒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abcd</a:t>
            </a:r>
            <a:r>
              <a:t> (Done)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61987" indent="-266700">
              <a:lnSpc>
                <a:spcPct val="60000"/>
              </a:lnSpc>
              <a:spcBef>
                <a:spcPts val="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C5a: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c&lt;b</a:t>
            </a:r>
            <a:r>
              <a:t> ⇒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acbd</a:t>
            </a:r>
            <a:r>
              <a:t> (Done)</a:t>
            </a:r>
          </a:p>
          <a:p>
            <a:pPr marL="339725" indent="-300037">
              <a:lnSpc>
                <a:spcPct val="60000"/>
              </a:lnSpc>
              <a:spcBef>
                <a:spcPts val="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We can similarly complete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3b</a:t>
            </a:r>
            <a:r>
              <a:t> in 5 comparisons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1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