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visualgo.net/e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09: Algo Design Ideas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L09: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Algo Design Ideas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acktra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Backtracking</a:t>
            </a:r>
          </a:p>
        </p:txBody>
      </p:sp>
      <p:sp>
        <p:nvSpPr>
          <p:cNvPr id="96" name="When algorithm involves search (explore)…"/>
          <p:cNvSpPr txBox="1"/>
          <p:nvPr>
            <p:ph type="body" idx="1"/>
          </p:nvPr>
        </p:nvSpPr>
        <p:spPr>
          <a:xfrm>
            <a:off x="887784" y="938113"/>
            <a:ext cx="8932067" cy="5891610"/>
          </a:xfrm>
          <a:prstGeom prst="rect">
            <a:avLst/>
          </a:prstGeom>
        </p:spPr>
        <p:txBody>
          <a:bodyPr/>
          <a:lstStyle/>
          <a:p>
            <a:pPr/>
            <a:r>
              <a:t>When algorithm involves search (explore)</a:t>
            </a:r>
          </a:p>
          <a:p>
            <a:pPr lvl="1"/>
            <a:r>
              <a:t>backtracking is useful</a:t>
            </a:r>
          </a:p>
          <a:p>
            <a:pPr/>
            <a:r>
              <a:t>Split the search procedure in multiple paths(parts)</a:t>
            </a:r>
          </a:p>
          <a:p>
            <a:pPr lvl="1"/>
            <a:r>
              <a:t>Start with one path</a:t>
            </a:r>
          </a:p>
          <a:p>
            <a:pPr lvl="1"/>
            <a:r>
              <a:t>If solution not found, and path ends, </a:t>
            </a:r>
          </a:p>
          <a:p>
            <a:pPr lvl="1"/>
            <a:r>
              <a:t>Backtrack to previous starting point and </a:t>
            </a:r>
          </a:p>
          <a:p>
            <a:pPr lvl="2"/>
            <a:r>
              <a:t>search on next path</a:t>
            </a:r>
          </a:p>
          <a:p>
            <a:pPr/>
            <a:r>
              <a:t>Example: </a:t>
            </a:r>
          </a:p>
          <a:p>
            <a:pPr lvl="1"/>
            <a:r>
              <a:t>Finding a solution to the maze</a:t>
            </a:r>
            <a:r>
              <a:rPr sz="2600"/>
              <a:t> (childhood comicbooks)</a:t>
            </a:r>
          </a:p>
          <a:p>
            <a:pPr lvl="1"/>
            <a:r>
              <a:t>Chessboard: queens placement</a:t>
            </a:r>
          </a:p>
          <a:p>
            <a:pPr lvl="1"/>
            <a:r>
              <a:t>Chessboard: Knights traversal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Hill Climb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Hill Climbing</a:t>
            </a:r>
          </a:p>
        </p:txBody>
      </p:sp>
      <p:sp>
        <p:nvSpPr>
          <p:cNvPr id="102" name="Generally, used in optimization problems…"/>
          <p:cNvSpPr txBox="1"/>
          <p:nvPr>
            <p:ph type="body" idx="1"/>
          </p:nvPr>
        </p:nvSpPr>
        <p:spPr>
          <a:xfrm>
            <a:off x="887784" y="938113"/>
            <a:ext cx="8948111" cy="5891610"/>
          </a:xfrm>
          <a:prstGeom prst="rect">
            <a:avLst/>
          </a:prstGeom>
        </p:spPr>
        <p:txBody>
          <a:bodyPr/>
          <a:lstStyle/>
          <a:p>
            <a:pPr/>
            <a:r>
              <a:t>Generally, used in optimization problems</a:t>
            </a:r>
          </a:p>
          <a:p>
            <a:pPr/>
            <a:r>
              <a:t>Start with some feasible (non-optimal) solution</a:t>
            </a:r>
          </a:p>
          <a:p>
            <a:pPr/>
            <a:r>
              <a:t>Incrementally work towards improving the solution</a:t>
            </a:r>
          </a:p>
          <a:p>
            <a:pPr/>
            <a:r>
              <a:t>May not always find the optimal solution</a:t>
            </a:r>
          </a:p>
          <a:p>
            <a:pPr/>
            <a:r>
              <a:t>Analogy: Climbing to hilltop in hilly region</a:t>
            </a:r>
          </a:p>
          <a:p>
            <a:pPr/>
            <a:r>
              <a:t>Example:</a:t>
            </a:r>
          </a:p>
          <a:p>
            <a:pPr lvl="1"/>
            <a:r>
              <a:t>Getting a job(placement)</a:t>
            </a:r>
          </a:p>
          <a:p>
            <a:pPr lvl="2"/>
            <a:r>
              <a:t>Start with some placement (job)</a:t>
            </a:r>
          </a:p>
          <a:p>
            <a:pPr lvl="2"/>
            <a:r>
              <a:t>Work towards a better placement (better company)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dentify Waste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Identify Wasted Work</a:t>
            </a:r>
          </a:p>
        </p:txBody>
      </p:sp>
      <p:sp>
        <p:nvSpPr>
          <p:cNvPr id="108" name="Design a simple solution to 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a simple solution to the problem</a:t>
            </a:r>
          </a:p>
          <a:p>
            <a:pPr/>
            <a:r>
              <a:t>Analyze the solution and </a:t>
            </a:r>
          </a:p>
          <a:p>
            <a:pPr lvl="1"/>
            <a:r>
              <a:t>identify critical costly part of the solution</a:t>
            </a:r>
          </a:p>
          <a:p>
            <a:pPr/>
            <a:r>
              <a:t>Attack the weakness of critical part to improve the solution</a:t>
            </a:r>
          </a:p>
          <a:p>
            <a:pPr/>
            <a:r>
              <a:t>Example (real life): </a:t>
            </a:r>
          </a:p>
          <a:p>
            <a:pPr lvl="1"/>
            <a:r>
              <a:t>Phone converstation, and you are put on hold</a:t>
            </a:r>
          </a:p>
          <a:p>
            <a:pPr lvl="1"/>
            <a:r>
              <a:t>can do some useful work while on call hold</a:t>
            </a:r>
          </a:p>
          <a:p>
            <a:pPr/>
            <a:r>
              <a:t>Example (CS): CPU Scheduling</a:t>
            </a:r>
          </a:p>
          <a:p>
            <a:pPr lvl="1"/>
            <a:r>
              <a:t>when a processing is waiting for I/O</a:t>
            </a:r>
          </a:p>
          <a:p>
            <a:pPr lvl="1"/>
            <a:r>
              <a:t>other process is assigned CPU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eek Mathematical Lower B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Seek Mathematical Lower Bound</a:t>
            </a:r>
          </a:p>
        </p:txBody>
      </p:sp>
      <p:sp>
        <p:nvSpPr>
          <p:cNvPr id="114" name="Establish a proof that some task must take at least certain minimum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Establish a proof that some task must take at least certain minimum time</a:t>
            </a:r>
          </a:p>
          <a:p>
            <a:pPr/>
            <a:r>
              <a:t>Use this insight to design the algorithm </a:t>
            </a:r>
          </a:p>
          <a:p>
            <a:pPr/>
            <a:r>
              <a:t>A properly proved lower bound can prevent wasted time seeking improvement</a:t>
            </a:r>
          </a:p>
          <a:p>
            <a:pPr/>
            <a:r>
              <a:t>Example: Sorting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numbers:  </a:t>
            </a:r>
          </a:p>
          <a:p>
            <a:pPr lvl="1"/>
            <a:r>
              <a:t>min time: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ceil(log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n!)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comparisons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n=4,</a:t>
            </a:r>
            <a:r>
              <a:t> min time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(24)=5</a:t>
            </a: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n=5,</a:t>
            </a:r>
            <a:r>
              <a:t> min time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(120)=7</a:t>
            </a: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Design the algorithm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llion Monkey (MM)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Million Monkey (MM) Method</a:t>
            </a:r>
          </a:p>
        </p:txBody>
      </p:sp>
      <p:sp>
        <p:nvSpPr>
          <p:cNvPr id="120" name="Problem: Give one typewriter each to million monkeys (random character press) and a milliion years, and one of the monkey will write the Shakespear pl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Problem: Give one typewriter each to million monkeys (random character press) and a milliion years, and one of the monkey will write the Shakespear play.</a:t>
            </a:r>
          </a:p>
          <a:p>
            <a:pPr lvl="1">
              <a:spcBef>
                <a:spcPts val="100"/>
              </a:spcBef>
            </a:pPr>
            <a:r>
              <a:t>Idea: give a problem to a group of researchers and sufficient time, they will be able to find the solution of the problem.</a:t>
            </a:r>
          </a:p>
          <a:p>
            <a:pPr>
              <a:spcBef>
                <a:spcPts val="100"/>
              </a:spcBef>
            </a:pPr>
            <a:r>
              <a:t>Example: expected output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t>’.</a:t>
            </a:r>
          </a:p>
          <a:p>
            <a:pPr lvl="1">
              <a:spcBef>
                <a:spcPts val="100"/>
              </a:spcBef>
            </a:pPr>
            <a:r>
              <a:t>Assume typewriter has 50 keys</a:t>
            </a:r>
          </a:p>
          <a:p>
            <a:pPr lvl="1">
              <a:spcBef>
                <a:spcPts val="100"/>
              </a:spcBef>
              <a:defRPr sz="2800"/>
            </a:pPr>
            <a:r>
              <a:t>Probability of not typing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t>’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1-(1/50)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1">
              <a:spcBef>
                <a:spcPts val="100"/>
              </a:spcBef>
              <a:defRPr sz="2800"/>
            </a:pPr>
            <a:r>
              <a:t>Probability of not typing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t>’ by million monkeys in 10000 tries is</a:t>
            </a:r>
          </a:p>
          <a:p>
            <a:pPr lvl="2" marL="1138237" indent="-285750">
              <a:spcBef>
                <a:spcPts val="100"/>
              </a:spcBef>
              <a:buChar char="–"/>
            </a:pP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1-(1/50)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1.2*10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-14</a:t>
            </a:r>
          </a:p>
          <a:p>
            <a:pPr lvl="1">
              <a:spcBef>
                <a:spcPts val="100"/>
              </a:spcBef>
              <a:defRPr sz="2800"/>
            </a:pPr>
            <a:r>
              <a:t>Probability of typing ‘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t>’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1-1.2*10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-14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≈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Exercises-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Exercises-A</a:t>
            </a:r>
          </a:p>
        </p:txBody>
      </p:sp>
      <p:sp>
        <p:nvSpPr>
          <p:cNvPr id="126" name="Given 4 numbers: a, b, c, d…"/>
          <p:cNvSpPr txBox="1"/>
          <p:nvPr>
            <p:ph type="body" idx="1"/>
          </p:nvPr>
        </p:nvSpPr>
        <p:spPr>
          <a:xfrm>
            <a:off x="887784" y="938113"/>
            <a:ext cx="8849120" cy="5891610"/>
          </a:xfrm>
          <a:prstGeom prst="rect">
            <a:avLst/>
          </a:prstGeom>
        </p:spPr>
        <p:txBody>
          <a:bodyPr/>
          <a:lstStyle/>
          <a:p>
            <a:pPr/>
            <a:r>
              <a:t>Given 4 numbers: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b, c, 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Sort them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24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=5</a:t>
            </a:r>
            <a:r>
              <a:t> comparisons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ort 4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numbers</a:t>
            </a:r>
          </a:p>
        </p:txBody>
      </p:sp>
      <p:sp>
        <p:nvSpPr>
          <p:cNvPr id="132" name="abcd…"/>
          <p:cNvSpPr txBox="1"/>
          <p:nvPr>
            <p:ph type="body" sz="quarter" idx="1"/>
          </p:nvPr>
        </p:nvSpPr>
        <p:spPr>
          <a:xfrm>
            <a:off x="854527" y="1054512"/>
            <a:ext cx="1133766" cy="2730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abcd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abdc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acbd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acdb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adbc</a:t>
            </a:r>
          </a:p>
          <a:p>
            <a:pPr marL="0" indent="0"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adcb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36" name="bacd…"/>
          <p:cNvSpPr txBox="1"/>
          <p:nvPr/>
        </p:nvSpPr>
        <p:spPr>
          <a:xfrm>
            <a:off x="2193032" y="1063945"/>
            <a:ext cx="967879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bacd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badc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bcad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bcda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bdac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bdca</a:t>
            </a:r>
          </a:p>
        </p:txBody>
      </p:sp>
      <p:sp>
        <p:nvSpPr>
          <p:cNvPr id="137" name="cabd…"/>
          <p:cNvSpPr txBox="1"/>
          <p:nvPr/>
        </p:nvSpPr>
        <p:spPr>
          <a:xfrm>
            <a:off x="3579045" y="1063945"/>
            <a:ext cx="967880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cabd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cadb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cbad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cbda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cdba</a:t>
            </a:r>
          </a:p>
        </p:txBody>
      </p:sp>
      <p:sp>
        <p:nvSpPr>
          <p:cNvPr id="138" name="dabc…"/>
          <p:cNvSpPr txBox="1"/>
          <p:nvPr/>
        </p:nvSpPr>
        <p:spPr>
          <a:xfrm>
            <a:off x="4965057" y="1063945"/>
            <a:ext cx="967880" cy="27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dbac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dbca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dcba</a:t>
            </a:r>
          </a:p>
        </p:txBody>
      </p:sp>
      <p:sp>
        <p:nvSpPr>
          <p:cNvPr id="139" name="Consider two numbers a, b…"/>
          <p:cNvSpPr txBox="1"/>
          <p:nvPr/>
        </p:nvSpPr>
        <p:spPr>
          <a:xfrm>
            <a:off x="627950" y="3827273"/>
            <a:ext cx="6109443" cy="187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two numbers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 &lt;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t>combinations goes 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lnSpc>
                <a:spcPct val="70000"/>
              </a:lnSpc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12 </a:t>
            </a:r>
            <a:r>
              <a:t>combinations goes out</a:t>
            </a:r>
          </a:p>
        </p:txBody>
      </p:sp>
      <p:sp>
        <p:nvSpPr>
          <p:cNvPr id="140" name="Line"/>
          <p:cNvSpPr/>
          <p:nvPr/>
        </p:nvSpPr>
        <p:spPr>
          <a:xfrm>
            <a:off x="2193032" y="132333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>
            <a:off x="2193032" y="1816157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>
            <a:off x="2193032" y="2181983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>
            <a:off x="2193032" y="2644889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4" name="Line"/>
          <p:cNvSpPr/>
          <p:nvPr/>
        </p:nvSpPr>
        <p:spPr>
          <a:xfrm>
            <a:off x="2193032" y="3107794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>
            <a:off x="2193032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>
            <a:off x="3579045" y="2190162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>
            <a:off x="3579045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Line"/>
          <p:cNvSpPr/>
          <p:nvPr/>
        </p:nvSpPr>
        <p:spPr>
          <a:xfrm>
            <a:off x="4965057" y="2190162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Line"/>
          <p:cNvSpPr/>
          <p:nvPr/>
        </p:nvSpPr>
        <p:spPr>
          <a:xfrm>
            <a:off x="4965057" y="2657356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Line"/>
          <p:cNvSpPr/>
          <p:nvPr/>
        </p:nvSpPr>
        <p:spPr>
          <a:xfrm>
            <a:off x="4965057" y="3570700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Line"/>
          <p:cNvSpPr/>
          <p:nvPr/>
        </p:nvSpPr>
        <p:spPr>
          <a:xfrm>
            <a:off x="3579045" y="2657356"/>
            <a:ext cx="926889" cy="1"/>
          </a:xfrm>
          <a:prstGeom prst="line">
            <a:avLst/>
          </a:prstGeom>
          <a:ln w="508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if c &lt; d…"/>
          <p:cNvSpPr txBox="1"/>
          <p:nvPr/>
        </p:nvSpPr>
        <p:spPr>
          <a:xfrm>
            <a:off x="956591" y="5504987"/>
            <a:ext cx="4910530" cy="80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&lt; d</a:t>
            </a:r>
          </a:p>
          <a:p>
            <a:pPr lvl="1"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6 combinations goes out </a:t>
            </a:r>
          </a:p>
        </p:txBody>
      </p:sp>
      <p:sp>
        <p:nvSpPr>
          <p:cNvPr id="153" name="Line"/>
          <p:cNvSpPr/>
          <p:nvPr/>
        </p:nvSpPr>
        <p:spPr>
          <a:xfrm>
            <a:off x="957966" y="1816157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807019" y="3107794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807019" y="3570700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4965057" y="1323330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5092250" y="1744012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5092250" y="3107794"/>
            <a:ext cx="92688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if b &lt; c…"/>
          <p:cNvSpPr txBox="1"/>
          <p:nvPr/>
        </p:nvSpPr>
        <p:spPr>
          <a:xfrm>
            <a:off x="956591" y="6263869"/>
            <a:ext cx="6585135" cy="809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 &lt; c</a:t>
            </a:r>
          </a:p>
          <a:p>
            <a:pPr lvl="1">
              <a:lnSpc>
                <a:spcPct val="7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?? what happens. Can we use it?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2"/>
      <p:bldP build="whole" bldLvl="1" animBg="1" rev="0" advAuto="0" spid="137" grpId="3"/>
      <p:bldP build="whole" bldLvl="1" animBg="1" rev="0" advAuto="0" spid="148" grpId="15"/>
      <p:bldP build="whole" bldLvl="1" animBg="1" rev="0" advAuto="0" spid="141" grpId="7"/>
      <p:bldP build="whole" bldLvl="1" animBg="1" rev="0" advAuto="0" spid="136" grpId="2"/>
      <p:bldP build="whole" bldLvl="1" animBg="1" rev="0" advAuto="0" spid="142" grpId="8"/>
      <p:bldP build="whole" bldLvl="1" animBg="1" rev="0" advAuto="0" spid="155" grpId="21"/>
      <p:bldP build="whole" bldLvl="1" animBg="1" rev="0" advAuto="0" spid="159" grpId="25"/>
      <p:bldP build="p" bldLvl="5" animBg="1" rev="0" advAuto="0" spid="139" grpId="5"/>
      <p:bldP build="whole" bldLvl="1" animBg="1" rev="0" advAuto="0" spid="143" grpId="9"/>
      <p:bldP build="whole" bldLvl="1" animBg="1" rev="0" advAuto="0" spid="152" grpId="18"/>
      <p:bldP build="whole" bldLvl="1" animBg="1" rev="0" advAuto="0" spid="138" grpId="4"/>
      <p:bldP build="whole" bldLvl="1" animBg="1" rev="0" advAuto="0" spid="149" grpId="16"/>
      <p:bldP build="whole" bldLvl="1" animBg="1" rev="0" advAuto="0" spid="147" grpId="14"/>
      <p:bldP build="whole" bldLvl="1" animBg="1" rev="0" advAuto="0" spid="132" grpId="1"/>
      <p:bldP build="whole" bldLvl="1" animBg="1" rev="0" advAuto="0" spid="157" grpId="23"/>
      <p:bldP build="whole" bldLvl="1" animBg="1" rev="0" advAuto="0" spid="153" grpId="19"/>
      <p:bldP build="whole" bldLvl="1" animBg="1" rev="0" advAuto="0" spid="158" grpId="24"/>
      <p:bldP build="whole" bldLvl="1" animBg="1" rev="0" advAuto="0" spid="140" grpId="6"/>
      <p:bldP build="whole" bldLvl="1" animBg="1" rev="0" advAuto="0" spid="151" grpId="13"/>
      <p:bldP build="whole" bldLvl="1" animBg="1" rev="0" advAuto="0" spid="146" grpId="12"/>
      <p:bldP build="whole" bldLvl="1" animBg="1" rev="0" advAuto="0" spid="150" grpId="17"/>
      <p:bldP build="whole" bldLvl="1" animBg="1" rev="0" advAuto="0" spid="145" grpId="11"/>
      <p:bldP build="whole" bldLvl="1" animBg="1" rev="0" advAuto="0" spid="154" grpId="20"/>
      <p:bldP build="whole" bldLvl="1" animBg="1" rev="0" advAuto="0" spid="144" grpId="1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-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Exercise-B</a:t>
            </a:r>
          </a:p>
        </p:txBody>
      </p:sp>
      <p:sp>
        <p:nvSpPr>
          <p:cNvPr id="162" name="Given 5 numbers: a, b, c, d, e…"/>
          <p:cNvSpPr txBox="1"/>
          <p:nvPr>
            <p:ph type="body" idx="1"/>
          </p:nvPr>
        </p:nvSpPr>
        <p:spPr>
          <a:xfrm>
            <a:off x="887784" y="938113"/>
            <a:ext cx="8849120" cy="5891610"/>
          </a:xfrm>
          <a:prstGeom prst="rect">
            <a:avLst/>
          </a:prstGeom>
        </p:spPr>
        <p:txBody>
          <a:bodyPr/>
          <a:lstStyle/>
          <a:p>
            <a:pPr/>
            <a:r>
              <a:t>Given 5 numbers: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 b, c, d, 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Sort them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6" marL="0" indent="1371600">
              <a:spcBef>
                <a:spcPts val="6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=7</a:t>
            </a:r>
            <a:r>
              <a:t> comparisons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68" name="Ideas for algorithm desig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Ideas for algorithm design</a:t>
            </a:r>
          </a:p>
          <a:p>
            <a:pPr lvl="1"/>
            <a:r>
              <a:t>Recognize a variant on known problem</a:t>
            </a:r>
          </a:p>
          <a:p>
            <a:pPr lvl="1"/>
            <a:r>
              <a:t>Reduce to a simpler problem</a:t>
            </a:r>
          </a:p>
          <a:p>
            <a:pPr lvl="1"/>
            <a:r>
              <a:t>Divide and Conquer</a:t>
            </a:r>
          </a:p>
          <a:p>
            <a:pPr lvl="1"/>
            <a:r>
              <a:t>Estimation of cost by recurrence relation</a:t>
            </a:r>
          </a:p>
          <a:p>
            <a:pPr lvl="1"/>
            <a:r>
              <a:t>Dynamic Programming</a:t>
            </a:r>
          </a:p>
          <a:p>
            <a:pPr lvl="1"/>
            <a:r>
              <a:t>Greedy Algorithm</a:t>
            </a:r>
          </a:p>
          <a:p>
            <a:pPr lvl="1"/>
            <a:r>
              <a:t>Back tracking</a:t>
            </a:r>
          </a:p>
          <a:p>
            <a:pPr lvl="1"/>
            <a:r>
              <a:t>Hill Climbing</a:t>
            </a:r>
          </a:p>
          <a:p>
            <a:pPr lvl="1"/>
            <a:r>
              <a:t>Identify wasted work in a simple method</a:t>
            </a:r>
          </a:p>
          <a:p>
            <a:pPr lvl="1"/>
            <a:r>
              <a:t>Find a mathematical lower bound</a:t>
            </a:r>
          </a:p>
          <a:p>
            <a:pPr lvl="1"/>
            <a:r>
              <a:t>Million Monkey method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Martin Richard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Martin Richards</a:t>
            </a:r>
          </a:p>
          <a:p>
            <a:pPr lvl="1"/>
            <a:r>
              <a:t>Notes on Data Structures and Algorithms</a:t>
            </a:r>
          </a:p>
          <a:p>
            <a:pPr/>
            <a:r>
              <a:t>Text book 2: Horowitz</a:t>
            </a:r>
          </a:p>
          <a:p>
            <a:pPr/>
            <a:r>
              <a:t>Text book 1: Levitin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https://visualgo.net/en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deas on Algorithm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Ideas on Algorithm Design</a:t>
            </a:r>
          </a:p>
        </p:txBody>
      </p:sp>
      <p:sp>
        <p:nvSpPr>
          <p:cNvPr id="54" name="Recognize a variant on know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Recognize a variant on known problem</a:t>
            </a:r>
          </a:p>
          <a:p>
            <a:pPr/>
            <a:r>
              <a:t>Reduce to a simpler problem</a:t>
            </a:r>
          </a:p>
          <a:p>
            <a:pPr/>
            <a:r>
              <a:t>Divide and Conquer</a:t>
            </a:r>
          </a:p>
          <a:p>
            <a:pPr/>
            <a:r>
              <a:t>Estimation of cost by recurrence relation</a:t>
            </a:r>
          </a:p>
          <a:p>
            <a:pPr/>
            <a:r>
              <a:t>Dynamic Programming</a:t>
            </a:r>
          </a:p>
          <a:p>
            <a:pPr/>
            <a:r>
              <a:t>Greedy Algorithm</a:t>
            </a:r>
          </a:p>
          <a:p>
            <a:pPr/>
            <a:r>
              <a:t>Back tracking</a:t>
            </a:r>
          </a:p>
          <a:p>
            <a:pPr/>
            <a:r>
              <a:t>Hill Climbing</a:t>
            </a:r>
          </a:p>
          <a:p>
            <a:pPr/>
            <a:r>
              <a:t>Identify wasted work in a simple method</a:t>
            </a:r>
          </a:p>
          <a:p>
            <a:pPr/>
            <a:r>
              <a:t>Find a mathematical lower bound</a:t>
            </a:r>
          </a:p>
          <a:p>
            <a:pPr/>
            <a:r>
              <a:t>Million Monkey method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Variant on a Know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Variant on a Known Problem</a:t>
            </a:r>
          </a:p>
        </p:txBody>
      </p:sp>
      <p:sp>
        <p:nvSpPr>
          <p:cNvPr id="60" name="Try to identify a related problem whose solution is kn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to identify a related problem whose solution is known</a:t>
            </a:r>
          </a:p>
          <a:p>
            <a:pPr/>
            <a:r>
              <a:t>Use solution of one problem to solve essentially tricky part of other problem.</a:t>
            </a:r>
          </a:p>
          <a:p>
            <a:pPr/>
            <a:r>
              <a:t>Solve the problem in totality</a:t>
            </a:r>
          </a:p>
          <a:p>
            <a:pPr/>
            <a:r>
              <a:t>Example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multiply two numbers</a:t>
            </a:r>
          </a:p>
          <a:p>
            <a:pPr lvl="1"/>
            <a:r>
              <a:t>Known variant: add two numbers</a:t>
            </a:r>
          </a:p>
          <a:p>
            <a:pPr lvl="1"/>
            <a:r>
              <a:t>How to use addition of two numbers to achieve multiplication</a:t>
            </a:r>
          </a:p>
          <a:p>
            <a:pPr/>
            <a:r>
              <a:t>Example 2: Class assignment submission</a:t>
            </a:r>
          </a:p>
          <a:p>
            <a:pPr lvl="1"/>
            <a:r>
              <a:t>variant: Identify classmate who has done similar</a:t>
            </a:r>
          </a:p>
          <a:p>
            <a:pPr lvl="1"/>
            <a:r>
              <a:t>Use the solution with different input params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uction to a Simpler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Reduction to a Simpler Problem</a:t>
            </a:r>
          </a:p>
        </p:txBody>
      </p:sp>
      <p:sp>
        <p:nvSpPr>
          <p:cNvPr id="66" name="Typically works where induction methods are used to show correctness proo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Typically works where induction methods are used to show correctness proof</a:t>
            </a:r>
          </a:p>
          <a:p>
            <a:pPr/>
            <a:r>
              <a:t>Recursive functions take this appproach</a:t>
            </a:r>
          </a:p>
          <a:p>
            <a:pPr/>
            <a:r>
              <a:t>Example: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</a:t>
            </a:r>
            <a:r>
              <a:rPr baseline="31999"/>
              <a:t>2</a:t>
            </a:r>
            <a:r>
              <a:t> = (n-1)</a:t>
            </a:r>
            <a:r>
              <a:rPr baseline="31999"/>
              <a:t>2</a:t>
            </a:r>
            <a:r>
              <a:t> +??</a:t>
            </a:r>
          </a:p>
          <a:p>
            <a:pPr lvl="6" marL="0" indent="13716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(n-1)</a:t>
            </a:r>
            <a:r>
              <a:rPr baseline="31999"/>
              <a:t>2</a:t>
            </a:r>
            <a:r>
              <a:t> +2n -1 </a:t>
            </a:r>
          </a:p>
          <a:p>
            <a:pPr/>
            <a:r>
              <a:t>Example: factorial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n! = n*(n-1)!</a:t>
            </a:r>
          </a:p>
          <a:p>
            <a:pPr/>
            <a:r>
              <a:t>Example: GCD computation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gcd(y,x)= gcd(x,r)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where </a:t>
            </a:r>
            <a:r>
              <a:t>r=y%x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ivide and Conquer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 and Conquer Algo</a:t>
            </a:r>
          </a:p>
        </p:txBody>
      </p:sp>
      <p:sp>
        <p:nvSpPr>
          <p:cNvPr id="72" name="Divide (break) the problem (size n) into similar sub problem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Divide (break) the problem (size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 into similar sub problems</a:t>
            </a:r>
          </a:p>
          <a:p>
            <a:pPr lvl="1"/>
            <a:r>
              <a:t>Size of sub problems should be some factor of original e.g.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n/c</a:t>
            </a:r>
          </a:p>
          <a:p>
            <a:pPr lvl="2"/>
            <a:r>
              <a:t>When small enough, solve by brute force</a:t>
            </a:r>
          </a:p>
          <a:p>
            <a:pPr/>
            <a:r>
              <a:t>Conquer (Solve) the sub-problem</a:t>
            </a:r>
          </a:p>
          <a:p>
            <a:pPr lvl="1"/>
            <a:r>
              <a:t>Use recursion to solve small problem</a:t>
            </a:r>
          </a:p>
          <a:p>
            <a:pPr/>
            <a:r>
              <a:t>Combine (Merge) the solution of sub-parts</a:t>
            </a:r>
          </a:p>
          <a:p>
            <a:pPr/>
            <a:r>
              <a:t>The cost is </a:t>
            </a:r>
          </a:p>
          <a:p>
            <a:pPr lvl="1"/>
            <a:r>
              <a:t>cost of breaking</a:t>
            </a:r>
          </a:p>
          <a:p>
            <a:pPr lvl="1"/>
            <a:r>
              <a:t>cost of solving subproblem</a:t>
            </a:r>
          </a:p>
          <a:p>
            <a:pPr lvl="1"/>
            <a:r>
              <a:t>cost of combining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ost Estimation by Recur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Cost Estimation by Recurrence</a:t>
            </a:r>
          </a:p>
        </p:txBody>
      </p:sp>
      <p:sp>
        <p:nvSpPr>
          <p:cNvPr id="78" name="Use recurrence relation to find the cost of ope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recurrence relation to find the cost of operation</a:t>
            </a:r>
          </a:p>
          <a:p>
            <a:pPr lvl="1"/>
            <a:r>
              <a:t>Once the cost is known, then algorithm framework is worked out</a:t>
            </a:r>
          </a:p>
          <a:p>
            <a:pPr lvl="1"/>
            <a:r>
              <a:t>Design the algorithm on how to break the given problem</a:t>
            </a:r>
          </a:p>
          <a:p>
            <a:pPr/>
            <a:r>
              <a:t>Example: Mergesort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 = 2f(n/2)+n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—&gt; f(n) = O(nlog</a:t>
            </a:r>
            <a:r>
              <a:rPr baseline="-5999"/>
              <a:t>2</a:t>
            </a:r>
            <a:r>
              <a:t>n)</a:t>
            </a:r>
          </a:p>
          <a:p>
            <a:pPr/>
            <a:r>
              <a:t>Example: Word search in English dictionary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 = f(n/k) + c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—&gt; f(n) = log</a:t>
            </a:r>
            <a:r>
              <a:rPr baseline="-5999"/>
              <a:t>k</a:t>
            </a:r>
            <a:r>
              <a:t>n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ynamic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Programming</a:t>
            </a:r>
          </a:p>
        </p:txBody>
      </p:sp>
      <p:sp>
        <p:nvSpPr>
          <p:cNvPr id="84" name="Build a table of solutions to smaller versions of 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t>Build a table of solutions to smaller versions of the problem</a:t>
            </a:r>
          </a:p>
          <a:p>
            <a:pPr>
              <a:spcBef>
                <a:spcPts val="100"/>
              </a:spcBef>
            </a:pPr>
            <a:r>
              <a:t>Work towards the solution by using this table</a:t>
            </a:r>
          </a:p>
          <a:p>
            <a:pPr>
              <a:spcBef>
                <a:spcPts val="100"/>
              </a:spcBef>
            </a:pPr>
            <a:r>
              <a:t>Example: Binomial Coefficient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sz="2600"/>
              <a:t> 1      (a+b)</a:t>
            </a:r>
            <a:r>
              <a:rPr baseline="31999" sz="2600"/>
              <a:t>0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sz="2600"/>
              <a:t>1 1     (a+b)</a:t>
            </a:r>
            <a:r>
              <a:rPr baseline="31999" sz="2600"/>
              <a:t>1</a:t>
            </a:r>
            <a:endParaRPr sz="2600"/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 2 1    (a+b)</a:t>
            </a:r>
            <a:r>
              <a:rPr baseline="31999"/>
              <a:t>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1 3 3 1   (a+b)</a:t>
            </a:r>
            <a:r>
              <a:rPr baseline="31999"/>
              <a:t>3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4 6 4 1  (a+b)</a:t>
            </a:r>
            <a:r>
              <a:rPr baseline="31999"/>
              <a:t>4</a:t>
            </a:r>
          </a:p>
          <a:p>
            <a:pPr/>
            <a:r>
              <a:t>Example: Computing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sz="2600"/>
              <a:t>     1      1</a:t>
            </a:r>
            <a:r>
              <a:rPr baseline="31999" sz="2600"/>
              <a:t>2</a:t>
            </a:r>
            <a:endParaRPr sz="2600"/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1+2+1     2</a:t>
            </a:r>
            <a:r>
              <a:rPr baseline="31999"/>
              <a:t>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1+2+3+2+1    3</a:t>
            </a:r>
            <a:r>
              <a:rPr baseline="31999"/>
              <a:t>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1+2+3+4+3+2+1   4</a:t>
            </a:r>
            <a:r>
              <a:rPr baseline="31999"/>
              <a:t>2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1+2+3+4+5+4+3+2+1  5</a:t>
            </a:r>
            <a:r>
              <a:rPr baseline="31999"/>
              <a:t>2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reedy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Greedy Algorithms</a:t>
            </a:r>
          </a:p>
        </p:txBody>
      </p:sp>
      <p:sp>
        <p:nvSpPr>
          <p:cNvPr id="90" name="Useful when some sort of optimizations is involved.…"/>
          <p:cNvSpPr txBox="1"/>
          <p:nvPr>
            <p:ph type="body" idx="1"/>
          </p:nvPr>
        </p:nvSpPr>
        <p:spPr>
          <a:xfrm>
            <a:off x="887784" y="938113"/>
            <a:ext cx="8891406" cy="6139998"/>
          </a:xfrm>
          <a:prstGeom prst="rect">
            <a:avLst/>
          </a:prstGeom>
        </p:spPr>
        <p:txBody>
          <a:bodyPr/>
          <a:lstStyle/>
          <a:p>
            <a:pPr/>
            <a:r>
              <a:t>Useful when some sort of optimizations is involved.</a:t>
            </a:r>
          </a:p>
          <a:p>
            <a:pPr/>
            <a:r>
              <a:t>Basic idea:</a:t>
            </a:r>
          </a:p>
          <a:p>
            <a:pPr lvl="1"/>
            <a:r>
              <a:t>Perform whatever operation contributes most towards the final goal</a:t>
            </a:r>
          </a:p>
          <a:p>
            <a:pPr lvl="1"/>
            <a:r>
              <a:t>Next step will be same approach after the previous step</a:t>
            </a:r>
          </a:p>
          <a:p>
            <a:pPr lvl="1"/>
            <a:r>
              <a:t>Note: Final solution may not always be optimal</a:t>
            </a:r>
          </a:p>
          <a:p>
            <a:pPr/>
            <a:r>
              <a:t>Example:</a:t>
            </a:r>
          </a:p>
          <a:p>
            <a:pPr lvl="1"/>
            <a:r>
              <a:t>Eating in restaurant: get whatever available now</a:t>
            </a:r>
          </a:p>
          <a:p>
            <a:pPr lvl="2"/>
            <a:r>
              <a:t>No waiting is to be done</a:t>
            </a:r>
          </a:p>
          <a:p>
            <a:pPr lvl="1"/>
            <a:r>
              <a:t>Taking exam (you know all answers) but time is less </a:t>
            </a:r>
          </a:p>
          <a:p>
            <a:pPr lvl="2"/>
            <a:r>
              <a:t>Which questions to start writing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