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isualgo.net/en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09: Divide and Conquer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L09: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Divide and Conquer</a:t>
            </a:r>
            <a:br/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ivide &amp; Conquer: Control Abs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&amp; Conquer: Control Abstraction</a:t>
            </a:r>
          </a:p>
        </p:txBody>
      </p:sp>
      <p:sp>
        <p:nvSpPr>
          <p:cNvPr id="241" name="Algo D_And_C(P) {…"/>
          <p:cNvSpPr txBox="1"/>
          <p:nvPr>
            <p:ph type="body" idx="1"/>
          </p:nvPr>
        </p:nvSpPr>
        <p:spPr>
          <a:xfrm>
            <a:off x="534039" y="938113"/>
            <a:ext cx="8738177" cy="58916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</a:t>
            </a:r>
            <a:r>
              <a:rPr b="1"/>
              <a:t>D_And_C</a:t>
            </a:r>
            <a:r>
              <a:t>(</a:t>
            </a:r>
            <a:r>
              <a:rPr b="1"/>
              <a:t>P</a:t>
            </a:r>
            <a:r>
              <a:t>) {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Small(</a:t>
            </a:r>
            <a:r>
              <a:rPr b="1"/>
              <a:t>P</a:t>
            </a:r>
            <a:r>
              <a:t>) 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S(</a:t>
            </a:r>
            <a:r>
              <a:rPr b="1"/>
              <a:t>P</a:t>
            </a:r>
            <a:r>
              <a:t>) 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 {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Divide </a:t>
            </a:r>
            <a:r>
              <a:rPr b="1"/>
              <a:t>P</a:t>
            </a:r>
            <a:r>
              <a:t> into smaller sets </a:t>
            </a:r>
            <a:r>
              <a:rPr b="1"/>
              <a:t>P</a:t>
            </a:r>
            <a:r>
              <a:rPr b="1" baseline="-5999"/>
              <a:t>1</a:t>
            </a:r>
            <a:r>
              <a:t>, …,</a:t>
            </a:r>
            <a:r>
              <a:rPr b="1"/>
              <a:t>P</a:t>
            </a:r>
            <a:r>
              <a:rPr b="1" baseline="-5999"/>
              <a:t>k</a:t>
            </a:r>
            <a:endParaRPr baseline="-5999"/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Apply </a:t>
            </a:r>
            <a:r>
              <a:rPr b="1"/>
              <a:t>D_And_C</a:t>
            </a:r>
            <a:r>
              <a:t> to each subproblem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Combine(</a:t>
            </a:r>
            <a:r>
              <a:rPr b="1"/>
              <a:t>D_And_C</a:t>
            </a:r>
            <a:r>
              <a:t>(</a:t>
            </a:r>
            <a:r>
              <a:rPr b="1"/>
              <a:t>P</a:t>
            </a:r>
            <a:r>
              <a:rPr b="1" baseline="-5999"/>
              <a:t>1</a:t>
            </a:r>
            <a:r>
              <a:t>), </a:t>
            </a:r>
          </a:p>
          <a:p>
            <a:pPr lvl="8" marL="0" indent="182880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…,</a:t>
            </a:r>
          </a:p>
          <a:p>
            <a:pPr lvl="8" marL="0" indent="182880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</a:t>
            </a:r>
            <a:r>
              <a:rPr b="1"/>
              <a:t>D_And_C</a:t>
            </a:r>
            <a:r>
              <a:t>(</a:t>
            </a:r>
            <a:r>
              <a:rPr b="1"/>
              <a:t>P</a:t>
            </a:r>
            <a:r>
              <a:rPr b="1" baseline="-5999"/>
              <a:t>k</a:t>
            </a:r>
            <a:r>
              <a:t>))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ivide and Conquer: Recurrence Relation"/>
          <p:cNvSpPr txBox="1"/>
          <p:nvPr>
            <p:ph type="title"/>
          </p:nvPr>
        </p:nvSpPr>
        <p:spPr>
          <a:xfrm>
            <a:off x="437615" y="60325"/>
            <a:ext cx="8960385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and Conquer: Recurrence Relation</a:t>
            </a:r>
          </a:p>
        </p:txBody>
      </p:sp>
      <p:sp>
        <p:nvSpPr>
          <p:cNvPr id="247" name="T(n): time complexity for a problem of input size n…"/>
          <p:cNvSpPr txBox="1"/>
          <p:nvPr>
            <p:ph type="body" idx="1"/>
          </p:nvPr>
        </p:nvSpPr>
        <p:spPr>
          <a:xfrm>
            <a:off x="518028" y="1945790"/>
            <a:ext cx="9123944" cy="41094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: time complexity for a problem of input size n</a:t>
            </a:r>
          </a:p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g(n)</a:t>
            </a:r>
            <a:r>
              <a:t>: time complexity for solving directly for small inputs</a:t>
            </a:r>
          </a:p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t>: Time complexity for dividing the problem into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subproblems and combining again from the solutions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sub problems.</a:t>
            </a:r>
          </a:p>
          <a:p>
            <a:pPr marL="361156" indent="-321468">
              <a:spcBef>
                <a:spcPts val="100"/>
              </a:spcBef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would vary depending upon the problem</a:t>
            </a:r>
          </a:p>
          <a:p>
            <a:pPr lvl="1">
              <a:spcBef>
                <a:spcPts val="100"/>
              </a:spcBef>
            </a:pPr>
            <a:r>
              <a:t>Generally,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=…=n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instances,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1" name="Equation"/>
          <p:cNvSpPr txBox="1"/>
          <p:nvPr/>
        </p:nvSpPr>
        <p:spPr>
          <a:xfrm>
            <a:off x="1653530" y="1011761"/>
            <a:ext cx="7695985" cy="8753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</m:oMath>
              </m:oMathPara>
            </a14:m>
            <a:endParaRPr sz="2800"/>
          </a:p>
        </p:txBody>
      </p:sp>
      <p:sp>
        <p:nvSpPr>
          <p:cNvPr id="252" name="Equation"/>
          <p:cNvSpPr txBox="1"/>
          <p:nvPr/>
        </p:nvSpPr>
        <p:spPr>
          <a:xfrm>
            <a:off x="1847044" y="6071997"/>
            <a:ext cx="4407441" cy="8751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2"/>
      <p:bldP build="whole" bldLvl="1" animBg="1" rev="0" advAuto="0" spid="251" grpId="1"/>
      <p:bldP build="whole" bldLvl="1" animBg="1" rev="0" advAuto="0" spid="252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un Exercise of Game of 128 numbers"/>
          <p:cNvSpPr txBox="1"/>
          <p:nvPr>
            <p:ph type="title"/>
          </p:nvPr>
        </p:nvSpPr>
        <p:spPr>
          <a:xfrm>
            <a:off x="623353" y="93581"/>
            <a:ext cx="9027875" cy="826489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Fun Exercise of Game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 numbers</a:t>
            </a:r>
          </a:p>
        </p:txBody>
      </p:sp>
      <p:sp>
        <p:nvSpPr>
          <p:cNvPr id="255" name="A practical fun example of Data structures and Algorithm"/>
          <p:cNvSpPr txBox="1"/>
          <p:nvPr>
            <p:ph type="body" idx="1"/>
          </p:nvPr>
        </p:nvSpPr>
        <p:spPr>
          <a:xfrm>
            <a:off x="887784" y="938113"/>
            <a:ext cx="8384432" cy="5743774"/>
          </a:xfrm>
          <a:prstGeom prst="rect">
            <a:avLst/>
          </a:prstGeom>
        </p:spPr>
        <p:txBody>
          <a:bodyPr/>
          <a:lstStyle/>
          <a:p>
            <a:pPr/>
            <a:r>
              <a:t>A practical fun example of Data structures and Algorithm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59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778000"/>
            <a:ext cx="3746500" cy="5619750"/>
          </a:xfrm>
          <a:prstGeom prst="rect">
            <a:avLst/>
          </a:prstGeom>
        </p:spPr>
      </p:pic>
      <p:sp>
        <p:nvSpPr>
          <p:cNvPr id="260" name="Game:…"/>
          <p:cNvSpPr txBox="1"/>
          <p:nvPr/>
        </p:nvSpPr>
        <p:spPr>
          <a:xfrm>
            <a:off x="5461000" y="1943100"/>
            <a:ext cx="4654759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1"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Game: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 Go thru a set of cards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 Say Y/N if present or not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 You will get your number 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graphically displayed to you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Q?</a:t>
            </a:r>
            <a:r>
              <a:t>: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algorithm we are 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discussing?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Aim</a:t>
            </a:r>
            <a:r>
              <a:t>: Can we find more such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0" grpId="3"/>
      <p:bldP build="p" bldLvl="1" animBg="1" rev="0" advAuto="0" spid="255" grpId="1"/>
      <p:bldP build="whole" bldLvl="1" animBg="1" rev="0" advAuto="0" spid="259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ame of 128 numbers - 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 numbers - b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66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274" y="959816"/>
            <a:ext cx="7962177" cy="6010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ame of 128 numbers - 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 numbers - c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72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604" y="930488"/>
            <a:ext cx="7918389" cy="5938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ame of 128 numbers - 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 numbers - d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185" y="918328"/>
            <a:ext cx="8151630" cy="6121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ame of 128 numbers - 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 numbers - d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717" y="798269"/>
            <a:ext cx="8410566" cy="632826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ercise 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G</a:t>
            </a:r>
          </a:p>
        </p:txBody>
      </p:sp>
      <p:sp>
        <p:nvSpPr>
          <p:cNvPr id="287" name="Exercise 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G</a:t>
            </a:r>
          </a:p>
          <a:p>
            <a:pPr lvl="1"/>
            <a:r>
              <a:t>Work out the remaining 3 cards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93" name="Let n=bk, then"/>
          <p:cNvSpPr txBox="1"/>
          <p:nvPr>
            <p:ph type="body" sz="quarter" idx="1"/>
          </p:nvPr>
        </p:nvSpPr>
        <p:spPr>
          <a:xfrm>
            <a:off x="1305158" y="1261266"/>
            <a:ext cx="3165646" cy="56809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7" name="Equation"/>
          <p:cNvSpPr txBox="1"/>
          <p:nvPr/>
        </p:nvSpPr>
        <p:spPr>
          <a:xfrm>
            <a:off x="1597617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98" name="Equation"/>
          <p:cNvSpPr txBox="1"/>
          <p:nvPr/>
        </p:nvSpPr>
        <p:spPr>
          <a:xfrm>
            <a:off x="973664" y="1870413"/>
            <a:ext cx="3224666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99" name="Equation"/>
          <p:cNvSpPr txBox="1"/>
          <p:nvPr/>
        </p:nvSpPr>
        <p:spPr>
          <a:xfrm>
            <a:off x="1864307" y="2883514"/>
            <a:ext cx="4011895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0" name="Equation"/>
          <p:cNvSpPr txBox="1"/>
          <p:nvPr/>
        </p:nvSpPr>
        <p:spPr>
          <a:xfrm>
            <a:off x="1897564" y="3481989"/>
            <a:ext cx="5886282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1" name="Equation"/>
          <p:cNvSpPr txBox="1"/>
          <p:nvPr/>
        </p:nvSpPr>
        <p:spPr>
          <a:xfrm>
            <a:off x="1797793" y="4485114"/>
            <a:ext cx="801748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2" name=":"/>
          <p:cNvSpPr txBox="1"/>
          <p:nvPr/>
        </p:nvSpPr>
        <p:spPr>
          <a:xfrm>
            <a:off x="1978671" y="3758900"/>
            <a:ext cx="260795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:</a:t>
            </a:r>
          </a:p>
        </p:txBody>
      </p:sp>
      <p:sp>
        <p:nvSpPr>
          <p:cNvPr id="303" name="Equation"/>
          <p:cNvSpPr txBox="1"/>
          <p:nvPr/>
        </p:nvSpPr>
        <p:spPr>
          <a:xfrm>
            <a:off x="1913278" y="5093563"/>
            <a:ext cx="6333444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4" name="Equation"/>
          <p:cNvSpPr txBox="1"/>
          <p:nvPr/>
        </p:nvSpPr>
        <p:spPr>
          <a:xfrm>
            <a:off x="1885601" y="5779637"/>
            <a:ext cx="6388798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05" name="Equation"/>
          <p:cNvSpPr txBox="1"/>
          <p:nvPr/>
        </p:nvSpPr>
        <p:spPr>
          <a:xfrm>
            <a:off x="1824388" y="2378873"/>
            <a:ext cx="4091733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2"/>
      <p:bldP build="whole" bldLvl="1" animBg="1" rev="0" advAuto="0" spid="303" grpId="9"/>
      <p:bldP build="whole" bldLvl="1" animBg="1" rev="0" advAuto="0" spid="297" grpId="1"/>
      <p:bldP build="whole" bldLvl="1" animBg="1" rev="0" advAuto="0" spid="301" grpId="8"/>
      <p:bldP build="whole" bldLvl="1" animBg="1" rev="0" advAuto="0" spid="299" grpId="5"/>
      <p:bldP build="whole" bldLvl="1" animBg="1" rev="0" advAuto="0" spid="300" grpId="6"/>
      <p:bldP build="whole" bldLvl="1" animBg="1" rev="0" advAuto="0" spid="298" grpId="3"/>
      <p:bldP build="whole" bldLvl="1" animBg="1" rev="0" advAuto="0" spid="302" grpId="7"/>
      <p:bldP build="whole" bldLvl="1" animBg="1" rev="0" advAuto="0" spid="304" grpId="10"/>
      <p:bldP build="whole" bldLvl="1" animBg="1" rev="0" advAuto="0" spid="305" grpId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1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1" name="Equation"/>
          <p:cNvSpPr txBox="1"/>
          <p:nvPr/>
        </p:nvSpPr>
        <p:spPr>
          <a:xfrm>
            <a:off x="965735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12" name="Equation"/>
          <p:cNvSpPr txBox="1"/>
          <p:nvPr/>
        </p:nvSpPr>
        <p:spPr>
          <a:xfrm>
            <a:off x="1006920" y="1484021"/>
            <a:ext cx="322466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13" name="Equation"/>
          <p:cNvSpPr txBox="1"/>
          <p:nvPr/>
        </p:nvSpPr>
        <p:spPr>
          <a:xfrm>
            <a:off x="1619546" y="1969195"/>
            <a:ext cx="6388797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14" name="Equation"/>
          <p:cNvSpPr txBox="1"/>
          <p:nvPr/>
        </p:nvSpPr>
        <p:spPr>
          <a:xfrm>
            <a:off x="1819087" y="2306197"/>
            <a:ext cx="2898013" cy="9889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15" name="Thus, T(n) depends upon a, b, and f()"/>
          <p:cNvSpPr txBox="1"/>
          <p:nvPr/>
        </p:nvSpPr>
        <p:spPr>
          <a:xfrm>
            <a:off x="1648328" y="3170318"/>
            <a:ext cx="7894310" cy="56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 depends upon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f()</a:t>
            </a:r>
          </a:p>
        </p:txBody>
      </p:sp>
      <p:sp>
        <p:nvSpPr>
          <p:cNvPr id="316" name="As n=bk, then k=logbn, thus…"/>
          <p:cNvSpPr txBox="1"/>
          <p:nvPr/>
        </p:nvSpPr>
        <p:spPr>
          <a:xfrm>
            <a:off x="603984" y="3766379"/>
            <a:ext cx="8952031" cy="111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thus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=a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n </a:t>
            </a:r>
            <a:r>
              <a:t>=n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 recursion equation becomes</a:t>
            </a:r>
          </a:p>
        </p:txBody>
      </p:sp>
      <p:sp>
        <p:nvSpPr>
          <p:cNvPr id="317" name="Equation"/>
          <p:cNvSpPr txBox="1"/>
          <p:nvPr/>
        </p:nvSpPr>
        <p:spPr>
          <a:xfrm>
            <a:off x="1819087" y="4856655"/>
            <a:ext cx="6424443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phant>
                    <m:phant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6" grpId="6"/>
      <p:bldP build="whole" bldLvl="1" animBg="1" rev="0" advAuto="0" spid="315" grpId="5"/>
      <p:bldP build="whole" bldLvl="1" animBg="1" rev="0" advAuto="0" spid="311" grpId="1"/>
      <p:bldP build="whole" bldLvl="1" animBg="1" rev="0" advAuto="0" spid="312" grpId="2"/>
      <p:bldP build="whole" bldLvl="1" animBg="1" rev="0" advAuto="0" spid="314" grpId="4"/>
      <p:bldP build="whole" bldLvl="1" animBg="1" rev="0" advAuto="0" spid="313" grpId="3"/>
      <p:bldP build="whole" bldLvl="1" animBg="1" rev="0" advAuto="0" spid="317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/>
            <a:r>
              <a:t>Text book 1: Levitin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https://visualgo.net/en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320" name="Example 01: a=2, b=2,T(1)=1,f(n)=n…"/>
          <p:cNvSpPr txBox="1"/>
          <p:nvPr>
            <p:ph type="body" idx="1"/>
          </p:nvPr>
        </p:nvSpPr>
        <p:spPr>
          <a:xfrm>
            <a:off x="679425" y="962434"/>
            <a:ext cx="9048800" cy="4287936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900"/>
            </a:pPr>
            <a:r>
              <a:t>Example </a:t>
            </a:r>
            <a:r>
              <a:rPr>
                <a:latin typeface="Arial"/>
                <a:ea typeface="Arial"/>
                <a:cs typeface="Arial"/>
                <a:sym typeface="Arial"/>
              </a:rPr>
              <a:t>01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a=2, b=2,T(1)=1,f(n)=n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2[2T(n/2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)+n/2]=2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t>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T(1)+n+…+n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n.(log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= 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the eqn (1)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2</a:t>
            </a:r>
            <a:r>
              <a:t>2=1, b/a=1→f(b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=b</a:t>
            </a:r>
            <a:r>
              <a:rPr baseline="31999"/>
              <a:t>j</a:t>
            </a:r>
            <a:r>
              <a:t>/a</a:t>
            </a:r>
            <a:r>
              <a:rPr baseline="31999"/>
              <a:t>j</a:t>
            </a:r>
            <a:r>
              <a:t>=1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4" name="Equation"/>
          <p:cNvSpPr txBox="1"/>
          <p:nvPr/>
        </p:nvSpPr>
        <p:spPr>
          <a:xfrm>
            <a:off x="1618351" y="5190699"/>
            <a:ext cx="4046876" cy="1022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25" name="= n[1+(1+1+…(log2n times)+1)]=nlog2n…"/>
          <p:cNvSpPr txBox="1"/>
          <p:nvPr/>
        </p:nvSpPr>
        <p:spPr>
          <a:xfrm>
            <a:off x="488144" y="5971163"/>
            <a:ext cx="8362990" cy="13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n[1+(1+1+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+1)]=nlog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2"/>
      <p:bldP build="p" bldLvl="5" animBg="1" rev="0" advAuto="0" spid="320" grpId="1"/>
      <p:bldP build="p" bldLvl="5" animBg="1" rev="0" advAuto="0" spid="325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328" name="Example 02: a=9, b=3,T(1)=4,f(n)=4n6…"/>
          <p:cNvSpPr txBox="1"/>
          <p:nvPr>
            <p:ph type="body" sz="half" idx="1"/>
          </p:nvPr>
        </p:nvSpPr>
        <p:spPr>
          <a:xfrm>
            <a:off x="555600" y="864195"/>
            <a:ext cx="9048800" cy="1911623"/>
          </a:xfrm>
          <a:prstGeom prst="rect">
            <a:avLst/>
          </a:prstGeom>
        </p:spPr>
        <p:txBody>
          <a:bodyPr/>
          <a:lstStyle/>
          <a:p>
            <a:pPr/>
            <a:r>
              <a:t>Example 02: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a=9, b=3,T(1)=4,f(n)=4n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Given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3</a:t>
            </a:r>
            <a:r>
              <a:t>9=2, 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=4b</a:t>
            </a:r>
            <a:r>
              <a:rPr baseline="31999"/>
              <a:t>6j</a:t>
            </a:r>
            <a:r>
              <a:t>/a</a:t>
            </a:r>
            <a:r>
              <a:rPr baseline="31999"/>
              <a:t>j</a:t>
            </a:r>
            <a:r>
              <a:t>=4*3</a:t>
            </a:r>
            <a:r>
              <a:rPr baseline="31999"/>
              <a:t>6j</a:t>
            </a:r>
            <a:r>
              <a:t>/3</a:t>
            </a:r>
            <a:r>
              <a:rPr baseline="31999"/>
              <a:t>2j</a:t>
            </a:r>
            <a:r>
              <a:t>=4*3</a:t>
            </a:r>
            <a:r>
              <a:rPr baseline="31999"/>
              <a:t>4j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32" name="Equation"/>
          <p:cNvSpPr txBox="1"/>
          <p:nvPr/>
        </p:nvSpPr>
        <p:spPr>
          <a:xfrm>
            <a:off x="1069612" y="2881983"/>
            <a:ext cx="4046875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33" name="= n2[4+(4*34+4*34*2+…+4*34*log3n)]…"/>
          <p:cNvSpPr txBox="1"/>
          <p:nvPr/>
        </p:nvSpPr>
        <p:spPr>
          <a:xfrm>
            <a:off x="89061" y="3786380"/>
            <a:ext cx="7786140" cy="216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[4+(4*3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*4(3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+d=c*n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3" grpId="3"/>
      <p:bldP build="whole" bldLvl="1" animBg="1" rev="0" advAuto="0" spid="332" grpId="2"/>
      <p:bldP build="p" bldLvl="5" animBg="1" rev="0" advAuto="0" spid="32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ummary: 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Divide and Conquer</a:t>
            </a:r>
          </a:p>
        </p:txBody>
      </p:sp>
      <p:sp>
        <p:nvSpPr>
          <p:cNvPr id="336" name="Break the problem into smaller subs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 the problem into smaller subsets</a:t>
            </a:r>
          </a:p>
          <a:p>
            <a:pPr lvl="1"/>
            <a:r>
              <a:t>By a factor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—&gt;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n/c</a:t>
            </a:r>
          </a:p>
          <a:p>
            <a:pPr/>
            <a:r>
              <a:t>Conquer (Solve) the sub-problem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Example cases</a:t>
            </a:r>
          </a:p>
          <a:p>
            <a:pPr lvl="1"/>
            <a:r>
              <a:t>Sorting and Searching</a:t>
            </a:r>
          </a:p>
          <a:p>
            <a:pPr lvl="1"/>
            <a:r>
              <a:t>Binary Tree traversals</a:t>
            </a:r>
          </a:p>
          <a:p>
            <a:pPr lvl="1"/>
            <a:r>
              <a:t>Binary search</a:t>
            </a:r>
          </a:p>
          <a:p>
            <a:pPr lvl="1"/>
            <a:r>
              <a:t>Multiplication of large numbers (Karatsuba Algo)</a:t>
            </a:r>
          </a:p>
          <a:p>
            <a:pPr lvl="1"/>
            <a:r>
              <a:t>Matrix multiplicatin - Strassen’s algorithm</a:t>
            </a:r>
          </a:p>
          <a:p>
            <a:pPr lvl="1"/>
            <a:r>
              <a:t>Closest pair problem</a:t>
            </a:r>
          </a:p>
          <a:p>
            <a:pPr lvl="1"/>
            <a:r>
              <a:t>Convex Hull problem</a:t>
            </a:r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33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3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3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42" name="Divide and Conquer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approach</a:t>
            </a:r>
          </a:p>
          <a:p>
            <a:pPr/>
            <a:r>
              <a:t>Cost efficiency:</a:t>
            </a:r>
          </a:p>
          <a:p>
            <a:pPr lvl="1"/>
            <a:r>
              <a:t>Define recurrence relation</a:t>
            </a:r>
          </a:p>
          <a:p>
            <a:pPr lvl="1"/>
            <a:r>
              <a:t>Solve the recurrance equation</a:t>
            </a:r>
          </a:p>
          <a:p>
            <a:pPr/>
            <a:r>
              <a:t>Example of binary search (visual)</a:t>
            </a:r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ivide and Conquer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Algo</a:t>
            </a:r>
          </a:p>
        </p:txBody>
      </p:sp>
      <p:sp>
        <p:nvSpPr>
          <p:cNvPr id="54" name="Divide (break) the problem (size n) into similar sub problem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Divide (break) the problem (size n) into similar sub problems</a:t>
            </a:r>
          </a:p>
          <a:p>
            <a:pPr lvl="1"/>
            <a:r>
              <a:t>Size of sub problems should be some factor of original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n/c</a:t>
            </a:r>
          </a:p>
          <a:p>
            <a:pPr lvl="2"/>
            <a:r>
              <a:t>When small enough, solve by brute force</a:t>
            </a:r>
          </a:p>
          <a:p>
            <a:pPr/>
            <a:r>
              <a:t>Conquer (Solve) the sub-problem</a:t>
            </a:r>
          </a:p>
          <a:p>
            <a:pPr lvl="1"/>
            <a:r>
              <a:t>Use recursion to solve small 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The cost is </a:t>
            </a:r>
          </a:p>
          <a:p>
            <a:pPr lvl="1"/>
            <a:r>
              <a:t>Cost of breaking</a:t>
            </a:r>
          </a:p>
          <a:p>
            <a:pPr lvl="1"/>
            <a:r>
              <a:t>Cost of solving subproblem</a:t>
            </a:r>
          </a:p>
          <a:p>
            <a:pPr lvl="1"/>
            <a:r>
              <a:t>Cost of combining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vide and Conquer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Approach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Problem of…"/>
          <p:cNvSpPr/>
          <p:nvPr/>
        </p:nvSpPr>
        <p:spPr>
          <a:xfrm>
            <a:off x="3683000" y="1058333"/>
            <a:ext cx="221290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Problem of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n</a:t>
            </a:r>
          </a:p>
        </p:txBody>
      </p:sp>
      <p:sp>
        <p:nvSpPr>
          <p:cNvPr id="64" name="…"/>
          <p:cNvSpPr txBox="1"/>
          <p:nvPr/>
        </p:nvSpPr>
        <p:spPr>
          <a:xfrm>
            <a:off x="5252396" y="2797791"/>
            <a:ext cx="612141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65" name="…"/>
          <p:cNvSpPr txBox="1"/>
          <p:nvPr/>
        </p:nvSpPr>
        <p:spPr>
          <a:xfrm>
            <a:off x="5572569" y="4347633"/>
            <a:ext cx="61214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66" name="Solution to Original Problem of Size n"/>
          <p:cNvSpPr/>
          <p:nvPr/>
        </p:nvSpPr>
        <p:spPr>
          <a:xfrm>
            <a:off x="3511715" y="5910175"/>
            <a:ext cx="3136570" cy="1090415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 Original Problem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grpSp>
        <p:nvGrpSpPr>
          <p:cNvPr id="69" name="Group"/>
          <p:cNvGrpSpPr/>
          <p:nvPr/>
        </p:nvGrpSpPr>
        <p:grpSpPr>
          <a:xfrm>
            <a:off x="596213" y="1875366"/>
            <a:ext cx="3425454" cy="1626461"/>
            <a:chOff x="0" y="0"/>
            <a:chExt cx="3425453" cy="1626459"/>
          </a:xfrm>
        </p:grpSpPr>
        <p:sp>
          <p:nvSpPr>
            <p:cNvPr id="67" name="Subprob 1…"/>
            <p:cNvSpPr/>
            <p:nvPr/>
          </p:nvSpPr>
          <p:spPr>
            <a:xfrm>
              <a:off x="0" y="833966"/>
              <a:ext cx="1877219" cy="79249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t> </a:t>
              </a:r>
            </a:p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of size </a:t>
              </a:r>
              <a:r>
                <a:rPr b="0">
                  <a:latin typeface="Courier New"/>
                  <a:ea typeface="Courier New"/>
                  <a:cs typeface="Courier New"/>
                  <a:sym typeface="Courier New"/>
                </a:rPr>
                <a:t>n/k</a:t>
              </a:r>
            </a:p>
          </p:txBody>
        </p:sp>
        <p:sp>
          <p:nvSpPr>
            <p:cNvPr id="68" name="Line"/>
            <p:cNvSpPr/>
            <p:nvPr/>
          </p:nvSpPr>
          <p:spPr>
            <a:xfrm flipV="1">
              <a:off x="909794" y="-1"/>
              <a:ext cx="2515660" cy="8088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2" name="Group"/>
          <p:cNvGrpSpPr/>
          <p:nvPr/>
        </p:nvGrpSpPr>
        <p:grpSpPr>
          <a:xfrm>
            <a:off x="596213" y="3489623"/>
            <a:ext cx="1630959" cy="1646271"/>
            <a:chOff x="0" y="0"/>
            <a:chExt cx="1630957" cy="1646269"/>
          </a:xfrm>
        </p:grpSpPr>
        <p:sp>
          <p:nvSpPr>
            <p:cNvPr id="70" name="Solution to…"/>
            <p:cNvSpPr/>
            <p:nvPr/>
          </p:nvSpPr>
          <p:spPr>
            <a:xfrm>
              <a:off x="0" y="853776"/>
              <a:ext cx="1630958" cy="7924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Solution to</a:t>
              </a:r>
            </a:p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71" name="Line"/>
            <p:cNvSpPr/>
            <p:nvPr/>
          </p:nvSpPr>
          <p:spPr>
            <a:xfrm flipV="1">
              <a:off x="765383" y="0"/>
              <a:ext cx="1" cy="817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" name="Group"/>
          <p:cNvGrpSpPr/>
          <p:nvPr/>
        </p:nvGrpSpPr>
        <p:grpSpPr>
          <a:xfrm>
            <a:off x="5502531" y="1841815"/>
            <a:ext cx="3324093" cy="1660012"/>
            <a:chOff x="0" y="0"/>
            <a:chExt cx="3324092" cy="1660011"/>
          </a:xfrm>
        </p:grpSpPr>
        <p:sp>
          <p:nvSpPr>
            <p:cNvPr id="73" name="Subprob k…"/>
            <p:cNvSpPr/>
            <p:nvPr/>
          </p:nvSpPr>
          <p:spPr>
            <a:xfrm>
              <a:off x="1446873" y="867518"/>
              <a:ext cx="1877220" cy="79249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k </a:t>
              </a:r>
            </a:p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of size </a:t>
              </a:r>
              <a:r>
                <a:rPr b="0">
                  <a:latin typeface="Courier New"/>
                  <a:ea typeface="Courier New"/>
                  <a:cs typeface="Courier New"/>
                  <a:sym typeface="Courier New"/>
                </a:rPr>
                <a:t>n/k</a:t>
              </a:r>
            </a:p>
          </p:txBody>
        </p:sp>
        <p:sp>
          <p:nvSpPr>
            <p:cNvPr id="74" name="Line"/>
            <p:cNvSpPr/>
            <p:nvPr/>
          </p:nvSpPr>
          <p:spPr>
            <a:xfrm flipH="1" flipV="1">
              <a:off x="-1" y="-1"/>
              <a:ext cx="2406270" cy="8759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8" name="Group"/>
          <p:cNvGrpSpPr/>
          <p:nvPr/>
        </p:nvGrpSpPr>
        <p:grpSpPr>
          <a:xfrm>
            <a:off x="2930654" y="1857245"/>
            <a:ext cx="2012343" cy="1644582"/>
            <a:chOff x="0" y="0"/>
            <a:chExt cx="2012342" cy="1644580"/>
          </a:xfrm>
        </p:grpSpPr>
        <p:sp>
          <p:nvSpPr>
            <p:cNvPr id="76" name="Subprob 2…"/>
            <p:cNvSpPr/>
            <p:nvPr/>
          </p:nvSpPr>
          <p:spPr>
            <a:xfrm>
              <a:off x="0" y="852087"/>
              <a:ext cx="1877219" cy="79249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2 </a:t>
              </a:r>
            </a:p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of size </a:t>
              </a:r>
              <a:r>
                <a:rPr b="0">
                  <a:latin typeface="Courier New"/>
                  <a:ea typeface="Courier New"/>
                  <a:cs typeface="Courier New"/>
                  <a:sym typeface="Courier New"/>
                </a:rPr>
                <a:t>n/k</a:t>
              </a:r>
            </a:p>
          </p:txBody>
        </p:sp>
        <p:sp>
          <p:nvSpPr>
            <p:cNvPr id="77" name="Line"/>
            <p:cNvSpPr/>
            <p:nvPr/>
          </p:nvSpPr>
          <p:spPr>
            <a:xfrm flipV="1">
              <a:off x="1167278" y="0"/>
              <a:ext cx="845065" cy="845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1" name="Group"/>
          <p:cNvGrpSpPr/>
          <p:nvPr/>
        </p:nvGrpSpPr>
        <p:grpSpPr>
          <a:xfrm>
            <a:off x="3053785" y="3489623"/>
            <a:ext cx="1630959" cy="1646271"/>
            <a:chOff x="0" y="0"/>
            <a:chExt cx="1630957" cy="1646269"/>
          </a:xfrm>
        </p:grpSpPr>
        <p:sp>
          <p:nvSpPr>
            <p:cNvPr id="79" name="Solution to…"/>
            <p:cNvSpPr/>
            <p:nvPr/>
          </p:nvSpPr>
          <p:spPr>
            <a:xfrm>
              <a:off x="0" y="853776"/>
              <a:ext cx="1630958" cy="7924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Solution to</a:t>
              </a:r>
            </a:p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2</a:t>
              </a:r>
            </a:p>
          </p:txBody>
        </p:sp>
        <p:sp>
          <p:nvSpPr>
            <p:cNvPr id="80" name="Line"/>
            <p:cNvSpPr/>
            <p:nvPr/>
          </p:nvSpPr>
          <p:spPr>
            <a:xfrm flipV="1">
              <a:off x="815478" y="0"/>
              <a:ext cx="1" cy="817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4" name="Group"/>
          <p:cNvGrpSpPr/>
          <p:nvPr/>
        </p:nvGrpSpPr>
        <p:grpSpPr>
          <a:xfrm>
            <a:off x="7072535" y="3489623"/>
            <a:ext cx="1630959" cy="1646271"/>
            <a:chOff x="0" y="0"/>
            <a:chExt cx="1630957" cy="1646269"/>
          </a:xfrm>
        </p:grpSpPr>
        <p:sp>
          <p:nvSpPr>
            <p:cNvPr id="82" name="Solution to…"/>
            <p:cNvSpPr/>
            <p:nvPr/>
          </p:nvSpPr>
          <p:spPr>
            <a:xfrm>
              <a:off x="0" y="853776"/>
              <a:ext cx="1630958" cy="7924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Solution to</a:t>
              </a:r>
            </a:p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</a:p>
          </p:txBody>
        </p:sp>
        <p:sp>
          <p:nvSpPr>
            <p:cNvPr id="83" name="Line"/>
            <p:cNvSpPr/>
            <p:nvPr/>
          </p:nvSpPr>
          <p:spPr>
            <a:xfrm flipV="1">
              <a:off x="815479" y="0"/>
              <a:ext cx="1" cy="817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8" name="Group"/>
          <p:cNvGrpSpPr/>
          <p:nvPr/>
        </p:nvGrpSpPr>
        <p:grpSpPr>
          <a:xfrm>
            <a:off x="1192998" y="5117541"/>
            <a:ext cx="6596336" cy="856592"/>
            <a:chOff x="0" y="0"/>
            <a:chExt cx="6596335" cy="856591"/>
          </a:xfrm>
        </p:grpSpPr>
        <p:sp>
          <p:nvSpPr>
            <p:cNvPr id="85" name="Line"/>
            <p:cNvSpPr/>
            <p:nvPr/>
          </p:nvSpPr>
          <p:spPr>
            <a:xfrm flipV="1">
              <a:off x="4703206" y="29384"/>
              <a:ext cx="1893130" cy="7943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" name="Line"/>
            <p:cNvSpPr/>
            <p:nvPr/>
          </p:nvSpPr>
          <p:spPr>
            <a:xfrm flipH="1" flipV="1">
              <a:off x="-1" y="12166"/>
              <a:ext cx="2715039" cy="8132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 flipH="1" flipV="1">
              <a:off x="2872583" y="-1"/>
              <a:ext cx="695551" cy="856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" grpId="9"/>
      <p:bldP build="whole" bldLvl="1" animBg="1" rev="0" advAuto="0" spid="88" grpId="10"/>
      <p:bldP build="whole" bldLvl="1" animBg="1" rev="0" advAuto="0" spid="81" grpId="7"/>
      <p:bldP build="whole" bldLvl="1" animBg="1" rev="0" advAuto="0" spid="72" grpId="6"/>
      <p:bldP build="whole" bldLvl="1" animBg="1" rev="0" advAuto="0" spid="66" grpId="11"/>
      <p:bldP build="whole" bldLvl="1" animBg="1" rev="0" advAuto="0" spid="63" grpId="1"/>
      <p:bldP build="whole" bldLvl="1" animBg="1" rev="0" advAuto="0" spid="75" grpId="5"/>
      <p:bldP build="whole" bldLvl="1" animBg="1" rev="0" advAuto="0" spid="64" grpId="4"/>
      <p:bldP build="whole" bldLvl="1" animBg="1" rev="0" advAuto="0" spid="78" grpId="3"/>
      <p:bldP build="whole" bldLvl="1" animBg="1" rev="0" advAuto="0" spid="69" grpId="2"/>
      <p:bldP build="whole" bldLvl="1" animBg="1" rev="0" advAuto="0" spid="65" grpId="8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ivide and Conquer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Examples</a:t>
            </a:r>
          </a:p>
        </p:txBody>
      </p:sp>
      <p:sp>
        <p:nvSpPr>
          <p:cNvPr id="91" name="Sorting and Searching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Sorting and Searching</a:t>
            </a:r>
          </a:p>
          <a:p>
            <a:pPr/>
            <a:r>
              <a:t>Binary Tree traversals</a:t>
            </a:r>
          </a:p>
          <a:p>
            <a:pPr/>
            <a:r>
              <a:t>Binary search</a:t>
            </a:r>
          </a:p>
          <a:p>
            <a:pPr/>
            <a:r>
              <a:t>Multiplication of large numbers (Karatsuba Algo)</a:t>
            </a:r>
          </a:p>
          <a:p>
            <a:pPr/>
            <a:r>
              <a:t>Matrix multiplicatin - Strassen’s algorithm</a:t>
            </a:r>
          </a:p>
          <a:p>
            <a:pPr/>
            <a:r>
              <a:t>Closest pair problem</a:t>
            </a:r>
          </a:p>
          <a:p>
            <a:pPr/>
            <a:r>
              <a:t>Convex Hull problem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9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  <a:r>
              <a:t>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101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02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03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04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05" name="09"/>
            <p:cNvSpPr/>
            <p:nvPr/>
          </p:nvSpPr>
          <p:spPr>
            <a:xfrm>
              <a:off x="4932386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106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107" name="16"/>
            <p:cNvSpPr/>
            <p:nvPr/>
          </p:nvSpPr>
          <p:spPr>
            <a:xfrm>
              <a:off x="92716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08" name="15"/>
            <p:cNvSpPr/>
            <p:nvPr/>
          </p:nvSpPr>
          <p:spPr>
            <a:xfrm>
              <a:off x="864804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09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10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11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2" name="11"/>
            <p:cNvSpPr/>
            <p:nvPr/>
          </p:nvSpPr>
          <p:spPr>
            <a:xfrm>
              <a:off x="6189360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 cap="flat">
                    <a:solidFill>
                      <a:srgbClr val="000000"/>
                    </a:solidFill>
                    <a:prstDash val="solid"/>
                    <a:miter lim="400000"/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3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4" name="08"/>
            <p:cNvSpPr/>
            <p:nvPr/>
          </p:nvSpPr>
          <p:spPr>
            <a:xfrm>
              <a:off x="4298977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115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116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18" name="Solution 1:…"/>
          <p:cNvSpPr txBox="1"/>
          <p:nvPr/>
        </p:nvSpPr>
        <p:spPr>
          <a:xfrm>
            <a:off x="275980" y="2780920"/>
            <a:ext cx="4680902" cy="406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Solution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with 2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with 3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with 16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</a:t>
            </a:r>
          </a:p>
          <a:p>
            <a:pPr lvl="1" marL="681037" indent="-28575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  <a:r>
              <a:t> comparisons (worst case)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5142318" y="2970939"/>
            <a:ext cx="1489435" cy="1179268"/>
            <a:chOff x="0" y="0"/>
            <a:chExt cx="1489433" cy="1179266"/>
          </a:xfrm>
        </p:grpSpPr>
        <p:sp>
          <p:nvSpPr>
            <p:cNvPr id="119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0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21" name="02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26" name="Group"/>
          <p:cNvGrpSpPr/>
          <p:nvPr/>
        </p:nvGrpSpPr>
        <p:grpSpPr>
          <a:xfrm>
            <a:off x="7127171" y="2970939"/>
            <a:ext cx="1489434" cy="1179268"/>
            <a:chOff x="0" y="0"/>
            <a:chExt cx="1489433" cy="1179266"/>
          </a:xfrm>
        </p:grpSpPr>
        <p:sp>
          <p:nvSpPr>
            <p:cNvPr id="123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4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25" name="03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30" name="Group"/>
          <p:cNvGrpSpPr/>
          <p:nvPr/>
        </p:nvGrpSpPr>
        <p:grpSpPr>
          <a:xfrm>
            <a:off x="7301216" y="4979572"/>
            <a:ext cx="1489434" cy="1179268"/>
            <a:chOff x="0" y="0"/>
            <a:chExt cx="1489433" cy="1179266"/>
          </a:xfrm>
        </p:grpSpPr>
        <p:sp>
          <p:nvSpPr>
            <p:cNvPr id="127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8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29" name="16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 rot="20940000">
            <a:off x="5142319" y="4979572"/>
            <a:ext cx="1489434" cy="1179268"/>
            <a:chOff x="0" y="0"/>
            <a:chExt cx="1489433" cy="1179266"/>
          </a:xfrm>
        </p:grpSpPr>
        <p:sp>
          <p:nvSpPr>
            <p:cNvPr id="131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2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33" name="11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6"/>
      <p:bldP build="p" bldLvl="5" animBg="1" rev="0" advAuto="0" spid="97" grpId="1"/>
      <p:bldP build="whole" bldLvl="1" animBg="1" rev="0" advAuto="0" spid="117" grpId="2"/>
      <p:bldP build="p" bldLvl="5" animBg="1" rev="0" advAuto="0" spid="118" grpId="3"/>
      <p:bldP build="whole" bldLvl="1" animBg="1" rev="0" advAuto="0" spid="126" grpId="5"/>
      <p:bldP build="whole" bldLvl="1" animBg="1" rev="0" advAuto="0" spid="122" grpId="4"/>
      <p:bldP build="whole" bldLvl="1" animBg="1" rev="0" advAuto="0" spid="134" grpId="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3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  <a:r>
              <a:t>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141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42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43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44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45" name="09"/>
            <p:cNvSpPr/>
            <p:nvPr/>
          </p:nvSpPr>
          <p:spPr>
            <a:xfrm>
              <a:off x="4932386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146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147" name="16"/>
            <p:cNvSpPr/>
            <p:nvPr/>
          </p:nvSpPr>
          <p:spPr>
            <a:xfrm>
              <a:off x="92716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48" name="15"/>
            <p:cNvSpPr/>
            <p:nvPr/>
          </p:nvSpPr>
          <p:spPr>
            <a:xfrm>
              <a:off x="864804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49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50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51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52" name="11"/>
            <p:cNvSpPr/>
            <p:nvPr/>
          </p:nvSpPr>
          <p:spPr>
            <a:xfrm>
              <a:off x="6189360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 cap="flat">
                    <a:solidFill>
                      <a:srgbClr val="000000"/>
                    </a:solidFill>
                    <a:prstDash val="solid"/>
                    <a:miter lim="400000"/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3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54" name="08"/>
            <p:cNvSpPr/>
            <p:nvPr/>
          </p:nvSpPr>
          <p:spPr>
            <a:xfrm>
              <a:off x="4298977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155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156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58" name="Solution 2:…"/>
          <p:cNvSpPr txBox="1"/>
          <p:nvPr/>
        </p:nvSpPr>
        <p:spPr>
          <a:xfrm>
            <a:off x="275980" y="2780920"/>
            <a:ext cx="4804020" cy="412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Solution 2: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with 2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3 with 4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  <a:r>
              <a:t> with 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</a:t>
            </a:r>
          </a:p>
          <a:p>
            <a:pPr lvl="1" marL="681037" indent="-28575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8 comparisons (worst case)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5142318" y="2970939"/>
            <a:ext cx="1489435" cy="1179268"/>
            <a:chOff x="0" y="0"/>
            <a:chExt cx="1489433" cy="1179266"/>
          </a:xfrm>
        </p:grpSpPr>
        <p:sp>
          <p:nvSpPr>
            <p:cNvPr id="159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0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61" name="02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7331250" y="2970939"/>
            <a:ext cx="1489434" cy="1179268"/>
            <a:chOff x="0" y="0"/>
            <a:chExt cx="1489433" cy="1179266"/>
          </a:xfrm>
        </p:grpSpPr>
        <p:sp>
          <p:nvSpPr>
            <p:cNvPr id="163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4" name="03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65" name="04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5083564" y="4424814"/>
            <a:ext cx="1489435" cy="1179268"/>
            <a:chOff x="0" y="0"/>
            <a:chExt cx="1489433" cy="1179266"/>
          </a:xfrm>
        </p:grpSpPr>
        <p:sp>
          <p:nvSpPr>
            <p:cNvPr id="167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8" name="2k-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2k-1</a:t>
              </a:r>
            </a:p>
          </p:txBody>
        </p:sp>
        <p:sp>
          <p:nvSpPr>
            <p:cNvPr id="169" name="2k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2k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464277" y="4424814"/>
            <a:ext cx="1489435" cy="1179268"/>
            <a:chOff x="0" y="0"/>
            <a:chExt cx="1489433" cy="1179266"/>
          </a:xfrm>
        </p:grpSpPr>
        <p:sp>
          <p:nvSpPr>
            <p:cNvPr id="171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2" name="15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73" name="16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7"/>
      <p:bldP build="p" bldLvl="5" animBg="1" rev="0" advAuto="0" spid="158" grpId="3"/>
      <p:bldP build="whole" bldLvl="1" animBg="1" rev="0" advAuto="0" spid="162" grpId="4"/>
      <p:bldP build="whole" bldLvl="1" animBg="1" rev="0" advAuto="0" spid="157" grpId="2"/>
      <p:bldP build="p" bldLvl="5" animBg="1" rev="0" advAuto="0" spid="137" grpId="1"/>
      <p:bldP build="whole" bldLvl="1" animBg="1" rev="0" advAuto="0" spid="170" grpId="6"/>
      <p:bldP build="whole" bldLvl="1" animBg="1" rev="0" advAuto="0" spid="166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7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  <a:r>
              <a:t>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181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82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83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84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85" name="09"/>
            <p:cNvSpPr/>
            <p:nvPr/>
          </p:nvSpPr>
          <p:spPr>
            <a:xfrm>
              <a:off x="4932386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186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187" name="16"/>
            <p:cNvSpPr/>
            <p:nvPr/>
          </p:nvSpPr>
          <p:spPr>
            <a:xfrm>
              <a:off x="92716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88" name="15"/>
            <p:cNvSpPr/>
            <p:nvPr/>
          </p:nvSpPr>
          <p:spPr>
            <a:xfrm>
              <a:off x="864804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89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90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91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92" name="11"/>
            <p:cNvSpPr/>
            <p:nvPr/>
          </p:nvSpPr>
          <p:spPr>
            <a:xfrm>
              <a:off x="6189360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 cap="flat">
                    <a:solidFill>
                      <a:srgbClr val="000000"/>
                    </a:solidFill>
                    <a:prstDash val="solid"/>
                    <a:miter lim="400000"/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93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94" name="08"/>
            <p:cNvSpPr/>
            <p:nvPr/>
          </p:nvSpPr>
          <p:spPr>
            <a:xfrm>
              <a:off x="4298977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195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196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98" name="Soltion3: Divide and Conquer…"/>
          <p:cNvSpPr txBox="1"/>
          <p:nvPr/>
        </p:nvSpPr>
        <p:spPr>
          <a:xfrm>
            <a:off x="-15015" y="3100176"/>
            <a:ext cx="7384668" cy="440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Soltion3: Divide and Conquer</a:t>
            </a:r>
          </a:p>
          <a:p>
            <a:pPr lvl="1" marL="7381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Divide into 2 sets, each of 8 balls</a:t>
            </a:r>
          </a:p>
          <a:p>
            <a:pPr lvl="1" marL="7381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-8 with 9-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  <a:r>
              <a:t>, and divide the lighter set into two parts each of 4.</a:t>
            </a:r>
          </a:p>
          <a:p>
            <a:pPr lvl="3" marL="0" indent="685800">
              <a:lnSpc>
                <a:spcPct val="90000"/>
              </a:lnSpc>
              <a:spcBef>
                <a:spcPts val="2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Continue the process till lighter ball is found</a:t>
            </a:r>
          </a:p>
          <a:p>
            <a:pPr marL="362416" indent="-32272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 4 comparisons 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grpSp>
        <p:nvGrpSpPr>
          <p:cNvPr id="206" name="Group"/>
          <p:cNvGrpSpPr/>
          <p:nvPr/>
        </p:nvGrpSpPr>
        <p:grpSpPr>
          <a:xfrm rot="21000000">
            <a:off x="7039485" y="2768531"/>
            <a:ext cx="2928250" cy="2082938"/>
            <a:chOff x="0" y="0"/>
            <a:chExt cx="2928249" cy="2082937"/>
          </a:xfrm>
        </p:grpSpPr>
        <p:sp>
          <p:nvSpPr>
            <p:cNvPr id="199" name="Scales"/>
            <p:cNvSpPr/>
            <p:nvPr/>
          </p:nvSpPr>
          <p:spPr>
            <a:xfrm>
              <a:off x="333399" y="0"/>
              <a:ext cx="2383267" cy="208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0" name="01"/>
            <p:cNvSpPr/>
            <p:nvPr/>
          </p:nvSpPr>
          <p:spPr>
            <a:xfrm>
              <a:off x="0" y="758037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1" name="…"/>
            <p:cNvSpPr/>
            <p:nvPr/>
          </p:nvSpPr>
          <p:spPr>
            <a:xfrm>
              <a:off x="379101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202" name="08"/>
            <p:cNvSpPr/>
            <p:nvPr/>
          </p:nvSpPr>
          <p:spPr>
            <a:xfrm>
              <a:off x="611587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203" name="09"/>
            <p:cNvSpPr/>
            <p:nvPr/>
          </p:nvSpPr>
          <p:spPr>
            <a:xfrm>
              <a:off x="1723333" y="758037"/>
              <a:ext cx="582943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204" name="…"/>
            <p:cNvSpPr/>
            <p:nvPr/>
          </p:nvSpPr>
          <p:spPr>
            <a:xfrm>
              <a:off x="2102435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205" name="16"/>
            <p:cNvSpPr/>
            <p:nvPr/>
          </p:nvSpPr>
          <p:spPr>
            <a:xfrm>
              <a:off x="2334921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 rot="600000">
            <a:off x="7285556" y="4741292"/>
            <a:ext cx="2809179" cy="2082938"/>
            <a:chOff x="0" y="0"/>
            <a:chExt cx="2809178" cy="2082937"/>
          </a:xfrm>
        </p:grpSpPr>
        <p:sp>
          <p:nvSpPr>
            <p:cNvPr id="207" name="Scales"/>
            <p:cNvSpPr/>
            <p:nvPr/>
          </p:nvSpPr>
          <p:spPr>
            <a:xfrm>
              <a:off x="214328" y="0"/>
              <a:ext cx="2383267" cy="208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8" name="13"/>
            <p:cNvSpPr/>
            <p:nvPr/>
          </p:nvSpPr>
          <p:spPr>
            <a:xfrm>
              <a:off x="1471235" y="758037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09" name="…"/>
            <p:cNvSpPr/>
            <p:nvPr/>
          </p:nvSpPr>
          <p:spPr>
            <a:xfrm>
              <a:off x="1983364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210" name="16"/>
            <p:cNvSpPr/>
            <p:nvPr/>
          </p:nvSpPr>
          <p:spPr>
            <a:xfrm>
              <a:off x="2215850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11" name="09"/>
            <p:cNvSpPr/>
            <p:nvPr/>
          </p:nvSpPr>
          <p:spPr>
            <a:xfrm>
              <a:off x="0" y="838591"/>
              <a:ext cx="582942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212" name="…"/>
            <p:cNvSpPr/>
            <p:nvPr/>
          </p:nvSpPr>
          <p:spPr>
            <a:xfrm>
              <a:off x="379101" y="838591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213" name="12"/>
            <p:cNvSpPr/>
            <p:nvPr/>
          </p:nvSpPr>
          <p:spPr>
            <a:xfrm>
              <a:off x="611587" y="838591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4"/>
      <p:bldP build="whole" bldLvl="1" animBg="1" rev="0" advAuto="0" spid="197" grpId="2"/>
      <p:bldP build="p" bldLvl="5" animBg="1" rev="0" advAuto="0" spid="177" grpId="1"/>
      <p:bldP build="p" bldLvl="5" animBg="1" rev="0" advAuto="0" spid="198" grpId="3"/>
      <p:bldP build="whole" bldLvl="1" animBg="1" rev="0" advAuto="0" spid="214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21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  <a:r>
              <a:t>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221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22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223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224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225" name="09"/>
            <p:cNvSpPr/>
            <p:nvPr/>
          </p:nvSpPr>
          <p:spPr>
            <a:xfrm>
              <a:off x="4932386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226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227" name="16"/>
            <p:cNvSpPr/>
            <p:nvPr/>
          </p:nvSpPr>
          <p:spPr>
            <a:xfrm>
              <a:off x="92716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28" name="15"/>
            <p:cNvSpPr/>
            <p:nvPr/>
          </p:nvSpPr>
          <p:spPr>
            <a:xfrm>
              <a:off x="864804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29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30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31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32" name="11"/>
            <p:cNvSpPr/>
            <p:nvPr/>
          </p:nvSpPr>
          <p:spPr>
            <a:xfrm>
              <a:off x="6189360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 cap="flat">
                    <a:solidFill>
                      <a:srgbClr val="000000"/>
                    </a:solidFill>
                    <a:prstDash val="solid"/>
                    <a:miter lim="400000"/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33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34" name="08"/>
            <p:cNvSpPr/>
            <p:nvPr/>
          </p:nvSpPr>
          <p:spPr>
            <a:xfrm>
              <a:off x="4298977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235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236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238" name="Soltion3: Time complexity…"/>
          <p:cNvSpPr txBox="1"/>
          <p:nvPr/>
        </p:nvSpPr>
        <p:spPr>
          <a:xfrm>
            <a:off x="202855" y="2780920"/>
            <a:ext cx="9754290" cy="440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Soltion3: Time complexity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T(n/2) + 1 </a:t>
            </a: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#</a:t>
            </a:r>
            <a:r>
              <a:rPr sz="2900"/>
              <a:t>1</a:t>
            </a: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 comparison reduces it by half</a:t>
            </a:r>
            <a:endParaRPr sz="2900"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900"/>
              <a:t>= T(n/4) + 1 + 1 = T(n/2</a:t>
            </a:r>
            <a:r>
              <a:rPr baseline="31999" sz="2900"/>
              <a:t>2</a:t>
            </a:r>
            <a:r>
              <a:rPr sz="2900"/>
              <a:t>)+2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T(n/2</a:t>
            </a:r>
            <a:r>
              <a:rPr baseline="31999" sz="2900"/>
              <a:t>3</a:t>
            </a:r>
            <a:r>
              <a:rPr sz="2900"/>
              <a:t>) + 3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: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T(n/2</a:t>
            </a:r>
            <a:r>
              <a:rPr baseline="31999" sz="2900"/>
              <a:t>i</a:t>
            </a:r>
            <a:r>
              <a:rPr sz="2900"/>
              <a:t>) + i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log</a:t>
            </a:r>
            <a:r>
              <a:rPr baseline="-12896" sz="2900"/>
              <a:t>2</a:t>
            </a:r>
            <a:r>
              <a:rPr sz="2900"/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3"/>
      <p:bldP build="whole" bldLvl="1" animBg="1" rev="0" advAuto="0" spid="237" grpId="2"/>
      <p:bldP build="p" bldLvl="5" animBg="1" rev="0" advAuto="0" spid="21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