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0160000" cy="7620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1pPr>
    <a:lvl2pPr marL="40639" marR="40639" indent="3429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2pPr>
    <a:lvl3pPr marL="40639" marR="40639" indent="6858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3pPr>
    <a:lvl4pPr marL="40639" marR="40639" indent="10287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4pPr>
    <a:lvl5pPr marL="40639" marR="40639" indent="13716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5pPr>
    <a:lvl6pPr marL="40639" marR="40639" indent="17145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6pPr>
    <a:lvl7pPr marL="40639" marR="40639" indent="20574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7pPr>
    <a:lvl8pPr marL="40639" marR="40639" indent="24003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8pPr>
    <a:lvl9pPr marL="40639" marR="40639" indent="274320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Times New Roman"/>
          <a:ea typeface="Times New Roman"/>
          <a:cs typeface="Times New Roman"/>
        </a:font>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Times New Roman"/>
          <a:ea typeface="Times New Roman"/>
          <a:cs typeface="Times New Roman"/>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0" name="Shape 30"/>
          <p:cNvSpPr/>
          <p:nvPr>
            <p:ph type="sldImg"/>
          </p:nvPr>
        </p:nvSpPr>
        <p:spPr>
          <a:xfrm>
            <a:off x="1143000" y="685800"/>
            <a:ext cx="4572000" cy="3429000"/>
          </a:xfrm>
          <a:prstGeom prst="rect">
            <a:avLst/>
          </a:prstGeom>
        </p:spPr>
        <p:txBody>
          <a:bodyPr/>
          <a:lstStyle/>
          <a:p>
            <a:pPr/>
          </a:p>
        </p:txBody>
      </p:sp>
      <p:sp>
        <p:nvSpPr>
          <p:cNvPr id="31" name="Shape 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3" name="Title Text"/>
          <p:cNvSpPr txBox="1"/>
          <p:nvPr>
            <p:ph type="title"/>
          </p:nvPr>
        </p:nvSpPr>
        <p:spPr>
          <a:prstGeom prst="rect">
            <a:avLst/>
          </a:prstGeom>
        </p:spPr>
        <p:txBody>
          <a:bodyPr/>
          <a:lstStyle/>
          <a:p>
            <a:pPr/>
            <a:r>
              <a:t>Title Text</a:t>
            </a:r>
          </a:p>
        </p:txBody>
      </p:sp>
      <p:sp>
        <p:nvSpPr>
          <p:cNvPr id="1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xfrm>
            <a:off x="762000" y="893233"/>
            <a:ext cx="8636000" cy="6107907"/>
          </a:xfrm>
          <a:prstGeom prst="rect">
            <a:avLst/>
          </a:prstGeom>
        </p:spPr>
        <p:txBody>
          <a:bodyPr/>
          <a:lstStyle>
            <a:lvl1pPr>
              <a:defRPr sz="3400"/>
            </a:lvl1pPr>
            <a:lvl2pPr>
              <a:defRPr sz="3200"/>
            </a:lvl2pPr>
            <a:lvl3pPr>
              <a:defRPr sz="3000"/>
            </a:lvl3pPr>
            <a:lvl5pPr>
              <a:defRPr sz="2600"/>
            </a:lvl5p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xfrm>
            <a:off x="8713787" y="7009870"/>
            <a:ext cx="368301" cy="382911"/>
          </a:xfrm>
          <a:prstGeom prst="rect">
            <a:avLst/>
          </a:prstGeom>
        </p:spPr>
        <p:txBody>
          <a:bodyPr wrap="none"/>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762000" y="60325"/>
            <a:ext cx="8636000" cy="95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3" name="Body Level One…"/>
          <p:cNvSpPr txBox="1"/>
          <p:nvPr>
            <p:ph type="body" idx="1"/>
          </p:nvPr>
        </p:nvSpPr>
        <p:spPr>
          <a:xfrm>
            <a:off x="887784" y="938113"/>
            <a:ext cx="8384432" cy="589161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2pPr>
              <a:spcBef>
                <a:spcPts val="600"/>
              </a:spcBef>
              <a:buChar char="–"/>
              <a:defRPr sz="3000"/>
            </a:lvl2pPr>
            <a:lvl3pPr marL="1081087" indent="-228600">
              <a:spcBef>
                <a:spcPts val="500"/>
              </a:spcBef>
              <a:defRPr sz="2800"/>
            </a:lvl3pPr>
            <a:lvl4pPr marL="1538287" indent="-228600">
              <a:spcBef>
                <a:spcPts val="500"/>
              </a:spcBef>
              <a:buChar char="–"/>
              <a:defRPr sz="2800"/>
            </a:lvl4pPr>
            <a:lvl5pPr marL="1995487" indent="-228600">
              <a:spcBef>
                <a:spcPts val="500"/>
              </a:spcBef>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885634" y="6988206"/>
            <a:ext cx="602854" cy="382910"/>
          </a:xfrm>
          <a:prstGeom prst="rect">
            <a:avLst/>
          </a:prstGeom>
          <a:ln w="12700">
            <a:miter lim="400000"/>
          </a:ln>
        </p:spPr>
        <p:txBody>
          <a:bodyPr lIns="50800" tIns="50800" rIns="50800" bIns="50800">
            <a:spAutoFit/>
          </a:bodyPr>
          <a:lstStyle>
            <a:lvl1pPr marL="0" marR="0" algn="ctr" defTabSz="584200">
              <a:defRPr sz="2000"/>
            </a:lvl1pPr>
          </a:lstStyle>
          <a:p>
            <a:pPr/>
            <a:fld id="{86CB4B4D-7CA3-9044-876B-883B54F8677D}" type="slidenum"/>
          </a:p>
        </p:txBody>
      </p:sp>
      <p:sp>
        <p:nvSpPr>
          <p:cNvPr id="5"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39687" marR="40639" indent="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1pPr>
      <a:lvl2pPr marL="39687" marR="40639" indent="2286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2pPr>
      <a:lvl3pPr marL="39687" marR="40639" indent="4572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3pPr>
      <a:lvl4pPr marL="39687" marR="40639" indent="6858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4pPr>
      <a:lvl5pPr marL="39687" marR="40639" indent="9144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5pPr>
      <a:lvl6pPr marL="39687" marR="40639" indent="11430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6pPr>
      <a:lvl7pPr marL="39687" marR="40639" indent="13716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7pPr>
      <a:lvl8pPr marL="39687" marR="40639" indent="16002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8pPr>
      <a:lvl9pPr marL="39687" marR="40639" indent="1828800" algn="ctr" defTabSz="914400" rtl="0" latinLnBrk="0">
        <a:lnSpc>
          <a:spcPct val="100000"/>
        </a:lnSpc>
        <a:spcBef>
          <a:spcPts val="0"/>
        </a:spcBef>
        <a:spcAft>
          <a:spcPts val="0"/>
        </a:spcAft>
        <a:buClrTx/>
        <a:buSzTx/>
        <a:buFontTx/>
        <a:buNone/>
        <a:tabLst/>
        <a:defRPr b="0" baseline="0" cap="none" i="0" spc="0" strike="noStrike" sz="4800" u="none">
          <a:solidFill>
            <a:srgbClr val="000000"/>
          </a:solidFill>
          <a:uFill>
            <a:solidFill>
              <a:srgbClr val="000000"/>
            </a:solidFill>
          </a:uFill>
          <a:latin typeface="+mn-lt"/>
          <a:ea typeface="+mn-ea"/>
          <a:cs typeface="+mn-cs"/>
          <a:sym typeface="Gill Sans"/>
        </a:defRPr>
      </a:lvl9pPr>
    </p:titleStyle>
    <p:bodyStyle>
      <a:lvl1pPr marL="382587" marR="40639" indent="-342900"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1pPr>
      <a:lvl2pPr marL="681037" marR="40639" indent="-285750"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2pPr>
      <a:lvl3pPr marL="1096327" marR="40639" indent="-243839"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3pPr>
      <a:lvl4pPr marL="1570944" marR="40639" indent="-261257"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4pPr>
      <a:lvl5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5pPr>
      <a:lvl6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6pPr>
      <a:lvl7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7pPr>
      <a:lvl8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8pPr>
      <a:lvl9pPr marL="2048241" marR="40639" indent="-281353" algn="l" defTabSz="914400" latinLnBrk="0">
        <a:lnSpc>
          <a:spcPct val="90000"/>
        </a:lnSpc>
        <a:spcBef>
          <a:spcPts val="700"/>
        </a:spcBef>
        <a:spcAft>
          <a:spcPts val="0"/>
        </a:spcAft>
        <a:buClrTx/>
        <a:buSzPct val="100000"/>
        <a:buFontTx/>
        <a:buChar char="•"/>
        <a:tabLst/>
        <a:defRPr b="0" baseline="0" cap="none" i="0" spc="0" strike="noStrike" sz="3200" u="none">
          <a:solidFill>
            <a:srgbClr val="000000"/>
          </a:solidFill>
          <a:uFill>
            <a:solidFill>
              <a:srgbClr val="000000"/>
            </a:solidFill>
          </a:uFill>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1pPr>
      <a:lvl2pPr marL="0" marR="0" indent="2286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2pPr>
      <a:lvl3pPr marL="0" marR="0" indent="4572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3pPr>
      <a:lvl4pPr marL="0" marR="0" indent="6858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4pPr>
      <a:lvl5pPr marL="0" marR="0" indent="9144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5pPr>
      <a:lvl6pPr marL="0" marR="0" indent="11430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6pPr>
      <a:lvl7pPr marL="0" marR="0" indent="13716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7pPr>
      <a:lvl8pPr marL="0" marR="0" indent="16002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8pPr>
      <a:lvl9pPr marL="0" marR="0" indent="1828800" algn="ctr" defTabSz="584200" latinLnBrk="0">
        <a:lnSpc>
          <a:spcPct val="100000"/>
        </a:lnSpc>
        <a:spcBef>
          <a:spcPts val="0"/>
        </a:spcBef>
        <a:spcAft>
          <a:spcPts val="0"/>
        </a:spcAft>
        <a:buClrTx/>
        <a:buSzTx/>
        <a:buFontTx/>
        <a:buNone/>
        <a:tabLst/>
        <a:defRPr b="0" baseline="0" cap="none" i="0" spc="0" strike="noStrike" sz="2000" u="none">
          <a:solidFill>
            <a:schemeClr val="tx1"/>
          </a:solidFill>
          <a:uFill>
            <a:solidFill>
              <a:srgbClr val="000000"/>
            </a:solidFill>
          </a:uFill>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prustagi@ksit.edu.in?subject=Computer%20Networks"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 name="Design and Analysis of Algorithms…"/>
          <p:cNvSpPr txBox="1"/>
          <p:nvPr>
            <p:ph type="title"/>
          </p:nvPr>
        </p:nvSpPr>
        <p:spPr>
          <a:xfrm>
            <a:off x="758031" y="963612"/>
            <a:ext cx="8914111" cy="3262958"/>
          </a:xfrm>
          <a:prstGeom prst="rect">
            <a:avLst/>
          </a:prstGeom>
        </p:spPr>
        <p:txBody>
          <a:bodyPr lIns="0" tIns="0" rIns="0" bIns="0" anchor="t"/>
          <a:lstStyle/>
          <a:p>
            <a:pPr marL="0" marR="0">
              <a:lnSpc>
                <a:spcPct val="95000"/>
              </a:lnSpc>
              <a:defRPr sz="4400"/>
            </a:pPr>
            <a:r>
              <a:rPr>
                <a:latin typeface="Arial"/>
                <a:ea typeface="Arial"/>
                <a:cs typeface="Arial"/>
                <a:sym typeface="Arial"/>
              </a:rPr>
              <a:t>Design and Analysis of Algorithms</a:t>
            </a:r>
            <a:endParaRPr>
              <a:latin typeface="Arial"/>
              <a:ea typeface="Arial"/>
              <a:cs typeface="Arial"/>
              <a:sym typeface="Arial"/>
            </a:endParaRPr>
          </a:p>
          <a:p>
            <a:pPr marL="0" marR="0">
              <a:lnSpc>
                <a:spcPct val="95000"/>
              </a:lnSpc>
              <a:defRPr sz="4400"/>
            </a:pPr>
          </a:p>
          <a:p>
            <a:pPr marL="0" marR="0">
              <a:lnSpc>
                <a:spcPct val="95000"/>
              </a:lnSpc>
              <a:defRPr sz="4400"/>
            </a:pPr>
            <a:r>
              <a:rPr>
                <a:latin typeface="Arial"/>
                <a:ea typeface="Arial"/>
                <a:cs typeface="Arial"/>
                <a:sym typeface="Arial"/>
              </a:rPr>
              <a:t>Assignment-01</a:t>
            </a:r>
          </a:p>
        </p:txBody>
      </p:sp>
      <p:sp>
        <p:nvSpPr>
          <p:cNvPr id="34" name="Dr. Ram P Rustagi…"/>
          <p:cNvSpPr txBox="1"/>
          <p:nvPr>
            <p:ph type="body" sz="quarter" idx="1"/>
          </p:nvPr>
        </p:nvSpPr>
        <p:spPr>
          <a:xfrm>
            <a:off x="2505620" y="4304605"/>
            <a:ext cx="5736680" cy="2538860"/>
          </a:xfrm>
          <a:prstGeom prst="rect">
            <a:avLst/>
          </a:prstGeom>
        </p:spPr>
        <p:txBody>
          <a:bodyPr lIns="0" tIns="0" rIns="0" bIns="0"/>
          <a:lstStyle/>
          <a:p>
            <a:pPr marL="0" marR="0" indent="0">
              <a:lnSpc>
                <a:spcPct val="95000"/>
              </a:lnSpc>
              <a:spcBef>
                <a:spcPts val="0"/>
              </a:spcBef>
              <a:buClr>
                <a:srgbClr val="000000"/>
              </a:buClr>
              <a:buSzTx/>
              <a:buFont typeface="Times New Roman"/>
              <a:buNone/>
              <a:defRPr>
                <a:latin typeface="Arial"/>
                <a:ea typeface="Arial"/>
                <a:cs typeface="Arial"/>
                <a:sym typeface="Arial"/>
              </a:defRPr>
            </a:pP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Dr. Ram P Rustagi</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Sem IV (2019-H1)</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t>Dept of CSE, KSIT/KSSEM</a:t>
            </a:r>
          </a:p>
          <a:p>
            <a:pPr marL="0" marR="0" indent="0" algn="ctr">
              <a:lnSpc>
                <a:spcPct val="95000"/>
              </a:lnSpc>
              <a:spcBef>
                <a:spcPts val="0"/>
              </a:spcBef>
              <a:buClr>
                <a:srgbClr val="000000"/>
              </a:buClr>
              <a:buSzTx/>
              <a:buFont typeface="Times New Roman"/>
              <a:buNone/>
              <a:defRPr>
                <a:latin typeface="Arial"/>
                <a:ea typeface="Arial"/>
                <a:cs typeface="Arial"/>
                <a:sym typeface="Arial"/>
              </a:defRPr>
            </a:pPr>
            <a:r>
              <a:rPr u="sng">
                <a:hlinkClick r:id="rId2" invalidUrl="" action="" tgtFrame="" tooltip="" history="1" highlightClick="0" endSnd="0"/>
              </a:rPr>
              <a:t>rprustagi@ksit.edu.in</a:t>
            </a:r>
          </a:p>
        </p:txBody>
      </p:sp>
      <p:sp>
        <p:nvSpPr>
          <p:cNvPr id="35"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3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Q06: Max Sum Subsequence"/>
          <p:cNvSpPr txBox="1"/>
          <p:nvPr>
            <p:ph type="title"/>
          </p:nvPr>
        </p:nvSpPr>
        <p:spPr>
          <a:prstGeom prst="rect">
            <a:avLst/>
          </a:prstGeom>
        </p:spPr>
        <p:txBody>
          <a:bodyPr/>
          <a:lstStyle/>
          <a:p>
            <a:pPr/>
            <a:r>
              <a:t>Q06: Max Sum Subsequence</a:t>
            </a:r>
          </a:p>
        </p:txBody>
      </p:sp>
      <p:sp>
        <p:nvSpPr>
          <p:cNvPr id="92" name="Given an input sequence of numbers (both positive and negative), find the subsequence with maximum sum i.e. when values of the subsequence are added, the sum is maximum compared to any other subsequence. Note: The sequence of numbers will in a file, where filename is command line argument.…"/>
          <p:cNvSpPr txBox="1"/>
          <p:nvPr>
            <p:ph type="body" idx="1"/>
          </p:nvPr>
        </p:nvSpPr>
        <p:spPr>
          <a:xfrm>
            <a:off x="624656" y="938113"/>
            <a:ext cx="9156883" cy="5891610"/>
          </a:xfrm>
          <a:prstGeom prst="rect">
            <a:avLst/>
          </a:prstGeom>
        </p:spPr>
        <p:txBody>
          <a:bodyPr/>
          <a:lstStyle/>
          <a:p>
            <a:pPr marL="382587" indent="-342899">
              <a:defRPr sz="2900"/>
            </a:pPr>
            <a:r>
              <a:t>Given an input sequence of numbers (both positive and negative), find the subsequence with maximum sum i.e. when values of the subsequence are added, the sum is maximum compared to any other subsequence. Note: The sequence of numbers will in a file, where filename is command line argument.</a:t>
            </a:r>
          </a:p>
          <a:p>
            <a:pPr marL="382587" indent="-342899">
              <a:defRPr sz="2900"/>
            </a:pPr>
            <a:r>
              <a:t>For example, the sequence </a:t>
            </a:r>
            <a:r>
              <a:rPr>
                <a:latin typeface="Arial"/>
                <a:ea typeface="Arial"/>
                <a:cs typeface="Arial"/>
                <a:sym typeface="Arial"/>
              </a:rPr>
              <a:t>2, -3, 1.5, -1, 3, -2, -3, 3</a:t>
            </a:r>
            <a:endParaRPr>
              <a:latin typeface="Arial"/>
              <a:ea typeface="Arial"/>
              <a:cs typeface="Arial"/>
              <a:sym typeface="Arial"/>
            </a:endParaRPr>
          </a:p>
          <a:p>
            <a:pPr marL="382587" indent="-342899">
              <a:defRPr sz="2900"/>
            </a:pPr>
            <a:r>
              <a:t>The max sum subsequence is </a:t>
            </a:r>
            <a:r>
              <a:rPr>
                <a:latin typeface="Arial"/>
                <a:ea typeface="Arial"/>
                <a:cs typeface="Arial"/>
                <a:sym typeface="Arial"/>
              </a:rPr>
              <a:t>(1.5, -1, 3) = 3.5</a:t>
            </a:r>
          </a:p>
        </p:txBody>
      </p:sp>
      <p:sp>
        <p:nvSpPr>
          <p:cNvPr id="9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4"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95"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9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9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9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2"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Q07: Closest Dates"/>
          <p:cNvSpPr txBox="1"/>
          <p:nvPr>
            <p:ph type="title"/>
          </p:nvPr>
        </p:nvSpPr>
        <p:spPr>
          <a:prstGeom prst="rect">
            <a:avLst/>
          </a:prstGeom>
        </p:spPr>
        <p:txBody>
          <a:bodyPr/>
          <a:lstStyle/>
          <a:p>
            <a:pPr/>
            <a:r>
              <a:t>Q07: Closest Dates</a:t>
            </a:r>
          </a:p>
        </p:txBody>
      </p:sp>
      <p:sp>
        <p:nvSpPr>
          <p:cNvPr id="98" name="Given N number of date of births (to be read from input file in the format YYYY-MM-DD), identify the pair of dates which are closest to each other. There can be more than one such pair. The input to the program is a filename that contains all Date of Births.…"/>
          <p:cNvSpPr txBox="1"/>
          <p:nvPr>
            <p:ph type="body" idx="1"/>
          </p:nvPr>
        </p:nvSpPr>
        <p:spPr>
          <a:xfrm>
            <a:off x="624656" y="938113"/>
            <a:ext cx="9156883" cy="6219892"/>
          </a:xfrm>
          <a:prstGeom prst="rect">
            <a:avLst/>
          </a:prstGeom>
        </p:spPr>
        <p:txBody>
          <a:bodyPr/>
          <a:lstStyle/>
          <a:p>
            <a:pPr marL="382587" indent="-342899">
              <a:defRPr sz="2900"/>
            </a:pPr>
            <a:r>
              <a:t>Given N number of date of births (to be read from input file in the format YYYY-MM-DD), identify the pair of dates which are closest to each other. There can be more than one such pair. The input to the program is a filename that contains all Date of Births.</a:t>
            </a:r>
          </a:p>
          <a:p>
            <a:pPr lvl="1" marL="738187" indent="-342900">
              <a:spcBef>
                <a:spcPts val="700"/>
              </a:spcBef>
              <a:buChar char="•"/>
              <a:defRPr sz="2900"/>
            </a:pPr>
            <a:r>
              <a:t>For example, for following dates, the closest dates are</a:t>
            </a:r>
          </a:p>
          <a:p>
            <a:pPr lvl="2" marL="1195387" indent="-342900">
              <a:spcBef>
                <a:spcPts val="700"/>
              </a:spcBef>
              <a:defRPr sz="2900"/>
            </a:pPr>
            <a:r>
              <a:rPr>
                <a:latin typeface="Arial"/>
                <a:ea typeface="Arial"/>
                <a:cs typeface="Arial"/>
                <a:sym typeface="Arial"/>
              </a:rPr>
              <a:t>2017-02-12</a:t>
            </a:r>
            <a:r>
              <a:t> and </a:t>
            </a:r>
            <a:r>
              <a:rPr>
                <a:latin typeface="Arial"/>
                <a:ea typeface="Arial"/>
                <a:cs typeface="Arial"/>
                <a:sym typeface="Arial"/>
              </a:rPr>
              <a:t>2017-02-07</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2018-06-23</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2017-02-12</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2016-08-31</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2016-05-15</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2017-11-19</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2016-09-30</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2018-11-30</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2017-09-15</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2017-02-07</a:t>
            </a:r>
          </a:p>
          <a:p>
            <a:pPr marL="0" marR="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100">
                <a:uFillTx/>
                <a:latin typeface="Menlo"/>
                <a:ea typeface="Menlo"/>
                <a:cs typeface="Menlo"/>
                <a:sym typeface="Menlo"/>
              </a:defRPr>
            </a:pPr>
            <a:r>
              <a:t>2018-04-01</a:t>
            </a:r>
          </a:p>
        </p:txBody>
      </p:sp>
      <p:sp>
        <p:nvSpPr>
          <p:cNvPr id="9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0"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0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9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9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9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98">
                                            <p:txEl>
                                              <p:pRg st="3" end="3"/>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1" fill="hold">
                                  <p:stCondLst>
                                    <p:cond delay="0"/>
                                  </p:stCondLst>
                                  <p:iterate type="el" backwards="0">
                                    <p:tmAbs val="0"/>
                                  </p:iterate>
                                  <p:childTnLst>
                                    <p:set>
                                      <p:cBhvr>
                                        <p:cTn id="23" fill="hold"/>
                                        <p:tgtEl>
                                          <p:spTgt spid="98">
                                            <p:txEl>
                                              <p:pRg st="4" end="4"/>
                                            </p:txEl>
                                          </p:spTgt>
                                        </p:tgtEl>
                                        <p:attrNameLst>
                                          <p:attrName>style.visibility</p:attrName>
                                        </p:attrNameLst>
                                      </p:cBhvr>
                                      <p:to>
                                        <p:strVal val="visible"/>
                                      </p:to>
                                    </p:set>
                                  </p:childTnLst>
                                </p:cTn>
                              </p:par>
                            </p:childTnLst>
                          </p:cTn>
                        </p:par>
                        <p:par>
                          <p:cTn id="24" fill="hold">
                            <p:stCondLst>
                              <p:cond delay="0"/>
                            </p:stCondLst>
                            <p:childTnLst>
                              <p:par>
                                <p:cTn id="25" presetClass="entr" nodeType="afterEffect" presetSubtype="0" presetID="1" grpId="1" fill="hold">
                                  <p:stCondLst>
                                    <p:cond delay="0"/>
                                  </p:stCondLst>
                                  <p:iterate type="el" backwards="0">
                                    <p:tmAbs val="0"/>
                                  </p:iterate>
                                  <p:childTnLst>
                                    <p:set>
                                      <p:cBhvr>
                                        <p:cTn id="26" fill="hold"/>
                                        <p:tgtEl>
                                          <p:spTgt spid="98">
                                            <p:txEl>
                                              <p:pRg st="5" end="5"/>
                                            </p:txEl>
                                          </p:spTgt>
                                        </p:tgtEl>
                                        <p:attrNameLst>
                                          <p:attrName>style.visibility</p:attrName>
                                        </p:attrNameLst>
                                      </p:cBhvr>
                                      <p:to>
                                        <p:strVal val="visible"/>
                                      </p:to>
                                    </p:set>
                                  </p:childTnLst>
                                </p:cTn>
                              </p:par>
                            </p:childTnLst>
                          </p:cTn>
                        </p:par>
                        <p:par>
                          <p:cTn id="27" fill="hold">
                            <p:stCondLst>
                              <p:cond delay="0"/>
                            </p:stCondLst>
                            <p:childTnLst>
                              <p:par>
                                <p:cTn id="28" presetClass="entr" nodeType="afterEffect" presetSubtype="0" presetID="1" grpId="1" fill="hold">
                                  <p:stCondLst>
                                    <p:cond delay="0"/>
                                  </p:stCondLst>
                                  <p:iterate type="el" backwards="0">
                                    <p:tmAbs val="0"/>
                                  </p:iterate>
                                  <p:childTnLst>
                                    <p:set>
                                      <p:cBhvr>
                                        <p:cTn id="29" fill="hold"/>
                                        <p:tgtEl>
                                          <p:spTgt spid="98">
                                            <p:txEl>
                                              <p:pRg st="6" end="6"/>
                                            </p:txEl>
                                          </p:spTgt>
                                        </p:tgtEl>
                                        <p:attrNameLst>
                                          <p:attrName>style.visibility</p:attrName>
                                        </p:attrNameLst>
                                      </p:cBhvr>
                                      <p:to>
                                        <p:strVal val="visible"/>
                                      </p:to>
                                    </p:set>
                                  </p:childTnLst>
                                </p:cTn>
                              </p:par>
                            </p:childTnLst>
                          </p:cTn>
                        </p:par>
                        <p:par>
                          <p:cTn id="30" fill="hold">
                            <p:stCondLst>
                              <p:cond delay="0"/>
                            </p:stCondLst>
                            <p:childTnLst>
                              <p:par>
                                <p:cTn id="31" presetClass="entr" nodeType="afterEffect" presetSubtype="0" presetID="1" grpId="1" fill="hold">
                                  <p:stCondLst>
                                    <p:cond delay="0"/>
                                  </p:stCondLst>
                                  <p:iterate type="el" backwards="0">
                                    <p:tmAbs val="0"/>
                                  </p:iterate>
                                  <p:childTnLst>
                                    <p:set>
                                      <p:cBhvr>
                                        <p:cTn id="32" fill="hold"/>
                                        <p:tgtEl>
                                          <p:spTgt spid="98">
                                            <p:txEl>
                                              <p:pRg st="7" end="7"/>
                                            </p:txEl>
                                          </p:spTgt>
                                        </p:tgtEl>
                                        <p:attrNameLst>
                                          <p:attrName>style.visibility</p:attrName>
                                        </p:attrNameLst>
                                      </p:cBhvr>
                                      <p:to>
                                        <p:strVal val="visible"/>
                                      </p:to>
                                    </p:set>
                                  </p:childTnLst>
                                </p:cTn>
                              </p:par>
                            </p:childTnLst>
                          </p:cTn>
                        </p:par>
                        <p:par>
                          <p:cTn id="33" fill="hold">
                            <p:stCondLst>
                              <p:cond delay="0"/>
                            </p:stCondLst>
                            <p:childTnLst>
                              <p:par>
                                <p:cTn id="34" presetClass="entr" nodeType="afterEffect" presetSubtype="0" presetID="1" grpId="1" fill="hold">
                                  <p:stCondLst>
                                    <p:cond delay="0"/>
                                  </p:stCondLst>
                                  <p:iterate type="el" backwards="0">
                                    <p:tmAbs val="0"/>
                                  </p:iterate>
                                  <p:childTnLst>
                                    <p:set>
                                      <p:cBhvr>
                                        <p:cTn id="35" fill="hold"/>
                                        <p:tgtEl>
                                          <p:spTgt spid="98">
                                            <p:txEl>
                                              <p:pRg st="8" end="8"/>
                                            </p:txEl>
                                          </p:spTgt>
                                        </p:tgtEl>
                                        <p:attrNameLst>
                                          <p:attrName>style.visibility</p:attrName>
                                        </p:attrNameLst>
                                      </p:cBhvr>
                                      <p:to>
                                        <p:strVal val="visible"/>
                                      </p:to>
                                    </p:set>
                                  </p:childTnLst>
                                </p:cTn>
                              </p:par>
                            </p:childTnLst>
                          </p:cTn>
                        </p:par>
                        <p:par>
                          <p:cTn id="36" fill="hold">
                            <p:stCondLst>
                              <p:cond delay="0"/>
                            </p:stCondLst>
                            <p:childTnLst>
                              <p:par>
                                <p:cTn id="37" presetClass="entr" nodeType="afterEffect" presetSubtype="0" presetID="1" grpId="1" fill="hold">
                                  <p:stCondLst>
                                    <p:cond delay="0"/>
                                  </p:stCondLst>
                                  <p:iterate type="el" backwards="0">
                                    <p:tmAbs val="0"/>
                                  </p:iterate>
                                  <p:childTnLst>
                                    <p:set>
                                      <p:cBhvr>
                                        <p:cTn id="38" fill="hold"/>
                                        <p:tgtEl>
                                          <p:spTgt spid="98">
                                            <p:txEl>
                                              <p:pRg st="9" end="9"/>
                                            </p:txEl>
                                          </p:spTgt>
                                        </p:tgtEl>
                                        <p:attrNameLst>
                                          <p:attrName>style.visibility</p:attrName>
                                        </p:attrNameLst>
                                      </p:cBhvr>
                                      <p:to>
                                        <p:strVal val="visible"/>
                                      </p:to>
                                    </p:set>
                                  </p:childTnLst>
                                </p:cTn>
                              </p:par>
                            </p:childTnLst>
                          </p:cTn>
                        </p:par>
                        <p:par>
                          <p:cTn id="39" fill="hold">
                            <p:stCondLst>
                              <p:cond delay="0"/>
                            </p:stCondLst>
                            <p:childTnLst>
                              <p:par>
                                <p:cTn id="40" presetClass="entr" nodeType="afterEffect" presetSubtype="0" presetID="1" grpId="1" fill="hold">
                                  <p:stCondLst>
                                    <p:cond delay="0"/>
                                  </p:stCondLst>
                                  <p:iterate type="el" backwards="0">
                                    <p:tmAbs val="0"/>
                                  </p:iterate>
                                  <p:childTnLst>
                                    <p:set>
                                      <p:cBhvr>
                                        <p:cTn id="41" fill="hold"/>
                                        <p:tgtEl>
                                          <p:spTgt spid="98">
                                            <p:txEl>
                                              <p:pRg st="10" end="10"/>
                                            </p:txEl>
                                          </p:spTgt>
                                        </p:tgtEl>
                                        <p:attrNameLst>
                                          <p:attrName>style.visibility</p:attrName>
                                        </p:attrNameLst>
                                      </p:cBhvr>
                                      <p:to>
                                        <p:strVal val="visible"/>
                                      </p:to>
                                    </p:set>
                                  </p:childTnLst>
                                </p:cTn>
                              </p:par>
                            </p:childTnLst>
                          </p:cTn>
                        </p:par>
                        <p:par>
                          <p:cTn id="42" fill="hold">
                            <p:stCondLst>
                              <p:cond delay="0"/>
                            </p:stCondLst>
                            <p:childTnLst>
                              <p:par>
                                <p:cTn id="43" presetClass="entr" nodeType="afterEffect" presetSubtype="0" presetID="1" grpId="1" fill="hold">
                                  <p:stCondLst>
                                    <p:cond delay="0"/>
                                  </p:stCondLst>
                                  <p:iterate type="el" backwards="0">
                                    <p:tmAbs val="0"/>
                                  </p:iterate>
                                  <p:childTnLst>
                                    <p:set>
                                      <p:cBhvr>
                                        <p:cTn id="44" fill="hold"/>
                                        <p:tgtEl>
                                          <p:spTgt spid="98">
                                            <p:txEl>
                                              <p:pRg st="11" end="11"/>
                                            </p:txEl>
                                          </p:spTgt>
                                        </p:tgtEl>
                                        <p:attrNameLst>
                                          <p:attrName>style.visibility</p:attrName>
                                        </p:attrNameLst>
                                      </p:cBhvr>
                                      <p:to>
                                        <p:strVal val="visible"/>
                                      </p:to>
                                    </p:set>
                                  </p:childTnLst>
                                </p:cTn>
                              </p:par>
                            </p:childTnLst>
                          </p:cTn>
                        </p:par>
                        <p:par>
                          <p:cTn id="45" fill="hold">
                            <p:stCondLst>
                              <p:cond delay="0"/>
                            </p:stCondLst>
                            <p:childTnLst>
                              <p:par>
                                <p:cTn id="46" presetClass="entr" nodeType="afterEffect" presetSubtype="0" presetID="1" grpId="1" fill="hold">
                                  <p:stCondLst>
                                    <p:cond delay="0"/>
                                  </p:stCondLst>
                                  <p:iterate type="el" backwards="0">
                                    <p:tmAbs val="0"/>
                                  </p:iterate>
                                  <p:childTnLst>
                                    <p:set>
                                      <p:cBhvr>
                                        <p:cTn id="47" fill="hold"/>
                                        <p:tgtEl>
                                          <p:spTgt spid="98">
                                            <p:txEl>
                                              <p:pRg st="12" end="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8"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Q08: Left Rotation of String"/>
          <p:cNvSpPr txBox="1"/>
          <p:nvPr>
            <p:ph type="title"/>
          </p:nvPr>
        </p:nvSpPr>
        <p:spPr>
          <a:prstGeom prst="rect">
            <a:avLst/>
          </a:prstGeom>
        </p:spPr>
        <p:txBody>
          <a:bodyPr/>
          <a:lstStyle/>
          <a:p>
            <a:pPr/>
            <a:r>
              <a:t>Q08: Left Rotation of String</a:t>
            </a:r>
          </a:p>
        </p:txBody>
      </p:sp>
      <p:sp>
        <p:nvSpPr>
          <p:cNvPr id="104" name="Given a string S of size n, and positive integer m, rotate left the string characters by m using O(1) memory space.…"/>
          <p:cNvSpPr txBox="1"/>
          <p:nvPr>
            <p:ph type="body" idx="1"/>
          </p:nvPr>
        </p:nvSpPr>
        <p:spPr>
          <a:xfrm>
            <a:off x="624656" y="938113"/>
            <a:ext cx="9156883" cy="5891610"/>
          </a:xfrm>
          <a:prstGeom prst="rect">
            <a:avLst/>
          </a:prstGeom>
        </p:spPr>
        <p:txBody>
          <a:bodyPr/>
          <a:lstStyle/>
          <a:p>
            <a:pPr marL="382587" indent="-342899">
              <a:defRPr sz="2900"/>
            </a:pPr>
            <a:r>
              <a:t>Given a string </a:t>
            </a:r>
            <a:r>
              <a:rPr>
                <a:latin typeface="Courier New"/>
                <a:ea typeface="Courier New"/>
                <a:cs typeface="Courier New"/>
                <a:sym typeface="Courier New"/>
              </a:rPr>
              <a:t>S</a:t>
            </a:r>
            <a:r>
              <a:t> of size </a:t>
            </a:r>
            <a:r>
              <a:rPr>
                <a:latin typeface="Courier New"/>
                <a:ea typeface="Courier New"/>
                <a:cs typeface="Courier New"/>
                <a:sym typeface="Courier New"/>
              </a:rPr>
              <a:t>n</a:t>
            </a:r>
            <a:r>
              <a:t>, and positive integer </a:t>
            </a:r>
            <a:r>
              <a:rPr>
                <a:latin typeface="Courier New"/>
                <a:ea typeface="Courier New"/>
                <a:cs typeface="Courier New"/>
                <a:sym typeface="Courier New"/>
              </a:rPr>
              <a:t>m</a:t>
            </a:r>
            <a:r>
              <a:t>, rotate left the string characters by </a:t>
            </a:r>
            <a:r>
              <a:rPr>
                <a:latin typeface="Courier New"/>
                <a:ea typeface="Courier New"/>
                <a:cs typeface="Courier New"/>
                <a:sym typeface="Courier New"/>
              </a:rPr>
              <a:t>m</a:t>
            </a:r>
            <a:r>
              <a:t> using </a:t>
            </a:r>
            <a:r>
              <a:rPr>
                <a:latin typeface="Courier New"/>
                <a:ea typeface="Courier New"/>
                <a:cs typeface="Courier New"/>
                <a:sym typeface="Courier New"/>
              </a:rPr>
              <a:t>O(1)</a:t>
            </a:r>
            <a:r>
              <a:t> memory space. </a:t>
            </a:r>
          </a:p>
          <a:p>
            <a:pPr marL="382587" indent="-342899">
              <a:defRPr sz="2900"/>
            </a:pPr>
            <a:r>
              <a:t>For example, if the string is “</a:t>
            </a:r>
            <a:r>
              <a:rPr>
                <a:latin typeface="Courier New"/>
                <a:ea typeface="Courier New"/>
                <a:cs typeface="Courier New"/>
                <a:sym typeface="Courier New"/>
              </a:rPr>
              <a:t>abcdefghijkl</a:t>
            </a:r>
            <a:r>
              <a:t>”, and </a:t>
            </a:r>
            <a:r>
              <a:rPr>
                <a:latin typeface="Courier New"/>
                <a:ea typeface="Courier New"/>
                <a:cs typeface="Courier New"/>
                <a:sym typeface="Courier New"/>
              </a:rPr>
              <a:t>m=5</a:t>
            </a:r>
            <a:r>
              <a:t>, the output should be “</a:t>
            </a:r>
            <a:r>
              <a:rPr>
                <a:latin typeface="Courier New"/>
                <a:ea typeface="Courier New"/>
                <a:cs typeface="Courier New"/>
                <a:sym typeface="Courier New"/>
              </a:rPr>
              <a:t>fghijklabcde</a:t>
            </a:r>
            <a:r>
              <a:t>”. </a:t>
            </a:r>
          </a:p>
          <a:p>
            <a:pPr marL="382587" indent="-342899">
              <a:defRPr sz="2900"/>
            </a:pPr>
            <a:r>
              <a:t>Using memory space more than </a:t>
            </a:r>
            <a:r>
              <a:rPr>
                <a:latin typeface="Courier New"/>
                <a:ea typeface="Courier New"/>
                <a:cs typeface="Courier New"/>
                <a:sym typeface="Courier New"/>
              </a:rPr>
              <a:t>O(1)</a:t>
            </a:r>
            <a:r>
              <a:t> will make it infructous. Input string is taken as command line argument.</a:t>
            </a:r>
          </a:p>
        </p:txBody>
      </p:sp>
      <p:sp>
        <p:nvSpPr>
          <p:cNvPr id="10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6"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0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0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04">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4"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Q09: Finding Anagrams"/>
          <p:cNvSpPr txBox="1"/>
          <p:nvPr>
            <p:ph type="title"/>
          </p:nvPr>
        </p:nvSpPr>
        <p:spPr>
          <a:prstGeom prst="rect">
            <a:avLst/>
          </a:prstGeom>
        </p:spPr>
        <p:txBody>
          <a:bodyPr/>
          <a:lstStyle/>
          <a:p>
            <a:pPr/>
            <a:r>
              <a:t>Q09: Finding Anagrams</a:t>
            </a:r>
          </a:p>
        </p:txBody>
      </p:sp>
      <p:sp>
        <p:nvSpPr>
          <p:cNvPr id="110" name="Given an input files of some number of words (one word per line), find all the anagrams in the file e.g. the words “teacher”, “cheater” and “chartee” are anagrams of each other.  All anagrams of a word present in the file should be displayed on same line. You can use built in sort function of the programming language you are using.…"/>
          <p:cNvSpPr txBox="1"/>
          <p:nvPr>
            <p:ph type="body" idx="1"/>
          </p:nvPr>
        </p:nvSpPr>
        <p:spPr>
          <a:xfrm>
            <a:off x="624656" y="938113"/>
            <a:ext cx="9156883" cy="3416565"/>
          </a:xfrm>
          <a:prstGeom prst="rect">
            <a:avLst/>
          </a:prstGeom>
        </p:spPr>
        <p:txBody>
          <a:bodyPr/>
          <a:lstStyle/>
          <a:p>
            <a:pPr marL="382587" indent="-342899">
              <a:spcBef>
                <a:spcPts val="0"/>
              </a:spcBef>
              <a:defRPr sz="2900"/>
            </a:pPr>
            <a:r>
              <a:t>Given an input files of some number of words (one word per line), find all the anagrams in the file e.g. the words “</a:t>
            </a:r>
            <a:r>
              <a:rPr>
                <a:latin typeface="Courier New"/>
                <a:ea typeface="Courier New"/>
                <a:cs typeface="Courier New"/>
                <a:sym typeface="Courier New"/>
              </a:rPr>
              <a:t>teacher</a:t>
            </a:r>
            <a:r>
              <a:t>”, “</a:t>
            </a:r>
            <a:r>
              <a:rPr>
                <a:latin typeface="Courier New"/>
                <a:ea typeface="Courier New"/>
                <a:cs typeface="Courier New"/>
                <a:sym typeface="Courier New"/>
              </a:rPr>
              <a:t>cheater</a:t>
            </a:r>
            <a:r>
              <a:t>” and “</a:t>
            </a:r>
            <a:r>
              <a:rPr>
                <a:latin typeface="Courier New"/>
                <a:ea typeface="Courier New"/>
                <a:cs typeface="Courier New"/>
                <a:sym typeface="Courier New"/>
              </a:rPr>
              <a:t>chartee</a:t>
            </a:r>
            <a:r>
              <a:t>” are anagrams of each other.  All anagrams of a word present in the file should be displayed on same line. You can use built in sort function of the programming language you are using.</a:t>
            </a:r>
          </a:p>
          <a:p>
            <a:pPr marL="382587" indent="-342899">
              <a:spcBef>
                <a:spcPts val="0"/>
              </a:spcBef>
              <a:defRPr sz="2900"/>
            </a:pPr>
            <a:r>
              <a:t>For example, </a:t>
            </a:r>
          </a:p>
          <a:p>
            <a:pPr lvl="1" marL="738187" indent="-342900">
              <a:spcBef>
                <a:spcPts val="0"/>
              </a:spcBef>
              <a:buChar char="•"/>
              <a:defRPr sz="2900"/>
            </a:pPr>
            <a:r>
              <a:t>If file contains the following,</a:t>
            </a:r>
          </a:p>
        </p:txBody>
      </p:sp>
      <p:sp>
        <p:nvSpPr>
          <p:cNvPr id="11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2"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1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114" name="stop…"/>
          <p:cNvSpPr txBox="1"/>
          <p:nvPr/>
        </p:nvSpPr>
        <p:spPr>
          <a:xfrm>
            <a:off x="1184217" y="4124863"/>
            <a:ext cx="1455564" cy="24701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2" marL="0" indent="457200">
              <a:lnSpc>
                <a:spcPct val="90000"/>
              </a:lnSpc>
              <a:spcBef>
                <a:spcPts val="100"/>
              </a:spcBef>
              <a:defRPr sz="2900">
                <a:latin typeface="Courier New"/>
                <a:ea typeface="Courier New"/>
                <a:cs typeface="Courier New"/>
                <a:sym typeface="Courier New"/>
              </a:defRPr>
            </a:pPr>
            <a:r>
              <a:t>stop</a:t>
            </a:r>
          </a:p>
          <a:p>
            <a:pPr lvl="2" marL="0" indent="457200">
              <a:lnSpc>
                <a:spcPct val="90000"/>
              </a:lnSpc>
              <a:spcBef>
                <a:spcPts val="100"/>
              </a:spcBef>
              <a:defRPr sz="2900">
                <a:latin typeface="Courier New"/>
                <a:ea typeface="Courier New"/>
                <a:cs typeface="Courier New"/>
                <a:sym typeface="Courier New"/>
              </a:defRPr>
            </a:pPr>
            <a:r>
              <a:t>pots</a:t>
            </a:r>
          </a:p>
          <a:p>
            <a:pPr lvl="2" marL="0" indent="457200">
              <a:lnSpc>
                <a:spcPct val="90000"/>
              </a:lnSpc>
              <a:spcBef>
                <a:spcPts val="100"/>
              </a:spcBef>
              <a:defRPr sz="2900">
                <a:latin typeface="Courier New"/>
                <a:ea typeface="Courier New"/>
                <a:cs typeface="Courier New"/>
                <a:sym typeface="Courier New"/>
              </a:defRPr>
            </a:pPr>
            <a:r>
              <a:t>opts</a:t>
            </a:r>
          </a:p>
          <a:p>
            <a:pPr lvl="2" marL="0" indent="457200">
              <a:lnSpc>
                <a:spcPct val="90000"/>
              </a:lnSpc>
              <a:spcBef>
                <a:spcPts val="100"/>
              </a:spcBef>
              <a:defRPr sz="2900">
                <a:latin typeface="Courier New"/>
                <a:ea typeface="Courier New"/>
                <a:cs typeface="Courier New"/>
                <a:sym typeface="Courier New"/>
              </a:defRPr>
            </a:pPr>
            <a:r>
              <a:t>ria</a:t>
            </a:r>
          </a:p>
          <a:p>
            <a:pPr lvl="2" marL="0" indent="457200">
              <a:lnSpc>
                <a:spcPct val="90000"/>
              </a:lnSpc>
              <a:spcBef>
                <a:spcPts val="100"/>
              </a:spcBef>
              <a:defRPr sz="2900">
                <a:latin typeface="Courier New"/>
                <a:ea typeface="Courier New"/>
                <a:cs typeface="Courier New"/>
                <a:sym typeface="Courier New"/>
              </a:defRPr>
            </a:pPr>
            <a:r>
              <a:t>air</a:t>
            </a:r>
          </a:p>
          <a:p>
            <a:pPr lvl="2" marL="0" indent="457200">
              <a:lnSpc>
                <a:spcPct val="90000"/>
              </a:lnSpc>
              <a:spcBef>
                <a:spcPts val="100"/>
              </a:spcBef>
              <a:defRPr sz="2900">
                <a:latin typeface="Courier New"/>
                <a:ea typeface="Courier New"/>
                <a:cs typeface="Courier New"/>
                <a:sym typeface="Courier New"/>
              </a:defRPr>
            </a:pPr>
            <a:r>
              <a:t>xyz</a:t>
            </a:r>
          </a:p>
        </p:txBody>
      </p:sp>
      <p:sp>
        <p:nvSpPr>
          <p:cNvPr id="115" name="The output should be…"/>
          <p:cNvSpPr txBox="1"/>
          <p:nvPr/>
        </p:nvSpPr>
        <p:spPr>
          <a:xfrm>
            <a:off x="3862969" y="4394738"/>
            <a:ext cx="4954285"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82587" indent="-342899">
              <a:lnSpc>
                <a:spcPct val="90000"/>
              </a:lnSpc>
              <a:spcBef>
                <a:spcPts val="700"/>
              </a:spcBef>
              <a:buSzPct val="100000"/>
              <a:buChar char="•"/>
              <a:defRPr sz="2900">
                <a:latin typeface="+mn-lt"/>
                <a:ea typeface="+mn-ea"/>
                <a:cs typeface="+mn-cs"/>
                <a:sym typeface="Gill Sans"/>
              </a:defRPr>
            </a:pPr>
            <a:r>
              <a:t>The output should be</a:t>
            </a:r>
          </a:p>
          <a:p>
            <a:pPr lvl="3" marL="0" indent="685800">
              <a:lnSpc>
                <a:spcPct val="90000"/>
              </a:lnSpc>
              <a:spcBef>
                <a:spcPts val="700"/>
              </a:spcBef>
              <a:defRPr sz="2900">
                <a:latin typeface="Courier New"/>
                <a:ea typeface="Courier New"/>
                <a:cs typeface="Courier New"/>
                <a:sym typeface="Courier New"/>
              </a:defRPr>
            </a:pPr>
            <a:r>
              <a:t>stop pots opts</a:t>
            </a:r>
          </a:p>
          <a:p>
            <a:pPr lvl="3" marL="0" indent="685800">
              <a:lnSpc>
                <a:spcPct val="90000"/>
              </a:lnSpc>
              <a:spcBef>
                <a:spcPts val="700"/>
              </a:spcBef>
              <a:defRPr sz="2900">
                <a:latin typeface="Courier New"/>
                <a:ea typeface="Courier New"/>
                <a:cs typeface="Courier New"/>
                <a:sym typeface="Courier New"/>
              </a:defRPr>
            </a:pPr>
            <a:r>
              <a:t>ria air</a:t>
            </a:r>
          </a:p>
          <a:p>
            <a:pPr lvl="3" marL="0" indent="685800">
              <a:lnSpc>
                <a:spcPct val="90000"/>
              </a:lnSpc>
              <a:spcBef>
                <a:spcPts val="700"/>
              </a:spcBef>
              <a:defRPr sz="2900">
                <a:latin typeface="Courier New"/>
                <a:ea typeface="Courier New"/>
                <a:cs typeface="Courier New"/>
                <a:sym typeface="Courier New"/>
              </a:defRPr>
            </a:pPr>
            <a:r>
              <a:t>xyz</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1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115">
                                            <p:bg/>
                                          </p:spTgt>
                                        </p:tgtEl>
                                        <p:attrNameLst>
                                          <p:attrName>style.visibility</p:attrName>
                                        </p:attrNameLst>
                                      </p:cBhvr>
                                      <p:to>
                                        <p:strVal val="visible"/>
                                      </p:to>
                                    </p:set>
                                  </p:childTnLst>
                                </p:cTn>
                              </p:par>
                              <p:par>
                                <p:cTn id="25" presetClass="entr" nodeType="withEffect" presetSubtype="0" presetID="1" grpId="3" fill="hold">
                                  <p:stCondLst>
                                    <p:cond delay="0"/>
                                  </p:stCondLst>
                                  <p:iterate type="el" backwards="0">
                                    <p:tmAbs val="0"/>
                                  </p:iterate>
                                  <p:childTnLst>
                                    <p:set>
                                      <p:cBhvr>
                                        <p:cTn id="26" fill="hold"/>
                                        <p:tgtEl>
                                          <p:spTgt spid="11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3" fill="hold">
                                  <p:stCondLst>
                                    <p:cond delay="0"/>
                                  </p:stCondLst>
                                  <p:iterate type="el" backwards="0">
                                    <p:tmAbs val="0"/>
                                  </p:iterate>
                                  <p:childTnLst>
                                    <p:set>
                                      <p:cBhvr>
                                        <p:cTn id="30" fill="hold"/>
                                        <p:tgtEl>
                                          <p:spTgt spid="11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3" fill="hold">
                                  <p:stCondLst>
                                    <p:cond delay="0"/>
                                  </p:stCondLst>
                                  <p:iterate type="el" backwards="0">
                                    <p:tmAbs val="0"/>
                                  </p:iterate>
                                  <p:childTnLst>
                                    <p:set>
                                      <p:cBhvr>
                                        <p:cTn id="34" fill="hold"/>
                                        <p:tgtEl>
                                          <p:spTgt spid="11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3" fill="hold">
                                  <p:stCondLst>
                                    <p:cond delay="0"/>
                                  </p:stCondLst>
                                  <p:iterate type="el" backwards="0">
                                    <p:tmAbs val="0"/>
                                  </p:iterate>
                                  <p:childTnLst>
                                    <p:set>
                                      <p:cBhvr>
                                        <p:cTn id="38" fill="hold"/>
                                        <p:tgtEl>
                                          <p:spTgt spid="11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5" grpId="3"/>
      <p:bldP build="p" bldLvl="5" animBg="1" rev="0" advAuto="0" spid="110" grpId="1"/>
      <p:bldP build="whole" bldLvl="1" animBg="1" rev="0" advAuto="0" spid="114" grpId="2"/>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Q10: Find Duplicate Number"/>
          <p:cNvSpPr txBox="1"/>
          <p:nvPr>
            <p:ph type="title"/>
          </p:nvPr>
        </p:nvSpPr>
        <p:spPr>
          <a:prstGeom prst="rect">
            <a:avLst/>
          </a:prstGeom>
        </p:spPr>
        <p:txBody>
          <a:bodyPr/>
          <a:lstStyle>
            <a:lvl1pPr>
              <a:defRPr>
                <a:latin typeface="Arial"/>
                <a:ea typeface="Arial"/>
                <a:cs typeface="Arial"/>
                <a:sym typeface="Arial"/>
              </a:defRPr>
            </a:lvl1pPr>
          </a:lstStyle>
          <a:p>
            <a:pPr/>
            <a:r>
              <a:t>Q10: Find Duplicate Number</a:t>
            </a:r>
          </a:p>
        </p:txBody>
      </p:sp>
      <p:sp>
        <p:nvSpPr>
          <p:cNvPr id="118" name="Given input file containing N+1 distinct numbers between 1 and N (both inclusive) in random order, find the duplicate number.  Each number is on one line.  You can use only O(1) memory space…"/>
          <p:cNvSpPr txBox="1"/>
          <p:nvPr>
            <p:ph type="body" idx="1"/>
          </p:nvPr>
        </p:nvSpPr>
        <p:spPr>
          <a:xfrm>
            <a:off x="628360" y="938113"/>
            <a:ext cx="9082601" cy="5891610"/>
          </a:xfrm>
          <a:prstGeom prst="rect">
            <a:avLst/>
          </a:prstGeom>
        </p:spPr>
        <p:txBody>
          <a:bodyPr/>
          <a:lstStyle/>
          <a:p>
            <a:pPr/>
            <a:r>
              <a:t>Given input file containing </a:t>
            </a:r>
            <a:r>
              <a:rPr>
                <a:latin typeface="Courier New"/>
                <a:ea typeface="Courier New"/>
                <a:cs typeface="Courier New"/>
                <a:sym typeface="Courier New"/>
              </a:rPr>
              <a:t>N+1</a:t>
            </a:r>
            <a:r>
              <a:t> distinct numbers between </a:t>
            </a:r>
            <a:r>
              <a:rPr>
                <a:latin typeface="Courier New"/>
                <a:ea typeface="Courier New"/>
                <a:cs typeface="Courier New"/>
                <a:sym typeface="Courier New"/>
              </a:rPr>
              <a:t>1</a:t>
            </a:r>
            <a:r>
              <a:t> and </a:t>
            </a:r>
            <a:r>
              <a:rPr>
                <a:latin typeface="Courier New"/>
                <a:ea typeface="Courier New"/>
                <a:cs typeface="Courier New"/>
                <a:sym typeface="Courier New"/>
              </a:rPr>
              <a:t>N</a:t>
            </a:r>
            <a:r>
              <a:t> (both inclusive) in random order, find the duplicate number.  Each number is on one line.  You can use only </a:t>
            </a:r>
            <a:r>
              <a:rPr>
                <a:latin typeface="Courier New"/>
                <a:ea typeface="Courier New"/>
                <a:cs typeface="Courier New"/>
                <a:sym typeface="Courier New"/>
              </a:rPr>
              <a:t>O(1)</a:t>
            </a:r>
            <a:r>
              <a:t> memory space</a:t>
            </a:r>
          </a:p>
          <a:p>
            <a:pPr/>
            <a:r>
              <a:t>Note: </a:t>
            </a:r>
          </a:p>
          <a:p>
            <a:pPr lvl="1"/>
            <a:r>
              <a:t>you can use any number of files and file size can be </a:t>
            </a:r>
            <a:r>
              <a:rPr>
                <a:latin typeface="Arial"/>
                <a:ea typeface="Arial"/>
                <a:cs typeface="Arial"/>
                <a:sym typeface="Arial"/>
              </a:rPr>
              <a:t>O(N)</a:t>
            </a:r>
          </a:p>
          <a:p>
            <a:pPr lvl="1"/>
            <a:r>
              <a:t>Performing a sort requires O(N) memory space and thus not permitted</a:t>
            </a:r>
          </a:p>
        </p:txBody>
      </p:sp>
      <p:sp>
        <p:nvSpPr>
          <p:cNvPr id="11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0"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21"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1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1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1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8"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Q11"/>
          <p:cNvSpPr txBox="1"/>
          <p:nvPr>
            <p:ph type="title"/>
          </p:nvPr>
        </p:nvSpPr>
        <p:spPr>
          <a:prstGeom prst="rect">
            <a:avLst/>
          </a:prstGeom>
        </p:spPr>
        <p:txBody>
          <a:bodyPr/>
          <a:lstStyle>
            <a:lvl1pPr>
              <a:defRPr>
                <a:latin typeface="Courier New"/>
                <a:ea typeface="Courier New"/>
                <a:cs typeface="Courier New"/>
                <a:sym typeface="Courier New"/>
              </a:defRPr>
            </a:lvl1pPr>
          </a:lstStyle>
          <a:p>
            <a:pPr/>
            <a:r>
              <a:t>Q11</a:t>
            </a:r>
          </a:p>
        </p:txBody>
      </p:sp>
      <p:sp>
        <p:nvSpPr>
          <p:cNvPr id="124" name="Given two input positive integer M and N, identify all such positive integers between M and N (inclusive of both), such that the number is perfectly divisible by all of its digits. For example for number 1236, it is divisible by 1, 2, 3, and 6 and this number qualifies. The number 1234 does not qualify because it is perfectly divisible by 1, 2, and 3 but not by 4.…"/>
          <p:cNvSpPr txBox="1"/>
          <p:nvPr>
            <p:ph type="body" idx="1"/>
          </p:nvPr>
        </p:nvSpPr>
        <p:spPr>
          <a:xfrm>
            <a:off x="628360" y="938113"/>
            <a:ext cx="9082601" cy="5891610"/>
          </a:xfrm>
          <a:prstGeom prst="rect">
            <a:avLst/>
          </a:prstGeom>
        </p:spPr>
        <p:txBody>
          <a:bodyPr/>
          <a:lstStyle/>
          <a:p>
            <a:pPr/>
            <a:r>
              <a:t>Given two input positive integer M and N, identify all such positive integers between M and N (inclusive of both), such that the number is perfectly divisible by all of its digits. For example for number </a:t>
            </a:r>
            <a:r>
              <a:rPr>
                <a:latin typeface="Courier New"/>
                <a:ea typeface="Courier New"/>
                <a:cs typeface="Courier New"/>
                <a:sym typeface="Courier New"/>
              </a:rPr>
              <a:t>1236</a:t>
            </a:r>
            <a:r>
              <a:t>, it is divisible by </a:t>
            </a:r>
            <a:r>
              <a:rPr>
                <a:latin typeface="Courier New"/>
                <a:ea typeface="Courier New"/>
                <a:cs typeface="Courier New"/>
                <a:sym typeface="Courier New"/>
              </a:rPr>
              <a:t>1</a:t>
            </a:r>
            <a:r>
              <a:t>, </a:t>
            </a:r>
            <a:r>
              <a:rPr>
                <a:latin typeface="Courier New"/>
                <a:ea typeface="Courier New"/>
                <a:cs typeface="Courier New"/>
                <a:sym typeface="Courier New"/>
              </a:rPr>
              <a:t>2</a:t>
            </a:r>
            <a:r>
              <a:t>, </a:t>
            </a:r>
            <a:r>
              <a:rPr>
                <a:latin typeface="Courier New"/>
                <a:ea typeface="Courier New"/>
                <a:cs typeface="Courier New"/>
                <a:sym typeface="Courier New"/>
              </a:rPr>
              <a:t>3</a:t>
            </a:r>
            <a:r>
              <a:t>, and </a:t>
            </a:r>
            <a:r>
              <a:rPr>
                <a:latin typeface="Courier New"/>
                <a:ea typeface="Courier New"/>
                <a:cs typeface="Courier New"/>
                <a:sym typeface="Courier New"/>
              </a:rPr>
              <a:t>6</a:t>
            </a:r>
            <a:r>
              <a:t> and this number qualifies. The number </a:t>
            </a:r>
            <a:r>
              <a:rPr>
                <a:latin typeface="Courier New"/>
                <a:ea typeface="Courier New"/>
                <a:cs typeface="Courier New"/>
                <a:sym typeface="Courier New"/>
              </a:rPr>
              <a:t>1234</a:t>
            </a:r>
            <a:r>
              <a:t> does not qualify because it is perfectly divisible by </a:t>
            </a:r>
            <a:r>
              <a:rPr>
                <a:latin typeface="Courier New"/>
                <a:ea typeface="Courier New"/>
                <a:cs typeface="Courier New"/>
                <a:sym typeface="Courier New"/>
              </a:rPr>
              <a:t>1</a:t>
            </a:r>
            <a:r>
              <a:t>, </a:t>
            </a:r>
            <a:r>
              <a:rPr>
                <a:latin typeface="Courier New"/>
                <a:ea typeface="Courier New"/>
                <a:cs typeface="Courier New"/>
                <a:sym typeface="Courier New"/>
              </a:rPr>
              <a:t>2</a:t>
            </a:r>
            <a:r>
              <a:t>, and </a:t>
            </a:r>
            <a:r>
              <a:rPr>
                <a:latin typeface="Courier New"/>
                <a:ea typeface="Courier New"/>
                <a:cs typeface="Courier New"/>
                <a:sym typeface="Courier New"/>
              </a:rPr>
              <a:t>3</a:t>
            </a:r>
            <a:r>
              <a:t> but not by </a:t>
            </a:r>
            <a:r>
              <a:rPr>
                <a:latin typeface="Courier New"/>
                <a:ea typeface="Courier New"/>
                <a:cs typeface="Courier New"/>
                <a:sym typeface="Courier New"/>
              </a:rPr>
              <a:t>4</a:t>
            </a:r>
            <a:r>
              <a:t>. </a:t>
            </a:r>
          </a:p>
          <a:p>
            <a:pPr lvl="1"/>
            <a:r>
              <a:t>Note: </a:t>
            </a:r>
          </a:p>
          <a:p>
            <a:pPr lvl="2"/>
            <a:r>
              <a:t>Check if any of the digit is 0, then it is invalid input.</a:t>
            </a:r>
          </a:p>
          <a:p>
            <a:pPr lvl="2"/>
            <a:r>
              <a:t>Digits can repeat e.g. </a:t>
            </a:r>
            <a:r>
              <a:rPr>
                <a:latin typeface="Arial"/>
                <a:ea typeface="Arial"/>
                <a:cs typeface="Arial"/>
                <a:sym typeface="Arial"/>
              </a:rPr>
              <a:t>13131</a:t>
            </a:r>
            <a:r>
              <a:t> qualifies</a:t>
            </a:r>
          </a:p>
        </p:txBody>
      </p:sp>
      <p:sp>
        <p:nvSpPr>
          <p:cNvPr id="12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6"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2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2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2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2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4"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Q12"/>
          <p:cNvSpPr txBox="1"/>
          <p:nvPr>
            <p:ph type="title"/>
          </p:nvPr>
        </p:nvSpPr>
        <p:spPr>
          <a:prstGeom prst="rect">
            <a:avLst/>
          </a:prstGeom>
        </p:spPr>
        <p:txBody>
          <a:bodyPr/>
          <a:lstStyle/>
          <a:p>
            <a:pPr/>
            <a:r>
              <a:t>Q</a:t>
            </a:r>
            <a:r>
              <a:rPr>
                <a:latin typeface="Arial"/>
                <a:ea typeface="Arial"/>
                <a:cs typeface="Arial"/>
                <a:sym typeface="Arial"/>
              </a:rPr>
              <a:t>12</a:t>
            </a:r>
          </a:p>
        </p:txBody>
      </p:sp>
      <p:sp>
        <p:nvSpPr>
          <p:cNvPr id="130" name="Given input positive odd integer N, construct a box as shown below i.e. forward diagonals, horizonal and vertifical divisions. For example for N = 15, following should be output."/>
          <p:cNvSpPr txBox="1"/>
          <p:nvPr>
            <p:ph type="body" sz="quarter" idx="1"/>
          </p:nvPr>
        </p:nvSpPr>
        <p:spPr>
          <a:xfrm>
            <a:off x="887784" y="734913"/>
            <a:ext cx="8384432" cy="1775554"/>
          </a:xfrm>
          <a:prstGeom prst="rect">
            <a:avLst/>
          </a:prstGeom>
        </p:spPr>
        <p:txBody>
          <a:bodyPr/>
          <a:lstStyle/>
          <a:p>
            <a:pPr>
              <a:defRPr sz="3000"/>
            </a:pPr>
            <a:r>
              <a:t>Given input positive odd integer N, construct a box as shown below i.e. forward diagonals, horizonal and vertifical divisions. For example for N = </a:t>
            </a:r>
            <a:r>
              <a:rPr>
                <a:latin typeface="Arial"/>
                <a:ea typeface="Arial"/>
                <a:cs typeface="Arial"/>
                <a:sym typeface="Arial"/>
              </a:rPr>
              <a:t>15</a:t>
            </a:r>
            <a:r>
              <a:t>, following should be output.</a:t>
            </a:r>
          </a:p>
        </p:txBody>
      </p:sp>
      <p:sp>
        <p:nvSpPr>
          <p:cNvPr id="13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2"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13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134" name="***************…"/>
          <p:cNvSpPr txBox="1"/>
          <p:nvPr/>
        </p:nvSpPr>
        <p:spPr>
          <a:xfrm>
            <a:off x="2316501" y="2734309"/>
            <a:ext cx="5052865" cy="42849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0">
              <a:lnSpc>
                <a:spcPct val="80000"/>
              </a:lnSpc>
              <a:defRPr sz="2400">
                <a:latin typeface="Courier New"/>
                <a:ea typeface="Courier New"/>
                <a:cs typeface="Courier New"/>
                <a:sym typeface="Courier New"/>
              </a:defRPr>
            </a:pPr>
            <a:r>
              <a:t>***************   </a:t>
            </a:r>
          </a:p>
          <a:p>
            <a:pPr marL="0">
              <a:lnSpc>
                <a:spcPct val="80000"/>
              </a:lnSpc>
              <a:defRPr sz="2400">
                <a:latin typeface="Courier New"/>
                <a:ea typeface="Courier New"/>
                <a:cs typeface="Courier New"/>
                <a:sym typeface="Courier New"/>
              </a:defRPr>
            </a:pPr>
            <a:r>
              <a:t>**     **     *         </a:t>
            </a:r>
          </a:p>
          <a:p>
            <a:pPr marL="0">
              <a:lnSpc>
                <a:spcPct val="80000"/>
              </a:lnSpc>
              <a:defRPr sz="2400">
                <a:latin typeface="Courier New"/>
                <a:ea typeface="Courier New"/>
                <a:cs typeface="Courier New"/>
                <a:sym typeface="Courier New"/>
              </a:defRPr>
            </a:pPr>
            <a:r>
              <a:t>* *    * *    *          </a:t>
            </a:r>
          </a:p>
          <a:p>
            <a:pPr marL="0">
              <a:lnSpc>
                <a:spcPct val="80000"/>
              </a:lnSpc>
              <a:defRPr sz="2400">
                <a:latin typeface="Courier New"/>
                <a:ea typeface="Courier New"/>
                <a:cs typeface="Courier New"/>
                <a:sym typeface="Courier New"/>
              </a:defRPr>
            </a:pPr>
            <a:r>
              <a:t>*  *   *  *   *       </a:t>
            </a:r>
          </a:p>
          <a:p>
            <a:pPr marL="0">
              <a:lnSpc>
                <a:spcPct val="80000"/>
              </a:lnSpc>
              <a:defRPr sz="2400">
                <a:latin typeface="Courier New"/>
                <a:ea typeface="Courier New"/>
                <a:cs typeface="Courier New"/>
                <a:sym typeface="Courier New"/>
              </a:defRPr>
            </a:pPr>
            <a:r>
              <a:t>*   *  *   *  *      </a:t>
            </a:r>
          </a:p>
          <a:p>
            <a:pPr marL="0">
              <a:lnSpc>
                <a:spcPct val="80000"/>
              </a:lnSpc>
              <a:defRPr sz="2400">
                <a:latin typeface="Courier New"/>
                <a:ea typeface="Courier New"/>
                <a:cs typeface="Courier New"/>
                <a:sym typeface="Courier New"/>
              </a:defRPr>
            </a:pPr>
            <a:r>
              <a:t>*    * *    * * </a:t>
            </a:r>
          </a:p>
          <a:p>
            <a:pPr marL="0">
              <a:lnSpc>
                <a:spcPct val="80000"/>
              </a:lnSpc>
              <a:defRPr sz="2400">
                <a:latin typeface="Courier New"/>
                <a:ea typeface="Courier New"/>
                <a:cs typeface="Courier New"/>
                <a:sym typeface="Courier New"/>
              </a:defRPr>
            </a:pPr>
            <a:r>
              <a:t>*     **     ** </a:t>
            </a:r>
          </a:p>
          <a:p>
            <a:pPr marL="0">
              <a:lnSpc>
                <a:spcPct val="80000"/>
              </a:lnSpc>
              <a:defRPr sz="2400">
                <a:latin typeface="Courier New"/>
                <a:ea typeface="Courier New"/>
                <a:cs typeface="Courier New"/>
                <a:sym typeface="Courier New"/>
              </a:defRPr>
            </a:pPr>
            <a:r>
              <a:t>***************           </a:t>
            </a:r>
          </a:p>
          <a:p>
            <a:pPr marL="0">
              <a:lnSpc>
                <a:spcPct val="80000"/>
              </a:lnSpc>
              <a:defRPr sz="2400">
                <a:latin typeface="Courier New"/>
                <a:ea typeface="Courier New"/>
                <a:cs typeface="Courier New"/>
                <a:sym typeface="Courier New"/>
              </a:defRPr>
            </a:pPr>
            <a:r>
              <a:t>*     **     **            </a:t>
            </a:r>
          </a:p>
          <a:p>
            <a:pPr marL="0">
              <a:lnSpc>
                <a:spcPct val="80000"/>
              </a:lnSpc>
              <a:defRPr sz="2400">
                <a:latin typeface="Courier New"/>
                <a:ea typeface="Courier New"/>
                <a:cs typeface="Courier New"/>
                <a:sym typeface="Courier New"/>
              </a:defRPr>
            </a:pPr>
            <a:r>
              <a:t>*    * *    * *            </a:t>
            </a:r>
          </a:p>
          <a:p>
            <a:pPr marL="0">
              <a:lnSpc>
                <a:spcPct val="80000"/>
              </a:lnSpc>
              <a:defRPr sz="2400">
                <a:latin typeface="Courier New"/>
                <a:ea typeface="Courier New"/>
                <a:cs typeface="Courier New"/>
                <a:sym typeface="Courier New"/>
              </a:defRPr>
            </a:pPr>
            <a:r>
              <a:t>*   *  *   *  *           </a:t>
            </a:r>
          </a:p>
          <a:p>
            <a:pPr marL="0">
              <a:lnSpc>
                <a:spcPct val="80000"/>
              </a:lnSpc>
              <a:defRPr sz="2400">
                <a:latin typeface="Courier New"/>
                <a:ea typeface="Courier New"/>
                <a:cs typeface="Courier New"/>
                <a:sym typeface="Courier New"/>
              </a:defRPr>
            </a:pPr>
            <a:r>
              <a:t>*  *   *  *   *          </a:t>
            </a:r>
          </a:p>
          <a:p>
            <a:pPr marL="0">
              <a:lnSpc>
                <a:spcPct val="80000"/>
              </a:lnSpc>
              <a:defRPr sz="2400">
                <a:latin typeface="Courier New"/>
                <a:ea typeface="Courier New"/>
                <a:cs typeface="Courier New"/>
                <a:sym typeface="Courier New"/>
              </a:defRPr>
            </a:pPr>
            <a:r>
              <a:t>* *    * *    *          </a:t>
            </a:r>
          </a:p>
          <a:p>
            <a:pPr marL="0">
              <a:lnSpc>
                <a:spcPct val="80000"/>
              </a:lnSpc>
              <a:defRPr sz="2400">
                <a:latin typeface="Courier New"/>
                <a:ea typeface="Courier New"/>
                <a:cs typeface="Courier New"/>
                <a:sym typeface="Courier New"/>
              </a:defRPr>
            </a:pPr>
            <a:r>
              <a:t>**     **     *         </a:t>
            </a:r>
          </a:p>
          <a:p>
            <a:pPr marL="0">
              <a:lnSpc>
                <a:spcPct val="80000"/>
              </a:lnSpc>
              <a:defRPr sz="2400">
                <a:latin typeface="Courier New"/>
                <a:ea typeface="Courier New"/>
                <a:cs typeface="Courier New"/>
                <a:sym typeface="Courier New"/>
              </a:defRPr>
            </a:pPr>
            <a:r>
              <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3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0" grpId="1"/>
      <p:bldP build="whole" bldLvl="1" animBg="1" rev="0" advAuto="0" spid="134" grpId="2"/>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 name="Assignment Logistics"/>
          <p:cNvSpPr txBox="1"/>
          <p:nvPr>
            <p:ph type="title"/>
          </p:nvPr>
        </p:nvSpPr>
        <p:spPr>
          <a:prstGeom prst="rect">
            <a:avLst/>
          </a:prstGeom>
        </p:spPr>
        <p:txBody>
          <a:bodyPr/>
          <a:lstStyle/>
          <a:p>
            <a:pPr/>
            <a:r>
              <a:t>Assignment Logistics</a:t>
            </a:r>
          </a:p>
        </p:txBody>
      </p:sp>
      <p:sp>
        <p:nvSpPr>
          <p:cNvPr id="39" name="Make a group of up to 3 team members.…"/>
          <p:cNvSpPr txBox="1"/>
          <p:nvPr>
            <p:ph type="body" idx="1"/>
          </p:nvPr>
        </p:nvSpPr>
        <p:spPr>
          <a:xfrm>
            <a:off x="526694" y="938113"/>
            <a:ext cx="9106612" cy="5891610"/>
          </a:xfrm>
          <a:prstGeom prst="rect">
            <a:avLst/>
          </a:prstGeom>
        </p:spPr>
        <p:txBody>
          <a:bodyPr/>
          <a:lstStyle/>
          <a:p>
            <a:pPr>
              <a:spcBef>
                <a:spcPts val="200"/>
              </a:spcBef>
              <a:defRPr sz="3000"/>
            </a:pPr>
            <a:r>
              <a:t>Make a group of up to 3 team members. </a:t>
            </a:r>
          </a:p>
          <a:p>
            <a:pPr lvl="1">
              <a:spcBef>
                <a:spcPts val="200"/>
              </a:spcBef>
            </a:pPr>
            <a:r>
              <a:t>Can be 2 as well, Individual is not recommended.</a:t>
            </a:r>
          </a:p>
          <a:p>
            <a:pPr lvl="1">
              <a:spcBef>
                <a:spcPts val="200"/>
              </a:spcBef>
            </a:pPr>
            <a:r>
              <a:t>Any team member can be asked to explain</a:t>
            </a:r>
          </a:p>
          <a:p>
            <a:pPr>
              <a:spcBef>
                <a:spcPts val="200"/>
              </a:spcBef>
              <a:defRPr sz="3000"/>
            </a:pPr>
            <a:r>
              <a:t>All assignments are to be submitted online in github.</a:t>
            </a:r>
          </a:p>
          <a:p>
            <a:pPr lvl="1">
              <a:spcBef>
                <a:spcPts val="200"/>
              </a:spcBef>
            </a:pPr>
            <a:r>
              <a:t>Program (java/C/C++/python) should run on Linux.</a:t>
            </a:r>
          </a:p>
          <a:p>
            <a:pPr>
              <a:spcBef>
                <a:spcPts val="200"/>
              </a:spcBef>
              <a:defRPr sz="3000"/>
            </a:pPr>
            <a:r>
              <a:rPr>
                <a:latin typeface="Arial"/>
                <a:ea typeface="Arial"/>
                <a:cs typeface="Arial"/>
                <a:sym typeface="Arial"/>
              </a:rPr>
              <a:t>1</a:t>
            </a:r>
            <a:r>
              <a:t> day late submission: 25% penalty</a:t>
            </a:r>
          </a:p>
          <a:p>
            <a:pPr>
              <a:spcBef>
                <a:spcPts val="200"/>
              </a:spcBef>
              <a:defRPr sz="3000"/>
            </a:pPr>
            <a:r>
              <a:rPr>
                <a:latin typeface="Arial"/>
                <a:ea typeface="Arial"/>
                <a:cs typeface="Arial"/>
                <a:sym typeface="Arial"/>
              </a:rPr>
              <a:t>2</a:t>
            </a:r>
            <a:r>
              <a:t> days late submission: 50% penalty.</a:t>
            </a:r>
          </a:p>
          <a:p>
            <a:pPr marL="325437" indent="-285750">
              <a:spcBef>
                <a:spcPts val="200"/>
              </a:spcBef>
              <a:defRPr sz="3000"/>
            </a:pPr>
            <a:r>
              <a:t>Early submission may yield bonus marks</a:t>
            </a:r>
          </a:p>
          <a:p>
            <a:pPr lvl="1">
              <a:spcBef>
                <a:spcPts val="200"/>
              </a:spcBef>
              <a:buChar char="•"/>
            </a:pPr>
            <a:r>
              <a:t>Early submission by 2 days: 25% bonus marks.</a:t>
            </a:r>
          </a:p>
          <a:p>
            <a:pPr marL="325437" indent="-285750">
              <a:spcBef>
                <a:spcPts val="200"/>
              </a:spcBef>
              <a:defRPr sz="3000"/>
            </a:pPr>
            <a:r>
              <a:t>Expectation: Using brute force techniques. </a:t>
            </a:r>
          </a:p>
          <a:p>
            <a:pPr lvl="1">
              <a:spcBef>
                <a:spcPts val="200"/>
              </a:spcBef>
              <a:buChar char="•"/>
            </a:pPr>
            <a:r>
              <a:t>Program should also output basic number of operation carried out e.g. comparison, Add/multiply etc.</a:t>
            </a:r>
          </a:p>
        </p:txBody>
      </p:sp>
      <p:sp>
        <p:nvSpPr>
          <p:cNvPr id="4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42"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mc:AlternateContent xmlns:mc="http://schemas.openxmlformats.org/markup-compatibility/2006">
    <mc:Choice xmlns:p14="http://schemas.microsoft.com/office/powerpoint/2010/main" Requires="p14">
      <p:transition spd="med" advClick="1" p14:dur="899">
        <p:wipe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3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3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39">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39">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39">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39">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39">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9"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 name="Assignment Logistics"/>
          <p:cNvSpPr txBox="1"/>
          <p:nvPr>
            <p:ph type="title"/>
          </p:nvPr>
        </p:nvSpPr>
        <p:spPr>
          <a:prstGeom prst="rect">
            <a:avLst/>
          </a:prstGeom>
        </p:spPr>
        <p:txBody>
          <a:bodyPr/>
          <a:lstStyle/>
          <a:p>
            <a:pPr/>
            <a:r>
              <a:t>Assignment Logistics</a:t>
            </a:r>
          </a:p>
        </p:txBody>
      </p:sp>
      <p:sp>
        <p:nvSpPr>
          <p:cNvPr id="45" name="There are total of 12 programming questions.…"/>
          <p:cNvSpPr txBox="1"/>
          <p:nvPr>
            <p:ph type="body" idx="1"/>
          </p:nvPr>
        </p:nvSpPr>
        <p:spPr>
          <a:xfrm>
            <a:off x="526694" y="938113"/>
            <a:ext cx="9106612" cy="5891610"/>
          </a:xfrm>
          <a:prstGeom prst="rect">
            <a:avLst/>
          </a:prstGeom>
        </p:spPr>
        <p:txBody>
          <a:bodyPr/>
          <a:lstStyle/>
          <a:p>
            <a:pPr>
              <a:spcBef>
                <a:spcPts val="200"/>
              </a:spcBef>
              <a:defRPr sz="3000"/>
            </a:pPr>
            <a:r>
              <a:t>There are total of </a:t>
            </a:r>
            <a:r>
              <a:rPr>
                <a:latin typeface="Arial"/>
                <a:ea typeface="Arial"/>
                <a:cs typeface="Arial"/>
                <a:sym typeface="Arial"/>
              </a:rPr>
              <a:t>12</a:t>
            </a:r>
            <a:r>
              <a:t> programming questions.</a:t>
            </a:r>
          </a:p>
          <a:p>
            <a:pPr>
              <a:spcBef>
                <a:spcPts val="200"/>
              </a:spcBef>
              <a:defRPr sz="3000"/>
            </a:pPr>
            <a:r>
              <a:t>You can choose any programming language</a:t>
            </a:r>
          </a:p>
          <a:p>
            <a:pPr>
              <a:spcBef>
                <a:spcPts val="200"/>
              </a:spcBef>
              <a:defRPr sz="3000"/>
            </a:pPr>
            <a:r>
              <a:t>Each group/team will be assigned one of the questions and need to submit the same question.</a:t>
            </a:r>
          </a:p>
          <a:p>
            <a:pPr>
              <a:spcBef>
                <a:spcPts val="200"/>
              </a:spcBef>
              <a:defRPr sz="3000"/>
            </a:pPr>
            <a:r>
              <a:t>A team is encouraged to do other non-assigned questions to help improve learning. </a:t>
            </a:r>
          </a:p>
          <a:p>
            <a:pPr lvl="1" marL="738187" indent="-342900">
              <a:spcBef>
                <a:spcPts val="200"/>
              </a:spcBef>
              <a:buChar char="•"/>
            </a:pPr>
            <a:r>
              <a:t>Team may be given bonus marks (as per the discretion of the instructor). The bonus marks may count towards future assignments.</a:t>
            </a:r>
          </a:p>
          <a:p>
            <a:pPr marL="325437" indent="-285750">
              <a:spcBef>
                <a:spcPts val="200"/>
              </a:spcBef>
              <a:defRPr sz="3000"/>
            </a:pPr>
            <a:r>
              <a:t>Plagiarism (copy) will result in 0 marks for all</a:t>
            </a:r>
          </a:p>
          <a:p>
            <a:pPr marL="325437" indent="-285750">
              <a:spcBef>
                <a:spcPts val="200"/>
              </a:spcBef>
              <a:defRPr sz="3000"/>
            </a:pPr>
            <a:r>
              <a:t>Any partial code from net (googling) should be cited with URL along with explanation</a:t>
            </a:r>
          </a:p>
        </p:txBody>
      </p:sp>
      <p:sp>
        <p:nvSpPr>
          <p:cNvPr id="4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48"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4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4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4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4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45">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5"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 name="Assignment Submission Details"/>
          <p:cNvSpPr txBox="1"/>
          <p:nvPr>
            <p:ph type="title"/>
          </p:nvPr>
        </p:nvSpPr>
        <p:spPr>
          <a:prstGeom prst="rect">
            <a:avLst/>
          </a:prstGeom>
        </p:spPr>
        <p:txBody>
          <a:bodyPr/>
          <a:lstStyle/>
          <a:p>
            <a:pPr/>
            <a:r>
              <a:t>Assignment Submission Details</a:t>
            </a:r>
          </a:p>
        </p:txBody>
      </p:sp>
      <p:sp>
        <p:nvSpPr>
          <p:cNvPr id="51" name="Each submission (on github) should include…"/>
          <p:cNvSpPr txBox="1"/>
          <p:nvPr>
            <p:ph type="body" idx="1"/>
          </p:nvPr>
        </p:nvSpPr>
        <p:spPr>
          <a:xfrm>
            <a:off x="624656" y="938113"/>
            <a:ext cx="9156883" cy="6140252"/>
          </a:xfrm>
          <a:prstGeom prst="rect">
            <a:avLst/>
          </a:prstGeom>
        </p:spPr>
        <p:txBody>
          <a:bodyPr/>
          <a:lstStyle/>
          <a:p>
            <a:pPr marL="382587" indent="-342899">
              <a:spcBef>
                <a:spcPts val="300"/>
              </a:spcBef>
              <a:defRPr sz="2900"/>
            </a:pPr>
            <a:r>
              <a:t>Each submission (on github) should include</a:t>
            </a:r>
          </a:p>
          <a:p>
            <a:pPr lvl="1">
              <a:spcBef>
                <a:spcPts val="300"/>
              </a:spcBef>
              <a:defRPr sz="2900"/>
            </a:pPr>
            <a:r>
              <a:t>The program  e.g. </a:t>
            </a:r>
            <a:r>
              <a:rPr sz="2600">
                <a:latin typeface="Courier New"/>
                <a:ea typeface="Courier New"/>
                <a:cs typeface="Courier New"/>
                <a:sym typeface="Courier New"/>
              </a:rPr>
              <a:t>Asn01P01.java/C/Cpp/py </a:t>
            </a:r>
            <a:r>
              <a:rPr sz="2700"/>
              <a:t>…</a:t>
            </a:r>
            <a:endParaRPr sz="2700"/>
          </a:p>
          <a:p>
            <a:pPr lvl="1" marL="661330" indent="-266043">
              <a:spcBef>
                <a:spcPts val="300"/>
              </a:spcBef>
              <a:defRPr sz="2900"/>
            </a:pPr>
            <a:r>
              <a:rPr sz="2700">
                <a:latin typeface="Courier New"/>
                <a:ea typeface="Courier New"/>
                <a:cs typeface="Courier New"/>
                <a:sym typeface="Courier New"/>
              </a:rPr>
              <a:t>Readme</a:t>
            </a:r>
            <a:r>
              <a:rPr>
                <a:latin typeface="Courier New"/>
                <a:ea typeface="Courier New"/>
                <a:cs typeface="Courier New"/>
                <a:sym typeface="Courier New"/>
              </a:rPr>
              <a:t>.txt:</a:t>
            </a:r>
            <a:r>
              <a:t> should contain</a:t>
            </a:r>
          </a:p>
          <a:p>
            <a:pPr lvl="2" marL="1781527" indent="-511527">
              <a:spcBef>
                <a:spcPts val="300"/>
              </a:spcBef>
              <a:buAutoNum type="arabicPeriod" startAt="1"/>
              <a:defRPr sz="2900"/>
            </a:pPr>
            <a:r>
              <a:t>Team details (Names, USN)</a:t>
            </a:r>
          </a:p>
          <a:p>
            <a:pPr lvl="2" marL="1781527" indent="-511527">
              <a:spcBef>
                <a:spcPts val="300"/>
              </a:spcBef>
              <a:buAutoNum type="arabicPeriod" startAt="1"/>
              <a:defRPr sz="2900"/>
            </a:pPr>
            <a:r>
              <a:t>Contribution of each team member</a:t>
            </a:r>
          </a:p>
          <a:p>
            <a:pPr lvl="2" marL="1781527" indent="-511527">
              <a:spcBef>
                <a:spcPts val="300"/>
              </a:spcBef>
              <a:buAutoNum type="arabicPeriod" startAt="1"/>
              <a:defRPr sz="2900"/>
            </a:pPr>
            <a:r>
              <a:t>Instructions to run the program</a:t>
            </a:r>
          </a:p>
          <a:p>
            <a:pPr lvl="2" marL="1781527" indent="-511527">
              <a:spcBef>
                <a:spcPts val="300"/>
              </a:spcBef>
              <a:buAutoNum type="arabicPeriod" startAt="1"/>
              <a:defRPr sz="2900"/>
            </a:pPr>
            <a:r>
              <a:t>Details on example invocation and output</a:t>
            </a:r>
          </a:p>
          <a:p>
            <a:pPr lvl="2" marL="1781527" indent="-511527">
              <a:spcBef>
                <a:spcPts val="300"/>
              </a:spcBef>
              <a:buAutoNum type="arabicPeriod" startAt="1"/>
              <a:defRPr sz="2900"/>
            </a:pPr>
            <a:r>
              <a:t>Challenges faced and how did you address these</a:t>
            </a:r>
          </a:p>
          <a:p>
            <a:pPr lvl="2" marL="1781527" indent="-511527">
              <a:spcBef>
                <a:spcPts val="300"/>
              </a:spcBef>
              <a:buAutoNum type="arabicPeriod" startAt="1"/>
              <a:defRPr sz="2900"/>
            </a:pPr>
            <a:r>
              <a:t>What did you learn from this assignment</a:t>
            </a:r>
          </a:p>
          <a:p>
            <a:pPr lvl="1" marL="661330" indent="-266043">
              <a:spcBef>
                <a:spcPts val="300"/>
              </a:spcBef>
              <a:defRPr sz="2900"/>
            </a:pPr>
            <a:r>
              <a:rPr sz="2700">
                <a:latin typeface="Courier New"/>
                <a:ea typeface="Courier New"/>
                <a:cs typeface="Courier New"/>
                <a:sym typeface="Courier New"/>
              </a:rPr>
              <a:t>Output.txt</a:t>
            </a:r>
            <a:r>
              <a:t> </a:t>
            </a:r>
          </a:p>
          <a:p>
            <a:pPr lvl="2" marL="1781527" indent="-511527">
              <a:spcBef>
                <a:spcPts val="300"/>
              </a:spcBef>
              <a:buAutoNum type="arabicPeriod" startAt="1"/>
              <a:defRPr sz="2900"/>
            </a:pPr>
            <a:r>
              <a:t>output of program with your sample data</a:t>
            </a:r>
          </a:p>
          <a:p>
            <a:pPr lvl="2" marL="1781527" indent="-511527">
              <a:spcBef>
                <a:spcPts val="300"/>
              </a:spcBef>
              <a:buAutoNum type="arabicPeriod" startAt="1"/>
              <a:defRPr sz="2900"/>
            </a:pPr>
            <a:r>
              <a:t>Total number of basic (key) operations i.e. a computation of time complexity.</a:t>
            </a:r>
          </a:p>
        </p:txBody>
      </p:sp>
      <p:sp>
        <p:nvSpPr>
          <p:cNvPr id="5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54"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5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5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5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5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51">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51">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51">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51">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51">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1"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 name="Q01: Find Missing Number"/>
          <p:cNvSpPr txBox="1"/>
          <p:nvPr>
            <p:ph type="title"/>
          </p:nvPr>
        </p:nvSpPr>
        <p:spPr>
          <a:prstGeom prst="rect">
            <a:avLst/>
          </a:prstGeom>
        </p:spPr>
        <p:txBody>
          <a:bodyPr/>
          <a:lstStyle/>
          <a:p>
            <a:pPr>
              <a:defRPr>
                <a:latin typeface="Courier New"/>
                <a:ea typeface="Courier New"/>
                <a:cs typeface="Courier New"/>
                <a:sym typeface="Courier New"/>
              </a:defRPr>
            </a:pPr>
            <a:r>
              <a:t>Q01: </a:t>
            </a:r>
            <a:r>
              <a:rPr>
                <a:latin typeface="Gill Sans MT"/>
                <a:ea typeface="Gill Sans MT"/>
                <a:cs typeface="Gill Sans MT"/>
                <a:sym typeface="Gill Sans MT"/>
              </a:rPr>
              <a:t>Find Missing Number</a:t>
            </a:r>
          </a:p>
        </p:txBody>
      </p:sp>
      <p:sp>
        <p:nvSpPr>
          <p:cNvPr id="57" name="Given input file containing N-1 distinct numbers between 1 and N (both inclusive) in random order, find the missing number.  Each number is on one line. You are not allowed to use any data structures that stores all of the number in one place i.e. you can only use O(1) memory space (data structures) but  not O(fn(N)), e.g. O(log N), O(N). Neither you are supposed to use any in-built sort or other library function.…"/>
          <p:cNvSpPr txBox="1"/>
          <p:nvPr>
            <p:ph type="body" idx="1"/>
          </p:nvPr>
        </p:nvSpPr>
        <p:spPr>
          <a:xfrm>
            <a:off x="624656" y="938113"/>
            <a:ext cx="9156883" cy="5891610"/>
          </a:xfrm>
          <a:prstGeom prst="rect">
            <a:avLst/>
          </a:prstGeom>
        </p:spPr>
        <p:txBody>
          <a:bodyPr/>
          <a:lstStyle/>
          <a:p>
            <a:pPr marL="382587" indent="-342899">
              <a:defRPr sz="2900"/>
            </a:pPr>
            <a:r>
              <a:t>Given input file containing </a:t>
            </a:r>
            <a:r>
              <a:rPr>
                <a:latin typeface="Courier New"/>
                <a:ea typeface="Courier New"/>
                <a:cs typeface="Courier New"/>
                <a:sym typeface="Courier New"/>
              </a:rPr>
              <a:t>N-1</a:t>
            </a:r>
            <a:r>
              <a:t> distinct numbers between </a:t>
            </a:r>
            <a:r>
              <a:rPr>
                <a:latin typeface="Arial"/>
                <a:ea typeface="Arial"/>
                <a:cs typeface="Arial"/>
                <a:sym typeface="Arial"/>
              </a:rPr>
              <a:t>1</a:t>
            </a:r>
            <a:r>
              <a:t> and N (both inclusive) in random order, find the missing number.  Each number is on one line. You are not allowed to use any data structures that stores all of the number in one place i.e. you can only use O(</a:t>
            </a:r>
            <a:r>
              <a:rPr>
                <a:latin typeface="Arial"/>
                <a:ea typeface="Arial"/>
                <a:cs typeface="Arial"/>
                <a:sym typeface="Arial"/>
              </a:rPr>
              <a:t>1</a:t>
            </a:r>
            <a:r>
              <a:t>) memory space (data structures) but  not O(fn(N)), e.g. O(log N), O(N). Neither you are supposed to use any in-built sort or other library function.</a:t>
            </a:r>
          </a:p>
          <a:p>
            <a:pPr lvl="1" marL="738187" indent="-342900">
              <a:spcBef>
                <a:spcPts val="700"/>
              </a:spcBef>
              <a:buChar char="•"/>
              <a:defRPr sz="2900"/>
            </a:pPr>
            <a:r>
              <a:t>Note: Any built in sort function uses O(N) memory space, and thus not permitted.</a:t>
            </a:r>
          </a:p>
          <a:p>
            <a:pPr lvl="1" marL="738187" indent="-342900">
              <a:spcBef>
                <a:spcPts val="700"/>
              </a:spcBef>
              <a:buChar char="•"/>
              <a:defRPr sz="2900"/>
            </a:pPr>
            <a:r>
              <a:t>You can use any number of files, and each file size can be O(N). All such created files should be removed when program execution is complete.</a:t>
            </a:r>
          </a:p>
        </p:txBody>
      </p:sp>
      <p:sp>
        <p:nvSpPr>
          <p:cNvPr id="5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9"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60"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7">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7"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 name="Q02: Hanoi Towers with 4 towers"/>
          <p:cNvSpPr txBox="1"/>
          <p:nvPr>
            <p:ph type="title"/>
          </p:nvPr>
        </p:nvSpPr>
        <p:spPr>
          <a:prstGeom prst="rect">
            <a:avLst/>
          </a:prstGeom>
        </p:spPr>
        <p:txBody>
          <a:bodyPr/>
          <a:lstStyle>
            <a:lvl1pPr>
              <a:defRPr sz="4400"/>
            </a:lvl1pPr>
          </a:lstStyle>
          <a:p>
            <a:pPr/>
            <a:r>
              <a:t>Q02: Hanoi Towers with 4 towers</a:t>
            </a:r>
          </a:p>
        </p:txBody>
      </p:sp>
      <p:sp>
        <p:nvSpPr>
          <p:cNvPr id="63" name="Implement Hanoi’s tower using 4 towers to transfer N discs from tower 1 to tower 2 using tower 3 and 4 as temporary holding place.  Compute the time complexity (i.e. total number of disc moves). The program should output each tower status after each move.…"/>
          <p:cNvSpPr txBox="1"/>
          <p:nvPr>
            <p:ph type="body" idx="1"/>
          </p:nvPr>
        </p:nvSpPr>
        <p:spPr>
          <a:xfrm>
            <a:off x="501558" y="904246"/>
            <a:ext cx="9156884" cy="3480264"/>
          </a:xfrm>
          <a:prstGeom prst="rect">
            <a:avLst/>
          </a:prstGeom>
        </p:spPr>
        <p:txBody>
          <a:bodyPr/>
          <a:lstStyle/>
          <a:p>
            <a:pPr marL="382587" indent="-342899">
              <a:defRPr sz="2900"/>
            </a:pPr>
            <a:r>
              <a:t>Implement Hanoi’s tower using 4 towers to transfer N discs from tower </a:t>
            </a:r>
            <a:r>
              <a:rPr>
                <a:latin typeface="Arial"/>
                <a:ea typeface="Arial"/>
                <a:cs typeface="Arial"/>
                <a:sym typeface="Arial"/>
              </a:rPr>
              <a:t>1</a:t>
            </a:r>
            <a:r>
              <a:t> to tower 2 using tower 3 and 4 as temporary holding place.  Compute the time complexity (i.e. total number of disc moves). The program should output each tower status after each move.</a:t>
            </a:r>
          </a:p>
          <a:p>
            <a:pPr lvl="1" marL="738187" indent="-342900">
              <a:spcBef>
                <a:spcPts val="700"/>
              </a:spcBef>
              <a:buChar char="•"/>
              <a:defRPr sz="2900"/>
            </a:pPr>
            <a:r>
              <a:t>For example, for 4 discs, and 3 towers, tower status after each move should be like below</a:t>
            </a:r>
          </a:p>
        </p:txBody>
      </p:sp>
      <p:sp>
        <p:nvSpPr>
          <p:cNvPr id="6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5"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66"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
        <p:nvSpPr>
          <p:cNvPr id="67" name="['D1', 'D2', 'D3', 'D4']…"/>
          <p:cNvSpPr txBox="1"/>
          <p:nvPr/>
        </p:nvSpPr>
        <p:spPr>
          <a:xfrm>
            <a:off x="679892" y="4057234"/>
            <a:ext cx="2747031" cy="17407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200"/>
            </a:pPr>
            <a:r>
              <a:t>['D1', 'D2', 'D3', 'D4']</a:t>
            </a:r>
          </a:p>
          <a:p>
            <a:pPr>
              <a:defRPr b="1" sz="2200"/>
            </a:pPr>
            <a:r>
              <a:t>[]</a:t>
            </a:r>
          </a:p>
          <a:p>
            <a:pPr>
              <a:defRPr b="1" sz="2200"/>
            </a:pPr>
            <a:r>
              <a:t>[]</a:t>
            </a:r>
          </a:p>
          <a:p>
            <a:pPr>
              <a:defRPr b="1" sz="2200"/>
            </a:pPr>
          </a:p>
          <a:p>
            <a:pPr>
              <a:defRPr b="1" sz="2200"/>
            </a:pPr>
            <a:r>
              <a:t>Initial</a:t>
            </a:r>
          </a:p>
        </p:txBody>
      </p:sp>
      <p:sp>
        <p:nvSpPr>
          <p:cNvPr id="68" name="['D2', 'D3', 'D4']…"/>
          <p:cNvSpPr txBox="1"/>
          <p:nvPr/>
        </p:nvSpPr>
        <p:spPr>
          <a:xfrm>
            <a:off x="3483526" y="4057234"/>
            <a:ext cx="2110604" cy="17407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200"/>
            </a:pPr>
            <a:r>
              <a:t>['D2', 'D3', 'D4']</a:t>
            </a:r>
          </a:p>
          <a:p>
            <a:pPr>
              <a:defRPr b="1" sz="2200"/>
            </a:pPr>
            <a:r>
              <a:t>[]</a:t>
            </a:r>
          </a:p>
          <a:p>
            <a:pPr>
              <a:defRPr b="1" sz="2200"/>
            </a:pPr>
            <a:r>
              <a:t>['D1']</a:t>
            </a:r>
          </a:p>
          <a:p>
            <a:pPr>
              <a:defRPr b="1" sz="2200"/>
            </a:pPr>
          </a:p>
          <a:p>
            <a:pPr>
              <a:defRPr b="1" sz="2200"/>
            </a:pPr>
            <a:r>
              <a:t>Move 1</a:t>
            </a:r>
          </a:p>
        </p:txBody>
      </p:sp>
      <p:sp>
        <p:nvSpPr>
          <p:cNvPr id="69" name="['D3', 'D4']…"/>
          <p:cNvSpPr txBox="1"/>
          <p:nvPr/>
        </p:nvSpPr>
        <p:spPr>
          <a:xfrm>
            <a:off x="5705303" y="4057234"/>
            <a:ext cx="1474178" cy="17407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200"/>
            </a:pPr>
            <a:r>
              <a:t>['D3', 'D4']</a:t>
            </a:r>
          </a:p>
          <a:p>
            <a:pPr>
              <a:defRPr b="1" sz="2200"/>
            </a:pPr>
            <a:r>
              <a:t>['D2']</a:t>
            </a:r>
          </a:p>
          <a:p>
            <a:pPr>
              <a:defRPr b="1" sz="2200"/>
            </a:pPr>
            <a:r>
              <a:t>['D1']</a:t>
            </a:r>
          </a:p>
          <a:p>
            <a:pPr>
              <a:defRPr b="1" sz="2200"/>
            </a:pPr>
          </a:p>
          <a:p>
            <a:pPr>
              <a:defRPr b="1" sz="2200"/>
            </a:pPr>
            <a:r>
              <a:t>Move 2</a:t>
            </a:r>
          </a:p>
        </p:txBody>
      </p:sp>
      <p:sp>
        <p:nvSpPr>
          <p:cNvPr id="70" name="['D3', 'D4']…"/>
          <p:cNvSpPr txBox="1"/>
          <p:nvPr/>
        </p:nvSpPr>
        <p:spPr>
          <a:xfrm>
            <a:off x="7681067" y="4057234"/>
            <a:ext cx="1474178" cy="17407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200"/>
            </a:pPr>
            <a:r>
              <a:t>['D3', 'D4']</a:t>
            </a:r>
          </a:p>
          <a:p>
            <a:pPr>
              <a:defRPr b="1" sz="2200"/>
            </a:pPr>
            <a:r>
              <a:t>['D1', 'D2']</a:t>
            </a:r>
          </a:p>
          <a:p>
            <a:pPr>
              <a:defRPr b="1" sz="2200"/>
            </a:pPr>
            <a:r>
              <a:t>[]</a:t>
            </a:r>
          </a:p>
          <a:p>
            <a:pPr>
              <a:defRPr b="1" sz="2200"/>
            </a:pPr>
          </a:p>
          <a:p>
            <a:pPr>
              <a:defRPr b="1" sz="2200"/>
            </a:pPr>
            <a:r>
              <a:t>Move 3</a:t>
            </a:r>
          </a:p>
        </p:txBody>
      </p:sp>
      <p:sp>
        <p:nvSpPr>
          <p:cNvPr id="71" name="[]…"/>
          <p:cNvSpPr txBox="1"/>
          <p:nvPr/>
        </p:nvSpPr>
        <p:spPr>
          <a:xfrm>
            <a:off x="3948804" y="5809937"/>
            <a:ext cx="2747031" cy="14105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200"/>
            </a:pPr>
            <a:r>
              <a:t>[]</a:t>
            </a:r>
          </a:p>
          <a:p>
            <a:pPr>
              <a:defRPr b="1" sz="2200"/>
            </a:pPr>
            <a:r>
              <a:t>['D1', 'D2', 'D3', 'D4']</a:t>
            </a:r>
          </a:p>
          <a:p>
            <a:pPr>
              <a:defRPr b="1" sz="2200"/>
            </a:pPr>
            <a:r>
              <a:t>[]</a:t>
            </a:r>
          </a:p>
          <a:p>
            <a:pPr>
              <a:defRPr b="1" sz="2200"/>
            </a:pPr>
            <a:r>
              <a:t>Move 15</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6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4" fill="hold">
                                  <p:stCondLst>
                                    <p:cond delay="0"/>
                                  </p:stCondLst>
                                  <p:iterate type="el" backwards="0">
                                    <p:tmAbs val="0"/>
                                  </p:iterate>
                                  <p:childTnLst>
                                    <p:set>
                                      <p:cBhvr>
                                        <p:cTn id="24" fill="hold"/>
                                        <p:tgtEl>
                                          <p:spTgt spid="6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5" fill="hold">
                                  <p:stCondLst>
                                    <p:cond delay="0"/>
                                  </p:stCondLst>
                                  <p:iterate type="el" backwards="0">
                                    <p:tmAbs val="0"/>
                                  </p:iterate>
                                  <p:childTnLst>
                                    <p:set>
                                      <p:cBhvr>
                                        <p:cTn id="28" fill="hold"/>
                                        <p:tgtEl>
                                          <p:spTgt spid="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6" fill="hold">
                                  <p:stCondLst>
                                    <p:cond delay="0"/>
                                  </p:stCondLst>
                                  <p:iterate type="el" backwards="0">
                                    <p:tmAbs val="0"/>
                                  </p:iterate>
                                  <p:childTnLst>
                                    <p:set>
                                      <p:cBhvr>
                                        <p:cTn id="32" fill="hold"/>
                                        <p:tgtEl>
                                          <p:spTgt spid="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1" grpId="6"/>
      <p:bldP build="whole" bldLvl="1" animBg="1" rev="0" advAuto="0" spid="67" grpId="2"/>
      <p:bldP build="whole" bldLvl="1" animBg="1" rev="0" advAuto="0" spid="68" grpId="3"/>
      <p:bldP build="p" bldLvl="5" animBg="1" rev="0" advAuto="0" spid="63" grpId="1"/>
      <p:bldP build="whole" bldLvl="1" animBg="1" rev="0" advAuto="0" spid="69" grpId="4"/>
      <p:bldP build="whole" bldLvl="1" animBg="1" rev="0" advAuto="0" spid="70" grpId="5"/>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 name="Q03: Set Operation"/>
          <p:cNvSpPr txBox="1"/>
          <p:nvPr>
            <p:ph type="title"/>
          </p:nvPr>
        </p:nvSpPr>
        <p:spPr>
          <a:xfrm>
            <a:off x="457200" y="26458"/>
            <a:ext cx="8636000" cy="952501"/>
          </a:xfrm>
          <a:prstGeom prst="rect">
            <a:avLst/>
          </a:prstGeom>
        </p:spPr>
        <p:txBody>
          <a:bodyPr/>
          <a:lstStyle/>
          <a:p>
            <a:pPr/>
            <a:r>
              <a:t>Q03: Set Operation</a:t>
            </a:r>
          </a:p>
        </p:txBody>
      </p:sp>
      <p:sp>
        <p:nvSpPr>
          <p:cNvPr id="74" name="Consider two input files  FA and FB having elements (numbers) in sorted order.  Two files can have common elements, as well a file can have multiples of same element (number. Implement the following operations and output the result in a different file using O(1) space.  Also, output the total number of comparison operations done. Do not use any built-in function or utilities.…"/>
          <p:cNvSpPr txBox="1"/>
          <p:nvPr>
            <p:ph type="body" idx="1"/>
          </p:nvPr>
        </p:nvSpPr>
        <p:spPr>
          <a:xfrm>
            <a:off x="624656" y="938113"/>
            <a:ext cx="9156883" cy="5891610"/>
          </a:xfrm>
          <a:prstGeom prst="rect">
            <a:avLst/>
          </a:prstGeom>
        </p:spPr>
        <p:txBody>
          <a:bodyPr/>
          <a:lstStyle/>
          <a:p>
            <a:pPr marL="382587" indent="-342899">
              <a:defRPr sz="2900"/>
            </a:pPr>
            <a:r>
              <a:t>Consider two input files  FA and FB having elements (numbers) in sorted order.  Two files can have common elements, as well a file can have multiples of same element (number. Implement the following operations and output the result in a different file using </a:t>
            </a:r>
            <a:r>
              <a:rPr>
                <a:latin typeface="Courier New"/>
                <a:ea typeface="Courier New"/>
                <a:cs typeface="Courier New"/>
                <a:sym typeface="Courier New"/>
              </a:rPr>
              <a:t>O(1)</a:t>
            </a:r>
            <a:r>
              <a:t> space.  Also, output the total number of comparison operations done. Do not use any built-in function or utilities.</a:t>
            </a:r>
          </a:p>
          <a:p>
            <a:pPr lvl="1" marL="738187" indent="-342900">
              <a:spcBef>
                <a:spcPts val="700"/>
              </a:spcBef>
              <a:buChar char="•"/>
              <a:defRPr sz="2900"/>
            </a:pPr>
            <a:r>
              <a:t>FA</a:t>
            </a:r>
            <a:r>
              <a:rPr>
                <a:latin typeface="Gill Sans MT"/>
                <a:ea typeface="Gill Sans MT"/>
                <a:cs typeface="Gill Sans MT"/>
                <a:sym typeface="Gill Sans MT"/>
              </a:rPr>
              <a:t> </a:t>
            </a:r>
            <a:r>
              <a:rPr sz="3600">
                <a:latin typeface="Arial"/>
                <a:ea typeface="Arial"/>
                <a:cs typeface="Arial"/>
                <a:sym typeface="Arial"/>
              </a:rPr>
              <a:t>∪</a:t>
            </a:r>
            <a:r>
              <a:rPr>
                <a:latin typeface="Gill Sans MT"/>
                <a:ea typeface="Gill Sans MT"/>
                <a:cs typeface="Gill Sans MT"/>
                <a:sym typeface="Gill Sans MT"/>
              </a:rPr>
              <a:t> </a:t>
            </a:r>
            <a:r>
              <a:rPr>
                <a:latin typeface="Arial"/>
                <a:ea typeface="Arial"/>
                <a:cs typeface="Arial"/>
                <a:sym typeface="Arial"/>
              </a:rPr>
              <a:t>F</a:t>
            </a:r>
            <a:r>
              <a:t>B i.e. Union operation.  The result file contains all unique elements of both files in sorted order.</a:t>
            </a:r>
            <a:endParaRPr>
              <a:latin typeface="Courier New"/>
              <a:ea typeface="Courier New"/>
              <a:cs typeface="Courier New"/>
              <a:sym typeface="Courier New"/>
            </a:endParaRPr>
          </a:p>
          <a:p>
            <a:pPr lvl="1" marL="738187" indent="-342900">
              <a:spcBef>
                <a:spcPts val="700"/>
              </a:spcBef>
              <a:buChar char="•"/>
              <a:defRPr sz="2900"/>
            </a:pPr>
            <a:r>
              <a:rPr>
                <a:latin typeface="Gill Sans MT"/>
                <a:ea typeface="Gill Sans MT"/>
                <a:cs typeface="Gill Sans MT"/>
                <a:sym typeface="Gill Sans MT"/>
              </a:rPr>
              <a:t>FA</a:t>
            </a:r>
            <a:r>
              <a:rPr>
                <a:latin typeface="Arial"/>
                <a:ea typeface="Arial"/>
                <a:cs typeface="Arial"/>
                <a:sym typeface="Arial"/>
              </a:rPr>
              <a:t> ∩ F</a:t>
            </a:r>
            <a:r>
              <a:rPr>
                <a:latin typeface="Gill Sans MT"/>
                <a:ea typeface="Gill Sans MT"/>
                <a:cs typeface="Gill Sans MT"/>
                <a:sym typeface="Gill Sans MT"/>
              </a:rPr>
              <a:t>B i.e. </a:t>
            </a:r>
            <a:r>
              <a:t>Intersection operation.The result file contains all unique elements common to both files in sorted order.</a:t>
            </a:r>
          </a:p>
          <a:p>
            <a:pPr lvl="1" marL="738187" indent="-342900">
              <a:spcBef>
                <a:spcPts val="700"/>
              </a:spcBef>
              <a:buChar char="•"/>
              <a:defRPr sz="2900"/>
            </a:pPr>
            <a:r>
              <a:t>FA - FB i.e. Difference operation. Result contains all those unique elements in FA which are not in FB.</a:t>
            </a:r>
          </a:p>
        </p:txBody>
      </p:sp>
      <p:sp>
        <p:nvSpPr>
          <p:cNvPr id="7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6"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77"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7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7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7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4"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Q04: Inplace MergeSort"/>
          <p:cNvSpPr txBox="1"/>
          <p:nvPr>
            <p:ph type="title"/>
          </p:nvPr>
        </p:nvSpPr>
        <p:spPr>
          <a:prstGeom prst="rect">
            <a:avLst/>
          </a:prstGeom>
        </p:spPr>
        <p:txBody>
          <a:bodyPr/>
          <a:lstStyle/>
          <a:p>
            <a:pPr/>
            <a:r>
              <a:t>Q04: Inplace MergeSort</a:t>
            </a:r>
          </a:p>
        </p:txBody>
      </p:sp>
      <p:sp>
        <p:nvSpPr>
          <p:cNvPr id="80" name="Given two sorted array A and B of elements (numbers), Merge these two array in place using O(1) space extra memory.  After the merging operations, all elemnts of A will be less than or equal to first element of B and both A and B will still be in sorted order. Take two arrays as input from command line or using two files. Note: two arrays need not be of same size.…"/>
          <p:cNvSpPr txBox="1"/>
          <p:nvPr>
            <p:ph type="body" idx="1"/>
          </p:nvPr>
        </p:nvSpPr>
        <p:spPr>
          <a:xfrm>
            <a:off x="624656" y="938113"/>
            <a:ext cx="9156883" cy="5891610"/>
          </a:xfrm>
          <a:prstGeom prst="rect">
            <a:avLst/>
          </a:prstGeom>
        </p:spPr>
        <p:txBody>
          <a:bodyPr/>
          <a:lstStyle/>
          <a:p>
            <a:pPr marL="382587" indent="-342899">
              <a:defRPr sz="2900"/>
            </a:pPr>
            <a:r>
              <a:t>Given two sorted array A and B of elements (numbers), Merge these two array in place using O(</a:t>
            </a:r>
            <a:r>
              <a:rPr>
                <a:latin typeface="Arial"/>
                <a:ea typeface="Arial"/>
                <a:cs typeface="Arial"/>
                <a:sym typeface="Arial"/>
              </a:rPr>
              <a:t>1</a:t>
            </a:r>
            <a:r>
              <a:t>) space extra memory.  After the merging operations, all elemnts of A will be less than or equal to first element of B and both A and B will still be in sorted order. Take two arrays as input from command line or using two files. Note: two arrays need not be of same size.</a:t>
            </a:r>
          </a:p>
          <a:p>
            <a:pPr lvl="1" marL="738187" indent="-342900">
              <a:spcBef>
                <a:spcPts val="700"/>
              </a:spcBef>
              <a:buChar char="•"/>
              <a:defRPr sz="2900">
                <a:latin typeface="Arial"/>
                <a:ea typeface="Arial"/>
                <a:cs typeface="Arial"/>
                <a:sym typeface="Arial"/>
              </a:defRPr>
            </a:pPr>
            <a:r>
              <a:t>For example if the two arrays are</a:t>
            </a:r>
          </a:p>
          <a:p>
            <a:pPr lvl="2" marL="1195387" indent="-342900">
              <a:spcBef>
                <a:spcPts val="700"/>
              </a:spcBef>
              <a:defRPr sz="2900">
                <a:latin typeface="Arial"/>
                <a:ea typeface="Arial"/>
                <a:cs typeface="Arial"/>
                <a:sym typeface="Arial"/>
              </a:defRPr>
            </a:pPr>
            <a:r>
              <a:t>A=[6,10,15,20], and B=[3,4,5,19]</a:t>
            </a:r>
          </a:p>
          <a:p>
            <a:pPr lvl="1" marL="738187" indent="-342900">
              <a:spcBef>
                <a:spcPts val="700"/>
              </a:spcBef>
              <a:buChar char="•"/>
              <a:defRPr sz="2900">
                <a:latin typeface="Arial"/>
                <a:ea typeface="Arial"/>
                <a:cs typeface="Arial"/>
                <a:sym typeface="Arial"/>
              </a:defRPr>
            </a:pPr>
            <a:r>
              <a:t>The output arrays will be</a:t>
            </a:r>
          </a:p>
          <a:p>
            <a:pPr lvl="2" marL="1195387" indent="-342900">
              <a:spcBef>
                <a:spcPts val="700"/>
              </a:spcBef>
              <a:defRPr sz="2900">
                <a:latin typeface="Arial"/>
                <a:ea typeface="Arial"/>
                <a:cs typeface="Arial"/>
                <a:sym typeface="Arial"/>
              </a:defRPr>
            </a:pPr>
            <a:r>
              <a:t>A=[3,4,5,6], and B=[10,15,19,20]</a:t>
            </a:r>
          </a:p>
        </p:txBody>
      </p:sp>
      <p:sp>
        <p:nvSpPr>
          <p:cNvPr id="8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2"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83"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8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8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8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8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80">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0"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Q05: Circular Prime"/>
          <p:cNvSpPr txBox="1"/>
          <p:nvPr>
            <p:ph type="title"/>
          </p:nvPr>
        </p:nvSpPr>
        <p:spPr>
          <a:prstGeom prst="rect">
            <a:avLst/>
          </a:prstGeom>
        </p:spPr>
        <p:txBody>
          <a:bodyPr/>
          <a:lstStyle/>
          <a:p>
            <a:pPr/>
            <a:r>
              <a:t>Q05: Circular Prime</a:t>
            </a:r>
          </a:p>
        </p:txBody>
      </p:sp>
      <p:sp>
        <p:nvSpPr>
          <p:cNvPr id="86" name="Given an input positive integer M,  check if it is circular prime i.e. when digits of this number are rotated by any number of positions, it is still a prime number.  The input number M should be taken as command line argument.…"/>
          <p:cNvSpPr txBox="1"/>
          <p:nvPr>
            <p:ph type="body" idx="1"/>
          </p:nvPr>
        </p:nvSpPr>
        <p:spPr>
          <a:xfrm>
            <a:off x="624656" y="938113"/>
            <a:ext cx="9156883" cy="5891610"/>
          </a:xfrm>
          <a:prstGeom prst="rect">
            <a:avLst/>
          </a:prstGeom>
        </p:spPr>
        <p:txBody>
          <a:bodyPr/>
          <a:lstStyle/>
          <a:p>
            <a:pPr marL="382587" indent="-342899">
              <a:defRPr sz="2900"/>
            </a:pPr>
            <a:r>
              <a:t>Given an input positive integer M,  check if it is circular prime i.e. when digits of this number are rotated by any number of positions, it is still a prime number.  The input number M should be taken as command line argument.</a:t>
            </a:r>
          </a:p>
          <a:p>
            <a:pPr marL="382587" indent="-342899">
              <a:defRPr sz="2900"/>
            </a:pPr>
            <a:r>
              <a:t>For example, number </a:t>
            </a:r>
            <a:r>
              <a:rPr>
                <a:latin typeface="Arial"/>
                <a:ea typeface="Arial"/>
                <a:cs typeface="Arial"/>
                <a:sym typeface="Arial"/>
              </a:rPr>
              <a:t>1193</a:t>
            </a:r>
            <a:r>
              <a:t> is circular prime because all of its rotations </a:t>
            </a:r>
            <a:r>
              <a:rPr>
                <a:latin typeface="Arial"/>
                <a:ea typeface="Arial"/>
                <a:cs typeface="Arial"/>
                <a:sym typeface="Arial"/>
              </a:rPr>
              <a:t>1931</a:t>
            </a:r>
            <a:r>
              <a:t>, </a:t>
            </a:r>
            <a:r>
              <a:rPr>
                <a:latin typeface="Arial"/>
                <a:ea typeface="Arial"/>
                <a:cs typeface="Arial"/>
                <a:sym typeface="Arial"/>
              </a:rPr>
              <a:t>9311</a:t>
            </a:r>
            <a:r>
              <a:t>, </a:t>
            </a:r>
            <a:r>
              <a:rPr>
                <a:latin typeface="Arial"/>
                <a:ea typeface="Arial"/>
                <a:cs typeface="Arial"/>
                <a:sym typeface="Arial"/>
              </a:rPr>
              <a:t>3119</a:t>
            </a:r>
            <a:r>
              <a:t> are prime numbers</a:t>
            </a:r>
          </a:p>
        </p:txBody>
      </p:sp>
      <p:sp>
        <p:nvSpPr>
          <p:cNvPr id="8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8" name="DAA/Overview"/>
          <p:cNvSpPr txBox="1"/>
          <p:nvPr/>
        </p:nvSpPr>
        <p:spPr>
          <a:xfrm>
            <a:off x="423212" y="6963885"/>
            <a:ext cx="2101762" cy="4315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DAA/Overview</a:t>
            </a:r>
          </a:p>
        </p:txBody>
      </p:sp>
      <p:sp>
        <p:nvSpPr>
          <p:cNvPr id="89" name="RPR/"/>
          <p:cNvSpPr txBox="1"/>
          <p:nvPr/>
        </p:nvSpPr>
        <p:spPr>
          <a:xfrm>
            <a:off x="7535212" y="6988206"/>
            <a:ext cx="705605" cy="3829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RPR/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8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8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8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86" grpId="1"/>
    </p:bld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D2A9"/>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Gill Sans"/>
        <a:ea typeface="Gill Sans"/>
        <a:cs typeface="Gill Sans"/>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D2A9"/>
        </a:solidFill>
        <a:ln w="9525" cap="flat">
          <a:solidFill>
            <a:srgbClr val="000000"/>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9525" cap="flat">
          <a:solidFill>
            <a:srgbClr val="000000"/>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40639" marR="40639" indent="0" algn="l" defTabSz="9144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
              <a:solidFill>
                <a:srgbClr val="000000"/>
              </a:solidFill>
            </a:uFill>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