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v=Jcnk_hwS08A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3: Intro to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L33: Intro to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Backtracking</a:t>
            </a:r>
          </a:p>
        </p:txBody>
      </p:sp>
      <p:sp>
        <p:nvSpPr>
          <p:cNvPr id="4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4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um of Subset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 of Subset Problem</a:t>
            </a:r>
          </a:p>
        </p:txBody>
      </p:sp>
      <p:sp>
        <p:nvSpPr>
          <p:cNvPr id="299" name="Given a set S of numbers and a value m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a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of numbers and a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, </a:t>
            </a:r>
          </a:p>
          <a:p>
            <a:pPr lvl="1"/>
            <a:r>
              <a:t>Find all subsets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⊆S</a:t>
            </a:r>
            <a:r>
              <a:t> so that their sum of elements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equals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. </a:t>
            </a:r>
          </a:p>
          <a:p>
            <a:pPr lvl="1">
              <a:defRPr sz="2800"/>
            </a:pPr>
            <a:r>
              <a:t>An element in a subset is to be considered only once.</a:t>
            </a:r>
          </a:p>
          <a:p>
            <a:pPr/>
            <a:r>
              <a:t>Example</a:t>
            </a: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  <a:p>
            <a:pPr lvl="1" marL="661987" indent="-266700">
              <a:spcBef>
                <a:spcPts val="500"/>
              </a:spcBef>
              <a:defRPr sz="2800"/>
            </a:pPr>
            <a:r>
              <a:t>Possible subsets are</a:t>
            </a:r>
          </a:p>
          <a:p>
            <a:pPr lvl="4" marL="0" indent="9144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{11,13,7}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{24,7}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02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Backtracking: General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General Method</a:t>
            </a:r>
          </a:p>
        </p:txBody>
      </p:sp>
      <p:sp>
        <p:nvSpPr>
          <p:cNvPr id="305" name="General solution is an n-tuple (x1, …, xn), whe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solution is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-tuple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), where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is chosen from some finite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</a:t>
            </a:r>
          </a:p>
          <a:p>
            <a:pPr lvl="1"/>
            <a:r>
              <a:t>While choosing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it has to follow some constraints</a:t>
            </a:r>
          </a:p>
          <a:p>
            <a:pPr lvl="2"/>
            <a:r>
              <a:t>or meet a criterion function P(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/>
            <a:r>
              <a:t>Suppose, the size of each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Then, total number of possible tuples are</a:t>
            </a: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M=m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*…*m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marL="362416" indent="-322729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Identify those tuples that satisfies the contraints i.e. Criterion function.</a:t>
            </a:r>
          </a:p>
          <a:p>
            <a:pPr marL="362416" indent="-322729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Backtracking approach provides the answer in far fewer trials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.</a:t>
            </a:r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08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Backtracking: 8-Queens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8-Queens Method</a:t>
            </a:r>
          </a:p>
        </p:txBody>
      </p:sp>
      <p:sp>
        <p:nvSpPr>
          <p:cNvPr id="311" name="Let queens are numbered 1 thru 8, i.e. Q1,…,Q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Let queens are numbered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thru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,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,…,Q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queen must be on a separate column (and row)</a:t>
            </a:r>
          </a:p>
          <a:p>
            <a:pPr lvl="1" marL="700087" indent="-304800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simpliciy, let’s say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placed 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column.</a:t>
            </a: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solution can be represented by an 8-tuple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{x</a:t>
            </a:r>
            <a:r>
              <a:rPr baseline="-5999"/>
              <a:t>1</a:t>
            </a:r>
            <a:r>
              <a:t>,x</a:t>
            </a:r>
            <a:r>
              <a:rPr baseline="-5999"/>
              <a:t>2</a:t>
            </a:r>
            <a:r>
              <a:t>,x</a:t>
            </a:r>
            <a:r>
              <a:rPr baseline="-5999"/>
              <a:t>3</a:t>
            </a:r>
            <a:r>
              <a:t>,x</a:t>
            </a:r>
            <a:r>
              <a:rPr baseline="-5999"/>
              <a:t>4</a:t>
            </a:r>
            <a:r>
              <a:t>,x</a:t>
            </a:r>
            <a:r>
              <a:rPr baseline="-5999"/>
              <a:t>5</a:t>
            </a:r>
            <a:r>
              <a:t>,x</a:t>
            </a:r>
            <a:r>
              <a:rPr baseline="-5999"/>
              <a:t>6</a:t>
            </a:r>
            <a:r>
              <a:t>,x</a:t>
            </a:r>
            <a:r>
              <a:rPr baseline="-5999"/>
              <a:t>7</a:t>
            </a:r>
            <a:r>
              <a:t>,x</a:t>
            </a:r>
            <a:r>
              <a:rPr baseline="-5999"/>
              <a:t>8</a:t>
            </a:r>
            <a:r>
              <a:t>}</a:t>
            </a:r>
          </a:p>
          <a:p>
            <a:pPr lvl="1" marL="700087" indent="-304800">
              <a:spcBef>
                <a:spcPts val="2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≈a,x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≈b,x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≈c,x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queen must be on a separate row.</a:t>
            </a: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each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t>can have a value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.</a:t>
            </a:r>
          </a:p>
          <a:p>
            <a:pPr lvl="1" marL="700087" indent="-304800">
              <a:spcBef>
                <a:spcPts val="2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constraint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rPr sz="230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 sz="2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={1,2,3,4,5,6,7,8}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900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 space size before and after the constraint</a:t>
            </a:r>
          </a:p>
          <a:p>
            <a:pPr lvl="1" marL="738187" indent="-342900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before: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, after: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900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Representation for solution-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1" marL="738187" indent="-342900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{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3,5,2,8,1,7,4,6}</a:t>
            </a: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14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19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20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21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22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23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24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25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26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327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328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9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0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1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32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33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34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35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36" name="Q1"/>
          <p:cNvSpPr txBox="1"/>
          <p:nvPr/>
        </p:nvSpPr>
        <p:spPr>
          <a:xfrm>
            <a:off x="1129580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37" name="Q2"/>
          <p:cNvSpPr txBox="1"/>
          <p:nvPr/>
        </p:nvSpPr>
        <p:spPr>
          <a:xfrm>
            <a:off x="1691342" y="333476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38" name="Q3"/>
          <p:cNvSpPr txBox="1"/>
          <p:nvPr/>
        </p:nvSpPr>
        <p:spPr>
          <a:xfrm>
            <a:off x="2382101" y="5402727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39" name="Q4"/>
          <p:cNvSpPr txBox="1"/>
          <p:nvPr/>
        </p:nvSpPr>
        <p:spPr>
          <a:xfrm>
            <a:off x="3074596" y="1327765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40" name="Q5"/>
          <p:cNvSpPr txBox="1"/>
          <p:nvPr/>
        </p:nvSpPr>
        <p:spPr>
          <a:xfrm>
            <a:off x="3745512" y="6007380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41" name="Q6"/>
          <p:cNvSpPr txBox="1"/>
          <p:nvPr/>
        </p:nvSpPr>
        <p:spPr>
          <a:xfrm>
            <a:off x="4413401" y="1998463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42" name="Q7"/>
          <p:cNvSpPr txBox="1"/>
          <p:nvPr/>
        </p:nvSpPr>
        <p:spPr>
          <a:xfrm>
            <a:off x="5106926" y="393942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343" name="Q8"/>
          <p:cNvSpPr txBox="1"/>
          <p:nvPr/>
        </p:nvSpPr>
        <p:spPr>
          <a:xfrm>
            <a:off x="5723022" y="2633593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graphicFrame>
        <p:nvGraphicFramePr>
          <p:cNvPr id="344" name="Table"/>
          <p:cNvGraphicFramePr/>
          <p:nvPr/>
        </p:nvGraphicFramePr>
        <p:xfrm>
          <a:off x="1036350" y="1244678"/>
          <a:ext cx="5396490" cy="539164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45" name="{3, 5, 2, 8, 1, 7, 4, 6}"/>
          <p:cNvSpPr txBox="1"/>
          <p:nvPr/>
        </p:nvSpPr>
        <p:spPr>
          <a:xfrm>
            <a:off x="755945" y="687895"/>
            <a:ext cx="5728432" cy="572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lnSpc>
                <a:spcPct val="90000"/>
              </a:lnSpc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{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3, 5, 2, 8, 1, 7, 4, 6}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9" grpId="4"/>
      <p:bldP build="whole" bldLvl="1" animBg="1" rev="0" advAuto="0" spid="342" grpId="7"/>
      <p:bldP build="whole" bldLvl="1" animBg="1" rev="0" advAuto="0" spid="337" grpId="2"/>
      <p:bldP build="whole" bldLvl="1" animBg="1" rev="0" advAuto="0" spid="340" grpId="5"/>
      <p:bldP build="whole" bldLvl="1" animBg="1" rev="0" advAuto="0" spid="343" grpId="8"/>
      <p:bldP build="whole" bldLvl="1" animBg="1" rev="0" advAuto="0" spid="338" grpId="3"/>
      <p:bldP build="whole" bldLvl="1" animBg="1" rev="0" advAuto="0" spid="341" grpId="6"/>
      <p:bldP build="whole" bldLvl="1" animBg="1" rev="0" advAuto="0" spid="33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Backtracking: Sum of Sub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Sum of Subsets</a:t>
            </a:r>
          </a:p>
        </p:txBody>
      </p:sp>
      <p:sp>
        <p:nvSpPr>
          <p:cNvPr id="348" name="Problem: S={11,13,24,7}, and m=3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Problem: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  <a:p>
            <a:pPr>
              <a:spcBef>
                <a:spcPts val="200"/>
              </a:spcBef>
              <a:defRPr sz="3000"/>
            </a:pPr>
            <a:r>
              <a:t>Solution approach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:</a:t>
            </a:r>
          </a:p>
          <a:p>
            <a:pPr lvl="1" marL="738187" indent="-342900">
              <a:spcBef>
                <a:spcPts val="200"/>
              </a:spcBef>
              <a:buChar char="•"/>
            </a:pPr>
            <a:r>
              <a:t>Consider 4-tuple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2" marL="1195387" indent="-342900">
              <a:spcBef>
                <a:spcPts val="200"/>
              </a:spcBef>
              <a:defRPr sz="3000"/>
            </a:pPr>
            <a:r>
              <a:t>where,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rPr sz="230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 sz="2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={0,1}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72527" indent="-320039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Size of solution space: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possible solutions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{1,1,0,1}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{0,0,1,1}</a:t>
            </a:r>
            <a:endParaRPr sz="2800"/>
          </a:p>
          <a:p>
            <a:pPr marL="359727" indent="-320039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Solution approach 2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Solution contains the index values of elements.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Solution is a vector of varying dimensions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Possible solutions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(1,2,4)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(3,4)</a:t>
            </a:r>
          </a:p>
        </p:txBody>
      </p:sp>
      <p:sp>
        <p:nvSpPr>
          <p:cNvPr id="3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51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Backtracking: 3-Color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3-Color problem</a:t>
            </a:r>
          </a:p>
        </p:txBody>
      </p:sp>
      <p:sp>
        <p:nvSpPr>
          <p:cNvPr id="354" name="Problem: G={V,E}, and 3 colors to color the grap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Problem: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G={V,E},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colors to color the graph</a:t>
            </a:r>
          </a:p>
          <a:p>
            <a:pPr>
              <a:spcBef>
                <a:spcPts val="200"/>
              </a:spcBef>
              <a:defRPr sz="3000"/>
            </a:pPr>
            <a:r>
              <a:t>Solution vector: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-tuple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 lvl="1" marL="738187" indent="-342900">
              <a:spcBef>
                <a:spcPts val="200"/>
              </a:spcBef>
              <a:buChar char="•"/>
            </a:pPr>
            <a:r>
              <a:t>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rPr sz="230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 sz="2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={R,B,Y}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59727" indent="-320039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Size of total solution space: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An edge reduces solution space from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sz="2800"/>
              <a:t>to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3*2=6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Any path of length k reduces the solution space from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k+1 </a:t>
            </a:r>
            <a:r>
              <a:rPr sz="2800"/>
              <a:t>to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3*2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  <p:sp>
        <p:nvSpPr>
          <p:cNvPr id="3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57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60" name="Overview of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backtracking</a:t>
            </a:r>
          </a:p>
          <a:p>
            <a:pPr/>
            <a:r>
              <a:t>Problem examples for backtracking</a:t>
            </a:r>
          </a:p>
          <a:p>
            <a:pPr lvl="1"/>
            <a:r>
              <a:t>8-queens problems</a:t>
            </a:r>
          </a:p>
          <a:p>
            <a:pPr lvl="1"/>
            <a:r>
              <a:t>Sum of subsets</a:t>
            </a:r>
          </a:p>
          <a:p>
            <a:pPr lvl="1"/>
            <a:r>
              <a:t>3-color problem</a:t>
            </a:r>
          </a:p>
          <a:p>
            <a:pPr/>
            <a:r>
              <a:t>Solution space</a:t>
            </a:r>
          </a:p>
          <a:p>
            <a:pPr/>
            <a:r>
              <a:t>Possible solution space.</a:t>
            </a:r>
          </a:p>
        </p:txBody>
      </p:sp>
      <p:sp>
        <p:nvSpPr>
          <p:cNvPr id="3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63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7.1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,7.2,7.3,7.4,7.5,8.2,11.1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12.1,12.2</a:t>
            </a:r>
          </a:p>
          <a:p>
            <a:pPr/>
            <a:r>
              <a:t>R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Youtube link of video lecture 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https://www.youtube.com/watch?v=Jcnk_hwS08A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1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inding a way in Ma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a way in Maze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6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pic>
        <p:nvPicPr>
          <p:cNvPr id="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136" y="1088671"/>
            <a:ext cx="8946536" cy="5823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erview of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Backtracking</a:t>
            </a:r>
          </a:p>
        </p:txBody>
      </p:sp>
      <p:sp>
        <p:nvSpPr>
          <p:cNvPr id="60" name="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</a:t>
            </a:r>
          </a:p>
          <a:p>
            <a:pPr lvl="1"/>
            <a:r>
              <a:t>Start from some solution.</a:t>
            </a:r>
          </a:p>
          <a:p>
            <a:pPr lvl="1"/>
            <a:r>
              <a:t>Keep exploring for next part of solution</a:t>
            </a:r>
          </a:p>
          <a:p>
            <a:pPr lvl="1"/>
            <a:r>
              <a:t>When exploration of solution stops (not possible to proceed further)</a:t>
            </a:r>
          </a:p>
          <a:p>
            <a:pPr lvl="2"/>
            <a:r>
              <a:t>Resume back from the last point where decision was made to explore the current path.</a:t>
            </a:r>
          </a:p>
          <a:p>
            <a:pPr lvl="2"/>
            <a:r>
              <a:t>Explore with the next path.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8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graphicFrame>
        <p:nvGraphicFramePr>
          <p:cNvPr id="69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78" name="Group"/>
          <p:cNvGrpSpPr/>
          <p:nvPr/>
        </p:nvGrpSpPr>
        <p:grpSpPr>
          <a:xfrm>
            <a:off x="1104148" y="6476584"/>
            <a:ext cx="5162039" cy="508001"/>
            <a:chOff x="0" y="0"/>
            <a:chExt cx="5162037" cy="508000"/>
          </a:xfrm>
        </p:grpSpPr>
        <p:sp>
          <p:nvSpPr>
            <p:cNvPr id="70" name="c"/>
            <p:cNvSpPr txBox="1"/>
            <p:nvPr/>
          </p:nvSpPr>
          <p:spPr>
            <a:xfrm>
              <a:off x="1377524" y="-1"/>
              <a:ext cx="31068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1" name="a"/>
            <p:cNvSpPr txBox="1"/>
            <p:nvPr/>
          </p:nvSpPr>
          <p:spPr>
            <a:xfrm>
              <a:off x="0" y="-1"/>
              <a:ext cx="30669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2" name="b"/>
            <p:cNvSpPr txBox="1"/>
            <p:nvPr/>
          </p:nvSpPr>
          <p:spPr>
            <a:xfrm>
              <a:off x="675739" y="-1"/>
              <a:ext cx="3327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3" name="f"/>
            <p:cNvSpPr txBox="1"/>
            <p:nvPr/>
          </p:nvSpPr>
          <p:spPr>
            <a:xfrm>
              <a:off x="3442248" y="-1"/>
              <a:ext cx="2438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74" name="e"/>
            <p:cNvSpPr txBox="1"/>
            <p:nvPr/>
          </p:nvSpPr>
          <p:spPr>
            <a:xfrm>
              <a:off x="2759042" y="-1"/>
              <a:ext cx="32527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75" name="d"/>
            <p:cNvSpPr txBox="1"/>
            <p:nvPr/>
          </p:nvSpPr>
          <p:spPr>
            <a:xfrm>
              <a:off x="2057257" y="-1"/>
              <a:ext cx="33621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76" name="h"/>
            <p:cNvSpPr txBox="1"/>
            <p:nvPr/>
          </p:nvSpPr>
          <p:spPr>
            <a:xfrm>
              <a:off x="4829297" y="-1"/>
              <a:ext cx="3327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77" name="g"/>
            <p:cNvSpPr txBox="1"/>
            <p:nvPr/>
          </p:nvSpPr>
          <p:spPr>
            <a:xfrm>
              <a:off x="4104345" y="-1"/>
              <a:ext cx="30669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87" name="Group"/>
          <p:cNvGrpSpPr/>
          <p:nvPr/>
        </p:nvGrpSpPr>
        <p:grpSpPr>
          <a:xfrm>
            <a:off x="509169" y="1320466"/>
            <a:ext cx="354526" cy="5164114"/>
            <a:chOff x="0" y="0"/>
            <a:chExt cx="354524" cy="5164112"/>
          </a:xfrm>
        </p:grpSpPr>
        <p:sp>
          <p:nvSpPr>
            <p:cNvPr id="79" name="1"/>
            <p:cNvSpPr txBox="1"/>
            <p:nvPr/>
          </p:nvSpPr>
          <p:spPr>
            <a:xfrm>
              <a:off x="15943" y="4679615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0" name="2"/>
            <p:cNvSpPr txBox="1"/>
            <p:nvPr/>
          </p:nvSpPr>
          <p:spPr>
            <a:xfrm>
              <a:off x="15943" y="4074962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1" name="3"/>
            <p:cNvSpPr txBox="1"/>
            <p:nvPr/>
          </p:nvSpPr>
          <p:spPr>
            <a:xfrm>
              <a:off x="15943" y="3343309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2" name="4"/>
            <p:cNvSpPr txBox="1"/>
            <p:nvPr/>
          </p:nvSpPr>
          <p:spPr>
            <a:xfrm>
              <a:off x="15943" y="2611656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3" name="5"/>
            <p:cNvSpPr txBox="1"/>
            <p:nvPr/>
          </p:nvSpPr>
          <p:spPr>
            <a:xfrm>
              <a:off x="15943" y="2007003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4" name="6"/>
            <p:cNvSpPr txBox="1"/>
            <p:nvPr/>
          </p:nvSpPr>
          <p:spPr>
            <a:xfrm>
              <a:off x="15943" y="1305828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5" name="7"/>
            <p:cNvSpPr txBox="1"/>
            <p:nvPr/>
          </p:nvSpPr>
          <p:spPr>
            <a:xfrm>
              <a:off x="0" y="670697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6" name="8"/>
            <p:cNvSpPr txBox="1"/>
            <p:nvPr/>
          </p:nvSpPr>
          <p:spPr>
            <a:xfrm>
              <a:off x="15943" y="0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88" name="Line"/>
          <p:cNvSpPr/>
          <p:nvPr/>
        </p:nvSpPr>
        <p:spPr>
          <a:xfrm flipV="1">
            <a:off x="1720938" y="1257478"/>
            <a:ext cx="4609780" cy="460978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9" name="Line"/>
          <p:cNvSpPr/>
          <p:nvPr/>
        </p:nvSpPr>
        <p:spPr>
          <a:xfrm>
            <a:off x="2468998" y="4906024"/>
            <a:ext cx="3434616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0" name="Line"/>
          <p:cNvSpPr/>
          <p:nvPr/>
        </p:nvSpPr>
        <p:spPr>
          <a:xfrm flipV="1">
            <a:off x="1333848" y="1320466"/>
            <a:ext cx="1" cy="454749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1" name="Line"/>
          <p:cNvSpPr/>
          <p:nvPr/>
        </p:nvSpPr>
        <p:spPr>
          <a:xfrm flipV="1">
            <a:off x="2312621" y="1144467"/>
            <a:ext cx="3426415" cy="342641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2" name="Line"/>
          <p:cNvSpPr/>
          <p:nvPr/>
        </p:nvSpPr>
        <p:spPr>
          <a:xfrm>
            <a:off x="1814460" y="6369330"/>
            <a:ext cx="467673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3" name="Line"/>
          <p:cNvSpPr/>
          <p:nvPr/>
        </p:nvSpPr>
        <p:spPr>
          <a:xfrm flipV="1">
            <a:off x="1946258" y="1309094"/>
            <a:ext cx="1" cy="309716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4" name="Line"/>
          <p:cNvSpPr/>
          <p:nvPr/>
        </p:nvSpPr>
        <p:spPr>
          <a:xfrm flipH="1" flipV="1">
            <a:off x="2442234" y="5335909"/>
            <a:ext cx="921679" cy="92167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5" name="Line"/>
          <p:cNvSpPr/>
          <p:nvPr/>
        </p:nvSpPr>
        <p:spPr>
          <a:xfrm>
            <a:off x="3194623" y="3569718"/>
            <a:ext cx="294738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6" name="Line"/>
          <p:cNvSpPr/>
          <p:nvPr/>
        </p:nvSpPr>
        <p:spPr>
          <a:xfrm flipV="1">
            <a:off x="2637017" y="1339365"/>
            <a:ext cx="1" cy="175781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7" name="Line"/>
          <p:cNvSpPr/>
          <p:nvPr/>
        </p:nvSpPr>
        <p:spPr>
          <a:xfrm flipV="1">
            <a:off x="2995212" y="1195657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8" name="Line"/>
          <p:cNvSpPr/>
          <p:nvPr/>
        </p:nvSpPr>
        <p:spPr>
          <a:xfrm flipH="1" flipV="1">
            <a:off x="2989570" y="3901615"/>
            <a:ext cx="2393473" cy="239347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9" name="Line"/>
          <p:cNvSpPr/>
          <p:nvPr/>
        </p:nvSpPr>
        <p:spPr>
          <a:xfrm>
            <a:off x="3528403" y="2233412"/>
            <a:ext cx="276705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0" name="Line"/>
          <p:cNvSpPr/>
          <p:nvPr/>
        </p:nvSpPr>
        <p:spPr>
          <a:xfrm flipV="1">
            <a:off x="3288602" y="1588040"/>
            <a:ext cx="1" cy="466760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1" name="Line"/>
          <p:cNvSpPr/>
          <p:nvPr/>
        </p:nvSpPr>
        <p:spPr>
          <a:xfrm flipH="1" flipV="1">
            <a:off x="2989570" y="1939884"/>
            <a:ext cx="3357495" cy="335749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2" name="Line"/>
          <p:cNvSpPr/>
          <p:nvPr/>
        </p:nvSpPr>
        <p:spPr>
          <a:xfrm flipV="1">
            <a:off x="3703839" y="1280589"/>
            <a:ext cx="605846" cy="60584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3" name="Line"/>
          <p:cNvSpPr/>
          <p:nvPr/>
        </p:nvSpPr>
        <p:spPr>
          <a:xfrm>
            <a:off x="4541116" y="5697654"/>
            <a:ext cx="1641452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" name="Line"/>
          <p:cNvSpPr/>
          <p:nvPr/>
        </p:nvSpPr>
        <p:spPr>
          <a:xfrm flipV="1">
            <a:off x="4340759" y="3280289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" name="Line"/>
          <p:cNvSpPr/>
          <p:nvPr/>
        </p:nvSpPr>
        <p:spPr>
          <a:xfrm flipV="1">
            <a:off x="3940186" y="1801921"/>
            <a:ext cx="1" cy="309716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6" name="Line"/>
          <p:cNvSpPr/>
          <p:nvPr/>
        </p:nvSpPr>
        <p:spPr>
          <a:xfrm flipH="1" flipV="1">
            <a:off x="1642087" y="3227277"/>
            <a:ext cx="3357495" cy="335749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" name="Line"/>
          <p:cNvSpPr/>
          <p:nvPr/>
        </p:nvSpPr>
        <p:spPr>
          <a:xfrm>
            <a:off x="5033943" y="4237871"/>
            <a:ext cx="1080969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" name="Line"/>
          <p:cNvSpPr/>
          <p:nvPr/>
        </p:nvSpPr>
        <p:spPr>
          <a:xfrm flipV="1">
            <a:off x="5163119" y="2630388"/>
            <a:ext cx="1080750" cy="108075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9" name="Q8 can’t be placed."/>
          <p:cNvSpPr txBox="1"/>
          <p:nvPr/>
        </p:nvSpPr>
        <p:spPr>
          <a:xfrm>
            <a:off x="6480737" y="1134266"/>
            <a:ext cx="28843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  <a:r>
              <a:t> can’t be placed.</a:t>
            </a:r>
          </a:p>
        </p:txBody>
      </p:sp>
      <p:sp>
        <p:nvSpPr>
          <p:cNvPr id="110" name="Backtrack to Q7 which…"/>
          <p:cNvSpPr txBox="1"/>
          <p:nvPr/>
        </p:nvSpPr>
        <p:spPr>
          <a:xfrm>
            <a:off x="6517722" y="1755254"/>
            <a:ext cx="3450723" cy="92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  <a:r>
              <a:t> which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can’t be placed too</a:t>
            </a:r>
          </a:p>
        </p:txBody>
      </p:sp>
      <p:sp>
        <p:nvSpPr>
          <p:cNvPr id="111" name="Backtrack to Q6 which…"/>
          <p:cNvSpPr txBox="1"/>
          <p:nvPr/>
        </p:nvSpPr>
        <p:spPr>
          <a:xfrm>
            <a:off x="6496680" y="2794275"/>
            <a:ext cx="3450724" cy="926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  <a:r>
              <a:t> which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can’t be placed too</a:t>
            </a:r>
          </a:p>
        </p:txBody>
      </p:sp>
      <p:sp>
        <p:nvSpPr>
          <p:cNvPr id="112" name="Backtrack to Q5 which…"/>
          <p:cNvSpPr txBox="1"/>
          <p:nvPr/>
        </p:nvSpPr>
        <p:spPr>
          <a:xfrm>
            <a:off x="6533825" y="3774855"/>
            <a:ext cx="3450724" cy="92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  <a:r>
              <a:t> which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can be placed at e4</a:t>
            </a:r>
          </a:p>
        </p:txBody>
      </p:sp>
      <p:sp>
        <p:nvSpPr>
          <p:cNvPr id="113" name="Q1"/>
          <p:cNvSpPr txBox="1"/>
          <p:nvPr/>
        </p:nvSpPr>
        <p:spPr>
          <a:xfrm>
            <a:off x="1045144" y="6016298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14" name="Q2"/>
          <p:cNvSpPr txBox="1"/>
          <p:nvPr/>
        </p:nvSpPr>
        <p:spPr>
          <a:xfrm>
            <a:off x="1691342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15" name="Q3"/>
          <p:cNvSpPr txBox="1"/>
          <p:nvPr/>
        </p:nvSpPr>
        <p:spPr>
          <a:xfrm>
            <a:off x="2382101" y="332741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16" name="Q4"/>
          <p:cNvSpPr txBox="1"/>
          <p:nvPr/>
        </p:nvSpPr>
        <p:spPr>
          <a:xfrm>
            <a:off x="3065918" y="1998462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17" name="Q5"/>
          <p:cNvSpPr txBox="1"/>
          <p:nvPr/>
        </p:nvSpPr>
        <p:spPr>
          <a:xfrm>
            <a:off x="3685271" y="5331434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18" name="Q6"/>
          <p:cNvSpPr txBox="1"/>
          <p:nvPr/>
        </p:nvSpPr>
        <p:spPr>
          <a:xfrm>
            <a:off x="4413401" y="3942596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19" name="Q7"/>
          <p:cNvSpPr txBox="1"/>
          <p:nvPr/>
        </p:nvSpPr>
        <p:spPr>
          <a:xfrm>
            <a:off x="5106926" y="265598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20" name="Line"/>
          <p:cNvSpPr/>
          <p:nvPr/>
        </p:nvSpPr>
        <p:spPr>
          <a:xfrm>
            <a:off x="4398891" y="4361348"/>
            <a:ext cx="1688931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1" name="Line"/>
          <p:cNvSpPr/>
          <p:nvPr/>
        </p:nvSpPr>
        <p:spPr>
          <a:xfrm flipV="1">
            <a:off x="4019462" y="1383455"/>
            <a:ext cx="1" cy="488463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2" name="Line"/>
          <p:cNvSpPr/>
          <p:nvPr/>
        </p:nvSpPr>
        <p:spPr>
          <a:xfrm flipV="1">
            <a:off x="4391338" y="2002610"/>
            <a:ext cx="1928869" cy="192886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3" name="Line"/>
          <p:cNvSpPr/>
          <p:nvPr/>
        </p:nvSpPr>
        <p:spPr>
          <a:xfrm flipH="1" flipV="1">
            <a:off x="4251820" y="4444972"/>
            <a:ext cx="1999138" cy="19991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xit" nodeType="clickEffect" presetSubtype="2" presetID="2" grpId="3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exit" nodeType="clickEffect" presetSubtype="2" presetID="2" grpId="3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xit" nodeType="clickEffect" presetSubtype="2" presetID="2" grpId="3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Class="exit" nodeType="afterEffect" presetSubtype="2" presetID="2" grpId="3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xit" nodeType="clickEffect" presetSubtype="2" presetID="2" grpId="3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Class="exit" nodeType="afterEffect" presetSubtype="2" presetID="2" grpId="3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Class="exit" nodeType="afterEffect" presetSubtype="2" presetID="2" grpId="3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Class="exit" nodeType="afterEffect" presetSubtype="2" presetID="2" grpId="4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path" nodeType="clickEffect" presetSubtype="0" presetID="-1" grpId="4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889 -0.176776" origin="layout" pathEditMode="relative">
                                      <p:cBhvr>
                                        <p:cTn id="16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ntr" nodeType="after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5" grpId="13"/>
      <p:bldP build="whole" bldLvl="1" animBg="1" rev="0" advAuto="0" spid="106" grpId="39"/>
      <p:bldP build="whole" bldLvl="1" animBg="1" rev="0" advAuto="0" spid="115" grpId="10"/>
      <p:bldP build="whole" bldLvl="1" animBg="1" rev="0" advAuto="0" spid="119" grpId="28"/>
      <p:bldP build="whole" bldLvl="1" animBg="1" rev="0" advAuto="0" spid="123" grpId="45"/>
      <p:bldP build="whole" bldLvl="1" animBg="1" rev="0" advAuto="0" spid="119" grpId="31"/>
      <p:bldP build="whole" bldLvl="1" animBg="1" rev="0" advAuto="0" spid="92" grpId="4"/>
      <p:bldP build="whole" bldLvl="1" animBg="1" rev="0" advAuto="0" spid="110" grpId="30"/>
      <p:bldP build="whole" bldLvl="1" animBg="1" rev="0" advAuto="0" spid="101" grpId="18"/>
      <p:bldP build="whole" bldLvl="1" animBg="1" rev="0" advAuto="0" spid="108" grpId="34"/>
      <p:bldP build="whole" bldLvl="1" animBg="1" rev="0" advAuto="0" spid="97" grpId="11"/>
      <p:bldP build="whole" bldLvl="1" animBg="1" rev="0" advAuto="0" spid="93" grpId="6"/>
      <p:bldP build="whole" bldLvl="1" animBg="1" rev="0" advAuto="0" spid="111" grpId="32"/>
      <p:bldP build="whole" bldLvl="1" animBg="1" rev="0" advAuto="0" spid="98" grpId="14"/>
      <p:bldP build="whole" bldLvl="1" animBg="1" rev="0" advAuto="0" spid="103" grpId="24"/>
      <p:bldP build="whole" bldLvl="1" animBg="1" rev="0" advAuto="0" spid="109" grpId="29"/>
      <p:bldP build="whole" bldLvl="1" animBg="1" rev="0" advAuto="0" spid="100" grpId="19"/>
      <p:bldP build="whole" bldLvl="1" animBg="1" rev="0" advAuto="0" spid="88" grpId="2"/>
      <p:bldP build="whole" bldLvl="1" animBg="1" rev="0" advAuto="0" spid="104" grpId="22"/>
      <p:bldP build="whole" bldLvl="1" animBg="1" rev="0" advAuto="0" spid="118" grpId="25"/>
      <p:bldP build="whole" bldLvl="1" animBg="1" rev="0" advAuto="0" spid="105" grpId="21"/>
      <p:bldP build="whole" bldLvl="1" animBg="1" rev="0" advAuto="0" spid="99" grpId="17"/>
      <p:bldP build="whole" bldLvl="1" animBg="1" rev="0" advAuto="0" spid="90" grpId="3"/>
      <p:bldP build="whole" bldLvl="1" animBg="1" rev="0" advAuto="0" spid="107" grpId="27"/>
      <p:bldP build="whole" bldLvl="1" animBg="1" rev="0" advAuto="0" spid="96" grpId="12"/>
      <p:bldP build="whole" bldLvl="1" animBg="1" rev="0" advAuto="0" spid="116" grpId="15"/>
      <p:bldP build="whole" bldLvl="1" animBg="1" rev="0" advAuto="0" spid="118" grpId="33"/>
      <p:bldP build="whole" bldLvl="1" animBg="1" rev="0" advAuto="0" spid="113" grpId="1"/>
      <p:bldP build="whole" bldLvl="1" animBg="1" rev="0" advAuto="0" spid="117" grpId="20"/>
      <p:bldP build="whole" bldLvl="1" animBg="1" rev="0" advAuto="0" spid="103" grpId="40"/>
      <p:bldP build="whole" bldLvl="1" animBg="1" rev="0" advAuto="0" spid="104" grpId="38"/>
      <p:bldP build="whole" bldLvl="1" animBg="1" rev="0" advAuto="0" spid="107" grpId="35"/>
      <p:bldP build="whole" bldLvl="1" animBg="1" rev="0" advAuto="0" spid="91" grpId="7"/>
      <p:bldP build="whole" bldLvl="1" animBg="1" rev="0" advAuto="0" spid="94" grpId="9"/>
      <p:bldP build="whole" bldLvl="1" animBg="1" rev="0" advAuto="0" spid="102" grpId="16"/>
      <p:bldP build="whole" bldLvl="1" animBg="1" rev="0" advAuto="0" spid="120" grpId="42"/>
      <p:bldP build="whole" bldLvl="1" animBg="1" rev="0" advAuto="0" spid="106" grpId="23"/>
      <p:bldP build="whole" bldLvl="1" animBg="1" rev="0" advAuto="0" spid="105" grpId="37"/>
      <p:bldP build="whole" bldLvl="1" animBg="1" rev="0" advAuto="0" spid="121" grpId="43"/>
      <p:bldP build="whole" bldLvl="1" animBg="1" rev="0" advAuto="0" spid="112" grpId="36"/>
      <p:bldP build="whole" bldLvl="1" animBg="1" rev="0" advAuto="0" spid="122" grpId="44"/>
      <p:bldP build="whole" bldLvl="1" animBg="1" rev="0" advAuto="0" spid="89" grpId="8"/>
      <p:bldP build="whole" bldLvl="1" animBg="1" rev="0" advAuto="0" spid="114" grpId="5"/>
      <p:bldP build="whole" bldLvl="1" animBg="1" rev="0" advAuto="0" spid="108" grpId="2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28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graphicFrame>
        <p:nvGraphicFramePr>
          <p:cNvPr id="129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0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31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2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33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34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35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36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37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38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9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0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1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2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3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4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5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6" name="Line"/>
          <p:cNvSpPr/>
          <p:nvPr/>
        </p:nvSpPr>
        <p:spPr>
          <a:xfrm flipV="1">
            <a:off x="1720938" y="1257478"/>
            <a:ext cx="4609780" cy="460978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7" name="Line"/>
          <p:cNvSpPr/>
          <p:nvPr/>
        </p:nvSpPr>
        <p:spPr>
          <a:xfrm>
            <a:off x="2468998" y="4906024"/>
            <a:ext cx="3434616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8" name="Line"/>
          <p:cNvSpPr/>
          <p:nvPr/>
        </p:nvSpPr>
        <p:spPr>
          <a:xfrm flipV="1">
            <a:off x="1333848" y="1320466"/>
            <a:ext cx="1" cy="454749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9" name="Line"/>
          <p:cNvSpPr/>
          <p:nvPr/>
        </p:nvSpPr>
        <p:spPr>
          <a:xfrm flipV="1">
            <a:off x="2312621" y="1144467"/>
            <a:ext cx="3426415" cy="342641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0" name="Line"/>
          <p:cNvSpPr/>
          <p:nvPr/>
        </p:nvSpPr>
        <p:spPr>
          <a:xfrm>
            <a:off x="1814460" y="6369330"/>
            <a:ext cx="467673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1" name="Line"/>
          <p:cNvSpPr/>
          <p:nvPr/>
        </p:nvSpPr>
        <p:spPr>
          <a:xfrm flipV="1">
            <a:off x="1946258" y="1309094"/>
            <a:ext cx="1" cy="309716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2" name="Line"/>
          <p:cNvSpPr/>
          <p:nvPr/>
        </p:nvSpPr>
        <p:spPr>
          <a:xfrm flipH="1" flipV="1">
            <a:off x="2442234" y="5335909"/>
            <a:ext cx="921679" cy="92167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3" name="Line"/>
          <p:cNvSpPr/>
          <p:nvPr/>
        </p:nvSpPr>
        <p:spPr>
          <a:xfrm>
            <a:off x="4475016" y="4301371"/>
            <a:ext cx="14957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 flipV="1">
            <a:off x="2637017" y="1339365"/>
            <a:ext cx="1" cy="175781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 flipV="1">
            <a:off x="2995212" y="1195657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 flipH="1" flipV="1">
            <a:off x="2989570" y="3901615"/>
            <a:ext cx="2393473" cy="239347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7" name="Line"/>
          <p:cNvSpPr/>
          <p:nvPr/>
        </p:nvSpPr>
        <p:spPr>
          <a:xfrm>
            <a:off x="3528403" y="2233412"/>
            <a:ext cx="276705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8" name="Line"/>
          <p:cNvSpPr/>
          <p:nvPr/>
        </p:nvSpPr>
        <p:spPr>
          <a:xfrm flipV="1">
            <a:off x="3288602" y="1588040"/>
            <a:ext cx="1" cy="466760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9" name="Line"/>
          <p:cNvSpPr/>
          <p:nvPr/>
        </p:nvSpPr>
        <p:spPr>
          <a:xfrm flipH="1" flipV="1">
            <a:off x="2989570" y="1939884"/>
            <a:ext cx="3357495" cy="335749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0" name="Line"/>
          <p:cNvSpPr/>
          <p:nvPr/>
        </p:nvSpPr>
        <p:spPr>
          <a:xfrm flipV="1">
            <a:off x="3703839" y="1280589"/>
            <a:ext cx="605846" cy="60584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1" name="Line"/>
          <p:cNvSpPr/>
          <p:nvPr/>
        </p:nvSpPr>
        <p:spPr>
          <a:xfrm flipH="1" flipV="1">
            <a:off x="1642087" y="3227277"/>
            <a:ext cx="3357495" cy="335749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2" name="Q5 is placed at e4"/>
          <p:cNvSpPr txBox="1"/>
          <p:nvPr/>
        </p:nvSpPr>
        <p:spPr>
          <a:xfrm>
            <a:off x="6480737" y="1134266"/>
            <a:ext cx="272268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  <a:r>
              <a:t> is placed at e4</a:t>
            </a:r>
          </a:p>
        </p:txBody>
      </p:sp>
      <p:sp>
        <p:nvSpPr>
          <p:cNvPr id="163" name="Q5"/>
          <p:cNvSpPr txBox="1"/>
          <p:nvPr/>
        </p:nvSpPr>
        <p:spPr>
          <a:xfrm>
            <a:off x="3694859" y="400292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64" name="Line"/>
          <p:cNvSpPr/>
          <p:nvPr/>
        </p:nvSpPr>
        <p:spPr>
          <a:xfrm>
            <a:off x="3321623" y="3696718"/>
            <a:ext cx="294738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5" name="Line"/>
          <p:cNvSpPr/>
          <p:nvPr/>
        </p:nvSpPr>
        <p:spPr>
          <a:xfrm flipV="1">
            <a:off x="4419320" y="1869848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6" name="Line"/>
          <p:cNvSpPr/>
          <p:nvPr/>
        </p:nvSpPr>
        <p:spPr>
          <a:xfrm flipH="1" flipV="1">
            <a:off x="4372758" y="4600012"/>
            <a:ext cx="1473280" cy="147328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7" name="Q6 can’t be placed"/>
          <p:cNvSpPr txBox="1"/>
          <p:nvPr/>
        </p:nvSpPr>
        <p:spPr>
          <a:xfrm>
            <a:off x="6480737" y="1867346"/>
            <a:ext cx="280637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  <a:r>
              <a:t> can’t be placed</a:t>
            </a:r>
          </a:p>
        </p:txBody>
      </p:sp>
      <p:sp>
        <p:nvSpPr>
          <p:cNvPr id="168" name="Backtrack to Q5"/>
          <p:cNvSpPr txBox="1"/>
          <p:nvPr/>
        </p:nvSpPr>
        <p:spPr>
          <a:xfrm>
            <a:off x="6483852" y="2458516"/>
            <a:ext cx="250685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69" name="Q5 can’t be placed"/>
          <p:cNvSpPr txBox="1"/>
          <p:nvPr/>
        </p:nvSpPr>
        <p:spPr>
          <a:xfrm>
            <a:off x="6499323" y="2951343"/>
            <a:ext cx="277344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 </a:t>
            </a:r>
            <a:r>
              <a:t>can’t be placed</a:t>
            </a:r>
          </a:p>
        </p:txBody>
      </p:sp>
      <p:sp>
        <p:nvSpPr>
          <p:cNvPr id="170" name="Backtrack to Q4…"/>
          <p:cNvSpPr txBox="1"/>
          <p:nvPr/>
        </p:nvSpPr>
        <p:spPr>
          <a:xfrm>
            <a:off x="6553002" y="3458824"/>
            <a:ext cx="2797401" cy="92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  <a:endParaRPr baseline="-5999">
              <a:latin typeface="Arial"/>
              <a:ea typeface="Arial"/>
              <a:cs typeface="Arial"/>
              <a:sym typeface="Arial"/>
            </a:endParaRP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 </a:t>
            </a:r>
            <a:r>
              <a:t>is moved to d8</a:t>
            </a:r>
          </a:p>
        </p:txBody>
      </p:sp>
      <p:sp>
        <p:nvSpPr>
          <p:cNvPr id="171" name="Continue in this way.…"/>
          <p:cNvSpPr txBox="1"/>
          <p:nvPr/>
        </p:nvSpPr>
        <p:spPr>
          <a:xfrm>
            <a:off x="6553002" y="4473052"/>
            <a:ext cx="3132049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Continue in this way.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the positions 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where 8 queens can 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be placed.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3"/>
      <p:bldP build="whole" bldLvl="1" animBg="1" rev="0" advAuto="0" spid="168" grpId="2"/>
      <p:bldP build="whole" bldLvl="1" animBg="1" rev="0" advAuto="0" spid="162" grpId="1"/>
      <p:bldP build="whole" bldLvl="1" animBg="1" rev="0" advAuto="0" spid="170" grpId="4"/>
      <p:bldP build="whole" bldLvl="1" animBg="1" rev="0" advAuto="0" spid="171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76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graphicFrame>
        <p:nvGraphicFramePr>
          <p:cNvPr id="177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8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9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0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1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82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83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84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85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86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7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8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9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0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1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2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3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94" name="Continuing in this way.…"/>
          <p:cNvSpPr txBox="1"/>
          <p:nvPr/>
        </p:nvSpPr>
        <p:spPr>
          <a:xfrm>
            <a:off x="6496680" y="1593077"/>
            <a:ext cx="336280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Continuing in this way.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positions of 8 queens.</a:t>
            </a:r>
          </a:p>
        </p:txBody>
      </p:sp>
      <p:sp>
        <p:nvSpPr>
          <p:cNvPr id="195" name="Q1"/>
          <p:cNvSpPr txBox="1"/>
          <p:nvPr/>
        </p:nvSpPr>
        <p:spPr>
          <a:xfrm>
            <a:off x="1129580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96" name="Q2"/>
          <p:cNvSpPr txBox="1"/>
          <p:nvPr/>
        </p:nvSpPr>
        <p:spPr>
          <a:xfrm>
            <a:off x="1691342" y="333476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97" name="Q3"/>
          <p:cNvSpPr txBox="1"/>
          <p:nvPr/>
        </p:nvSpPr>
        <p:spPr>
          <a:xfrm>
            <a:off x="2382101" y="5402727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98" name="Q4"/>
          <p:cNvSpPr txBox="1"/>
          <p:nvPr/>
        </p:nvSpPr>
        <p:spPr>
          <a:xfrm>
            <a:off x="3074596" y="1327765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99" name="Q5"/>
          <p:cNvSpPr txBox="1"/>
          <p:nvPr/>
        </p:nvSpPr>
        <p:spPr>
          <a:xfrm>
            <a:off x="3745512" y="6007380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00" name="Q6"/>
          <p:cNvSpPr txBox="1"/>
          <p:nvPr/>
        </p:nvSpPr>
        <p:spPr>
          <a:xfrm>
            <a:off x="4413401" y="1998463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201" name="Q7"/>
          <p:cNvSpPr txBox="1"/>
          <p:nvPr/>
        </p:nvSpPr>
        <p:spPr>
          <a:xfrm>
            <a:off x="5106926" y="393942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202" name="Q8"/>
          <p:cNvSpPr txBox="1"/>
          <p:nvPr/>
        </p:nvSpPr>
        <p:spPr>
          <a:xfrm>
            <a:off x="5723022" y="2633593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graphicFrame>
        <p:nvGraphicFramePr>
          <p:cNvPr id="203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2"/>
      <p:bldP build="whole" bldLvl="1" animBg="1" rev="0" advAuto="0" spid="202" grpId="9"/>
      <p:bldP build="whole" bldLvl="1" animBg="1" rev="0" advAuto="0" spid="177" grpId="10"/>
      <p:bldP build="whole" bldLvl="1" animBg="1" rev="0" advAuto="0" spid="200" grpId="7"/>
      <p:bldP build="whole" bldLvl="1" animBg="1" rev="0" advAuto="0" spid="194" grpId="1"/>
      <p:bldP build="whole" bldLvl="1" animBg="1" rev="0" advAuto="0" spid="198" grpId="5"/>
      <p:bldP build="whole" bldLvl="1" animBg="1" rev="0" advAuto="0" spid="196" grpId="3"/>
      <p:bldP build="whole" bldLvl="1" animBg="1" rev="0" advAuto="0" spid="201" grpId="8"/>
      <p:bldP build="whole" bldLvl="1" animBg="1" rev="0" advAuto="0" spid="199" grpId="6"/>
      <p:bldP build="whole" bldLvl="1" animBg="1" rev="0" advAuto="0" spid="197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8-Queens Problem: Soln 2"/>
          <p:cNvSpPr txBox="1"/>
          <p:nvPr>
            <p:ph type="title"/>
          </p:nvPr>
        </p:nvSpPr>
        <p:spPr>
          <a:xfrm>
            <a:off x="167397" y="-7270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Problem: Soln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08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graphicFrame>
        <p:nvGraphicFramePr>
          <p:cNvPr id="209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0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11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12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13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14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15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16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17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18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9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0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1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2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3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4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25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26" name="Continuing further…"/>
          <p:cNvSpPr txBox="1"/>
          <p:nvPr/>
        </p:nvSpPr>
        <p:spPr>
          <a:xfrm>
            <a:off x="6496680" y="1389877"/>
            <a:ext cx="30672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Continuing further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another solution for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8 queens problem</a:t>
            </a:r>
          </a:p>
        </p:txBody>
      </p:sp>
      <p:sp>
        <p:nvSpPr>
          <p:cNvPr id="227" name="Q1"/>
          <p:cNvSpPr txBox="1"/>
          <p:nvPr/>
        </p:nvSpPr>
        <p:spPr>
          <a:xfrm>
            <a:off x="1129580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28" name="Q2"/>
          <p:cNvSpPr txBox="1"/>
          <p:nvPr/>
        </p:nvSpPr>
        <p:spPr>
          <a:xfrm>
            <a:off x="1691342" y="333476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29" name="Q3"/>
          <p:cNvSpPr txBox="1"/>
          <p:nvPr/>
        </p:nvSpPr>
        <p:spPr>
          <a:xfrm>
            <a:off x="2382101" y="2005761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30" name="Q4"/>
          <p:cNvSpPr txBox="1"/>
          <p:nvPr/>
        </p:nvSpPr>
        <p:spPr>
          <a:xfrm>
            <a:off x="3161406" y="6007380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231" name="Q5"/>
          <p:cNvSpPr txBox="1"/>
          <p:nvPr/>
        </p:nvSpPr>
        <p:spPr>
          <a:xfrm>
            <a:off x="3770912" y="3939421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32" name="Q6"/>
          <p:cNvSpPr txBox="1"/>
          <p:nvPr/>
        </p:nvSpPr>
        <p:spPr>
          <a:xfrm>
            <a:off x="4413401" y="5402727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233" name="Q7"/>
          <p:cNvSpPr txBox="1"/>
          <p:nvPr/>
        </p:nvSpPr>
        <p:spPr>
          <a:xfrm>
            <a:off x="5106926" y="1236437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234" name="Q8"/>
          <p:cNvSpPr txBox="1"/>
          <p:nvPr/>
        </p:nvSpPr>
        <p:spPr>
          <a:xfrm>
            <a:off x="5844901" y="2633593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1384496" y="1520761"/>
            <a:ext cx="1" cy="4802160"/>
          </a:xfrm>
          <a:prstGeom prst="line">
            <a:avLst/>
          </a:prstGeom>
          <a:ln w="254000">
            <a:solidFill>
              <a:schemeClr val="accent4">
                <a:hueOff val="384618"/>
                <a:satOff val="3869"/>
                <a:lumOff val="580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6" name="Line"/>
          <p:cNvSpPr/>
          <p:nvPr/>
        </p:nvSpPr>
        <p:spPr>
          <a:xfrm>
            <a:off x="1200996" y="4906024"/>
            <a:ext cx="4942440" cy="1"/>
          </a:xfrm>
          <a:prstGeom prst="line">
            <a:avLst/>
          </a:prstGeom>
          <a:ln w="254000">
            <a:solidFill>
              <a:schemeClr val="accent4">
                <a:hueOff val="384618"/>
                <a:satOff val="3869"/>
                <a:lumOff val="580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7" name="Line"/>
          <p:cNvSpPr/>
          <p:nvPr/>
        </p:nvSpPr>
        <p:spPr>
          <a:xfrm flipV="1">
            <a:off x="1640861" y="1348300"/>
            <a:ext cx="3235100" cy="3235100"/>
          </a:xfrm>
          <a:prstGeom prst="line">
            <a:avLst/>
          </a:prstGeom>
          <a:ln w="254000">
            <a:solidFill>
              <a:schemeClr val="accent4">
                <a:hueOff val="384618"/>
                <a:satOff val="3869"/>
                <a:lumOff val="580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8" name="Line"/>
          <p:cNvSpPr/>
          <p:nvPr/>
        </p:nvSpPr>
        <p:spPr>
          <a:xfrm flipV="1">
            <a:off x="1946258" y="1520761"/>
            <a:ext cx="1" cy="4802160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9" name="Line"/>
          <p:cNvSpPr/>
          <p:nvPr/>
        </p:nvSpPr>
        <p:spPr>
          <a:xfrm>
            <a:off x="1149067" y="3678190"/>
            <a:ext cx="4942440" cy="1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0" name="Line"/>
          <p:cNvSpPr/>
          <p:nvPr/>
        </p:nvSpPr>
        <p:spPr>
          <a:xfrm flipV="1">
            <a:off x="993519" y="1254397"/>
            <a:ext cx="3278769" cy="3278769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1" name="Line"/>
          <p:cNvSpPr/>
          <p:nvPr/>
        </p:nvSpPr>
        <p:spPr>
          <a:xfrm flipH="1" flipV="1">
            <a:off x="967026" y="2545567"/>
            <a:ext cx="4014447" cy="4014447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 flipV="1">
            <a:off x="2637017" y="1520761"/>
            <a:ext cx="1" cy="4802160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>
            <a:off x="1200996" y="2189977"/>
            <a:ext cx="4942440" cy="1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4" name="Line"/>
          <p:cNvSpPr/>
          <p:nvPr/>
        </p:nvSpPr>
        <p:spPr>
          <a:xfrm flipV="1">
            <a:off x="993519" y="1326239"/>
            <a:ext cx="2544892" cy="2544891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5" name="Line"/>
          <p:cNvSpPr/>
          <p:nvPr/>
        </p:nvSpPr>
        <p:spPr>
          <a:xfrm flipH="1" flipV="1">
            <a:off x="2011043" y="1610564"/>
            <a:ext cx="4014447" cy="4014446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6" name="Line"/>
          <p:cNvSpPr/>
          <p:nvPr/>
        </p:nvSpPr>
        <p:spPr>
          <a:xfrm flipV="1">
            <a:off x="3354909" y="1408920"/>
            <a:ext cx="1" cy="4802160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7" name="Line"/>
          <p:cNvSpPr/>
          <p:nvPr/>
        </p:nvSpPr>
        <p:spPr>
          <a:xfrm>
            <a:off x="1149067" y="6376787"/>
            <a:ext cx="4942440" cy="1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8" name="Line"/>
          <p:cNvSpPr/>
          <p:nvPr/>
        </p:nvSpPr>
        <p:spPr>
          <a:xfrm flipV="1">
            <a:off x="3088512" y="3398064"/>
            <a:ext cx="3015921" cy="3015922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9" name="Line"/>
          <p:cNvSpPr/>
          <p:nvPr/>
        </p:nvSpPr>
        <p:spPr>
          <a:xfrm flipH="1" flipV="1">
            <a:off x="1073479" y="4044209"/>
            <a:ext cx="2193358" cy="2193358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0" name="Line"/>
          <p:cNvSpPr/>
          <p:nvPr/>
        </p:nvSpPr>
        <p:spPr>
          <a:xfrm flipV="1">
            <a:off x="3935471" y="1277111"/>
            <a:ext cx="1" cy="4802160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1" name="Line"/>
          <p:cNvSpPr/>
          <p:nvPr/>
        </p:nvSpPr>
        <p:spPr>
          <a:xfrm flipV="1">
            <a:off x="2282739" y="2006492"/>
            <a:ext cx="3982977" cy="3982976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2" name="Line"/>
          <p:cNvSpPr/>
          <p:nvPr/>
        </p:nvSpPr>
        <p:spPr>
          <a:xfrm>
            <a:off x="1257496" y="4282321"/>
            <a:ext cx="4942439" cy="1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3" name="Line"/>
          <p:cNvSpPr/>
          <p:nvPr/>
        </p:nvSpPr>
        <p:spPr>
          <a:xfrm flipH="1" flipV="1">
            <a:off x="1186941" y="1422853"/>
            <a:ext cx="4866692" cy="4866692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4" name="Line"/>
          <p:cNvSpPr/>
          <p:nvPr/>
        </p:nvSpPr>
        <p:spPr>
          <a:xfrm flipV="1">
            <a:off x="4668317" y="1320466"/>
            <a:ext cx="1" cy="4802160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5" name="Line"/>
          <p:cNvSpPr/>
          <p:nvPr/>
        </p:nvSpPr>
        <p:spPr>
          <a:xfrm flipV="1">
            <a:off x="3844837" y="3961634"/>
            <a:ext cx="2419342" cy="2419342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6" name="Line"/>
          <p:cNvSpPr/>
          <p:nvPr/>
        </p:nvSpPr>
        <p:spPr>
          <a:xfrm>
            <a:off x="1149067" y="5754804"/>
            <a:ext cx="4942440" cy="1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7" name="Line"/>
          <p:cNvSpPr/>
          <p:nvPr/>
        </p:nvSpPr>
        <p:spPr>
          <a:xfrm flipH="1" flipV="1">
            <a:off x="1115740" y="2012817"/>
            <a:ext cx="4442954" cy="4442954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after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10"/>
      <p:bldP build="whole" bldLvl="1" animBg="1" rev="0" advAuto="0" spid="228" grpId="6"/>
      <p:bldP build="whole" bldLvl="1" animBg="1" rev="0" advAuto="0" spid="240" grpId="7"/>
      <p:bldP build="whole" bldLvl="1" animBg="1" rev="0" advAuto="0" spid="242" grpId="15"/>
      <p:bldP build="whole" bldLvl="1" animBg="1" rev="0" advAuto="0" spid="255" grpId="29"/>
      <p:bldP build="whole" bldLvl="1" animBg="1" rev="0" advAuto="0" spid="256" grpId="30"/>
      <p:bldP build="whole" bldLvl="1" animBg="1" rev="0" advAuto="0" spid="239" grpId="8"/>
      <p:bldP build="whole" bldLvl="1" animBg="1" rev="0" advAuto="0" spid="253" grpId="23"/>
      <p:bldP build="whole" bldLvl="1" animBg="1" rev="0" advAuto="0" spid="232" grpId="26"/>
      <p:bldP build="whole" bldLvl="1" animBg="1" rev="0" advAuto="0" spid="237" grpId="3"/>
      <p:bldP build="whole" bldLvl="1" animBg="1" rev="0" advAuto="0" spid="254" grpId="27"/>
      <p:bldP build="whole" bldLvl="1" animBg="1" rev="0" advAuto="0" spid="229" grpId="11"/>
      <p:bldP build="whole" bldLvl="1" animBg="1" rev="0" advAuto="0" spid="238" grpId="9"/>
      <p:bldP build="whole" bldLvl="1" animBg="1" rev="0" advAuto="0" spid="231" grpId="21"/>
      <p:bldP build="whole" bldLvl="1" animBg="1" rev="0" advAuto="0" spid="230" grpId="16"/>
      <p:bldP build="whole" bldLvl="1" animBg="1" rev="0" advAuto="0" spid="236" grpId="5"/>
      <p:bldP build="whole" bldLvl="1" animBg="1" rev="0" advAuto="0" spid="251" grpId="24"/>
      <p:bldP build="whole" bldLvl="1" animBg="1" rev="0" advAuto="0" spid="250" grpId="22"/>
      <p:bldP build="whole" bldLvl="1" animBg="1" rev="0" advAuto="0" spid="235" grpId="4"/>
      <p:bldP build="whole" bldLvl="1" animBg="1" rev="0" advAuto="0" spid="249" grpId="19"/>
      <p:bldP build="whole" bldLvl="1" animBg="1" rev="0" advAuto="0" spid="252" grpId="25"/>
      <p:bldP build="whole" bldLvl="1" animBg="1" rev="0" advAuto="0" spid="248" grpId="18"/>
      <p:bldP build="whole" bldLvl="1" animBg="1" rev="0" advAuto="0" spid="233" grpId="31"/>
      <p:bldP build="whole" bldLvl="1" animBg="1" rev="0" advAuto="0" spid="234" grpId="32"/>
      <p:bldP build="whole" bldLvl="1" animBg="1" rev="0" advAuto="0" spid="226" grpId="1"/>
      <p:bldP build="whole" bldLvl="1" animBg="1" rev="0" advAuto="0" spid="247" grpId="20"/>
      <p:bldP build="whole" bldLvl="1" animBg="1" rev="0" advAuto="0" spid="246" grpId="17"/>
      <p:bldP build="whole" bldLvl="1" animBg="1" rev="0" advAuto="0" spid="245" grpId="14"/>
      <p:bldP build="whole" bldLvl="1" animBg="1" rev="0" advAuto="0" spid="244" grpId="13"/>
      <p:bldP build="whole" bldLvl="1" animBg="1" rev="0" advAuto="0" spid="227" grpId="2"/>
      <p:bldP build="whole" bldLvl="1" animBg="1" rev="0" advAuto="0" spid="243" grpId="12"/>
      <p:bldP build="whole" bldLvl="1" animBg="1" rev="0" advAuto="0" spid="257" grpId="28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3-Color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3-Color Problem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62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63" name="Oval"/>
          <p:cNvSpPr/>
          <p:nvPr/>
        </p:nvSpPr>
        <p:spPr>
          <a:xfrm>
            <a:off x="1368731" y="5818927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" name="Oval"/>
          <p:cNvSpPr/>
          <p:nvPr/>
        </p:nvSpPr>
        <p:spPr>
          <a:xfrm>
            <a:off x="1368731" y="4405507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" name="Oval"/>
          <p:cNvSpPr/>
          <p:nvPr/>
        </p:nvSpPr>
        <p:spPr>
          <a:xfrm>
            <a:off x="1368731" y="1624011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" name="Oval"/>
          <p:cNvSpPr/>
          <p:nvPr/>
        </p:nvSpPr>
        <p:spPr>
          <a:xfrm>
            <a:off x="3728520" y="3755541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7" name="Oval"/>
          <p:cNvSpPr/>
          <p:nvPr/>
        </p:nvSpPr>
        <p:spPr>
          <a:xfrm>
            <a:off x="1368731" y="3017486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8" name="1"/>
          <p:cNvSpPr txBox="1"/>
          <p:nvPr/>
        </p:nvSpPr>
        <p:spPr>
          <a:xfrm>
            <a:off x="794235" y="5967408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9" name="2"/>
          <p:cNvSpPr txBox="1"/>
          <p:nvPr/>
        </p:nvSpPr>
        <p:spPr>
          <a:xfrm>
            <a:off x="794235" y="4553987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0" name="3"/>
          <p:cNvSpPr txBox="1"/>
          <p:nvPr/>
        </p:nvSpPr>
        <p:spPr>
          <a:xfrm>
            <a:off x="794235" y="314056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1" name="4"/>
          <p:cNvSpPr txBox="1"/>
          <p:nvPr/>
        </p:nvSpPr>
        <p:spPr>
          <a:xfrm>
            <a:off x="921235" y="1772491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2" name="5"/>
          <p:cNvSpPr txBox="1"/>
          <p:nvPr/>
        </p:nvSpPr>
        <p:spPr>
          <a:xfrm>
            <a:off x="4396587" y="390402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73" name="Consider three colors are : Red, Blue, Yellow…"/>
          <p:cNvSpPr txBox="1"/>
          <p:nvPr/>
        </p:nvSpPr>
        <p:spPr>
          <a:xfrm>
            <a:off x="3714819" y="869475"/>
            <a:ext cx="59704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three colors are : Red, Blue, Yellow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Color the nodes with these 3 colors such that no two adjacent nodes have same color.</a:t>
            </a:r>
          </a:p>
        </p:txBody>
      </p:sp>
      <p:sp>
        <p:nvSpPr>
          <p:cNvPr id="274" name="Line"/>
          <p:cNvSpPr/>
          <p:nvPr/>
        </p:nvSpPr>
        <p:spPr>
          <a:xfrm flipV="1">
            <a:off x="1716771" y="5187045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5" name="Line"/>
          <p:cNvSpPr/>
          <p:nvPr/>
        </p:nvSpPr>
        <p:spPr>
          <a:xfrm flipV="1">
            <a:off x="1716771" y="3774504"/>
            <a:ext cx="1" cy="63812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6" name="Line"/>
          <p:cNvSpPr/>
          <p:nvPr/>
        </p:nvSpPr>
        <p:spPr>
          <a:xfrm flipV="1">
            <a:off x="1716771" y="2383757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7" name="Line"/>
          <p:cNvSpPr/>
          <p:nvPr/>
        </p:nvSpPr>
        <p:spPr>
          <a:xfrm flipV="1">
            <a:off x="2050499" y="4401855"/>
            <a:ext cx="1768270" cy="16022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8" name="Line"/>
          <p:cNvSpPr/>
          <p:nvPr/>
        </p:nvSpPr>
        <p:spPr>
          <a:xfrm flipV="1">
            <a:off x="2083677" y="4133521"/>
            <a:ext cx="1625978" cy="62911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9" name="Line"/>
          <p:cNvSpPr/>
          <p:nvPr/>
        </p:nvSpPr>
        <p:spPr>
          <a:xfrm>
            <a:off x="2050499" y="3337815"/>
            <a:ext cx="1692333" cy="62929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0" name="Line"/>
          <p:cNvSpPr/>
          <p:nvPr/>
        </p:nvSpPr>
        <p:spPr>
          <a:xfrm>
            <a:off x="2055756" y="2131742"/>
            <a:ext cx="1732770" cy="173277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1" name="Oval"/>
          <p:cNvSpPr/>
          <p:nvPr/>
        </p:nvSpPr>
        <p:spPr>
          <a:xfrm>
            <a:off x="1368731" y="1620943"/>
            <a:ext cx="696080" cy="744191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2" name="Oval"/>
          <p:cNvSpPr/>
          <p:nvPr/>
        </p:nvSpPr>
        <p:spPr>
          <a:xfrm>
            <a:off x="1368731" y="3037431"/>
            <a:ext cx="696080" cy="744191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3" name="Oval"/>
          <p:cNvSpPr/>
          <p:nvPr/>
        </p:nvSpPr>
        <p:spPr>
          <a:xfrm>
            <a:off x="1368731" y="1620943"/>
            <a:ext cx="696080" cy="744191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" name="Oval"/>
          <p:cNvSpPr/>
          <p:nvPr/>
        </p:nvSpPr>
        <p:spPr>
          <a:xfrm>
            <a:off x="1368731" y="3043477"/>
            <a:ext cx="696080" cy="74419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" name="Oval"/>
          <p:cNvSpPr/>
          <p:nvPr/>
        </p:nvSpPr>
        <p:spPr>
          <a:xfrm>
            <a:off x="1368731" y="1624602"/>
            <a:ext cx="696080" cy="74419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6" name="Oval"/>
          <p:cNvSpPr/>
          <p:nvPr/>
        </p:nvSpPr>
        <p:spPr>
          <a:xfrm>
            <a:off x="1368731" y="5818927"/>
            <a:ext cx="696080" cy="74419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7" name="Oval"/>
          <p:cNvSpPr/>
          <p:nvPr/>
        </p:nvSpPr>
        <p:spPr>
          <a:xfrm>
            <a:off x="1368731" y="4399461"/>
            <a:ext cx="696080" cy="74419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8" name="Can’t color node 5, so backtrack…"/>
          <p:cNvSpPr txBox="1"/>
          <p:nvPr/>
        </p:nvSpPr>
        <p:spPr>
          <a:xfrm>
            <a:off x="3691394" y="2278148"/>
            <a:ext cx="44361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Can’t color node 5, so backtrack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Change 4 to Blue</a:t>
            </a:r>
          </a:p>
        </p:txBody>
      </p:sp>
      <p:sp>
        <p:nvSpPr>
          <p:cNvPr id="289" name="Can’t color node 5, so backtrack…"/>
          <p:cNvSpPr txBox="1"/>
          <p:nvPr/>
        </p:nvSpPr>
        <p:spPr>
          <a:xfrm>
            <a:off x="5078355" y="3007853"/>
            <a:ext cx="443617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Can’t color node 5, so backtrack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Can’t change 4 to Yellow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3</a:t>
            </a:r>
          </a:p>
        </p:txBody>
      </p:sp>
      <p:sp>
        <p:nvSpPr>
          <p:cNvPr id="290" name="Oval"/>
          <p:cNvSpPr/>
          <p:nvPr/>
        </p:nvSpPr>
        <p:spPr>
          <a:xfrm>
            <a:off x="1366757" y="1608583"/>
            <a:ext cx="696080" cy="744191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" name="Oval"/>
          <p:cNvSpPr/>
          <p:nvPr/>
        </p:nvSpPr>
        <p:spPr>
          <a:xfrm>
            <a:off x="3728520" y="3757337"/>
            <a:ext cx="696080" cy="744191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2" name="Solution: 1-R, 2-B, 3-R, 4-B, 5-Y"/>
          <p:cNvSpPr txBox="1"/>
          <p:nvPr/>
        </p:nvSpPr>
        <p:spPr>
          <a:xfrm>
            <a:off x="4750577" y="4386761"/>
            <a:ext cx="4436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Solution: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-R, 2-B, 3-R, 4-B, 5-Y</a:t>
            </a:r>
          </a:p>
        </p:txBody>
      </p:sp>
      <p:sp>
        <p:nvSpPr>
          <p:cNvPr id="293" name="Are there other solutions?"/>
          <p:cNvSpPr txBox="1"/>
          <p:nvPr/>
        </p:nvSpPr>
        <p:spPr>
          <a:xfrm>
            <a:off x="4750577" y="5054468"/>
            <a:ext cx="4436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Are there other solutions?</a:t>
            </a:r>
          </a:p>
        </p:txBody>
      </p:sp>
      <p:sp>
        <p:nvSpPr>
          <p:cNvPr id="294" name="Oval"/>
          <p:cNvSpPr/>
          <p:nvPr/>
        </p:nvSpPr>
        <p:spPr>
          <a:xfrm>
            <a:off x="1393402" y="741805"/>
            <a:ext cx="696080" cy="74419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" name="Oval"/>
          <p:cNvSpPr/>
          <p:nvPr/>
        </p:nvSpPr>
        <p:spPr>
          <a:xfrm>
            <a:off x="421857" y="741805"/>
            <a:ext cx="696080" cy="74419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" name="Oval"/>
          <p:cNvSpPr/>
          <p:nvPr/>
        </p:nvSpPr>
        <p:spPr>
          <a:xfrm>
            <a:off x="2315606" y="741805"/>
            <a:ext cx="696080" cy="74419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clickEffect" presetSubtype="2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ntr" nodeType="with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xit" nodeType="clickEffect" presetSubtype="2" presetID="2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xit" nodeType="clickEffect" presetSubtype="2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Class="entr" nodeType="with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Class="entr" nodeType="with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6"/>
      <p:bldP build="whole" bldLvl="1" animBg="1" rev="0" advAuto="0" spid="286" grpId="5"/>
      <p:bldP build="whole" bldLvl="1" animBg="1" rev="0" advAuto="0" spid="285" grpId="8"/>
      <p:bldP build="p" bldLvl="5" animBg="1" rev="0" advAuto="0" spid="273" grpId="1"/>
      <p:bldP build="whole" bldLvl="1" animBg="1" rev="0" advAuto="0" spid="285" grpId="10"/>
      <p:bldP build="p" bldLvl="5" animBg="1" rev="0" advAuto="0" spid="293" grpId="20"/>
      <p:bldP build="whole" bldLvl="1" animBg="1" rev="0" advAuto="0" spid="284" grpId="15"/>
      <p:bldP build="whole" bldLvl="1" animBg="1" rev="0" advAuto="0" spid="282" grpId="7"/>
      <p:bldP build="p" bldLvl="5" animBg="1" rev="0" advAuto="0" spid="292" grpId="19"/>
      <p:bldP build="whole" bldLvl="1" animBg="1" rev="0" advAuto="0" spid="290" grpId="11"/>
      <p:bldP build="whole" bldLvl="1" animBg="1" rev="0" advAuto="0" spid="290" grpId="13"/>
      <p:bldP build="whole" bldLvl="1" animBg="1" rev="0" advAuto="0" spid="291" grpId="18"/>
      <p:bldP build="whole" bldLvl="1" animBg="1" rev="0" advAuto="0" spid="283" grpId="16"/>
      <p:bldP build="whole" bldLvl="1" animBg="1" rev="0" advAuto="0" spid="282" grpId="14"/>
      <p:bldP build="p" bldLvl="5" animBg="1" rev="0" advAuto="0" spid="289" grpId="12"/>
      <p:bldP build="whole" bldLvl="1" animBg="1" rev="0" advAuto="0" spid="295" grpId="2"/>
      <p:bldP build="whole" bldLvl="1" animBg="1" rev="0" advAuto="0" spid="281" grpId="17"/>
      <p:bldP build="p" bldLvl="5" animBg="1" rev="0" advAuto="0" spid="288" grpId="9"/>
      <p:bldP build="whole" bldLvl="1" animBg="1" rev="0" advAuto="0" spid="294" grpId="3"/>
      <p:bldP build="whole" bldLvl="1" animBg="1" rev="0" advAuto="0" spid="296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