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L06: </a:t>
            </a:r>
          </a:p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Recursive and Non-Recursive Algo</a:t>
            </a:r>
          </a:p>
        </p:txBody>
      </p:sp>
      <p:sp>
        <p:nvSpPr>
          <p:cNvPr id="43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44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x 06: 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06</a:t>
            </a:r>
            <a:r>
              <a:t>: Tower of Hanoi</a:t>
            </a:r>
          </a:p>
        </p:txBody>
      </p:sp>
      <p:sp>
        <p:nvSpPr>
          <p:cNvPr id="96" name="Task: Transfer n discs from tower A to tower B using tower C while following the rule of discs placement"/>
          <p:cNvSpPr txBox="1"/>
          <p:nvPr>
            <p:ph type="body" sz="quarter" idx="1"/>
          </p:nvPr>
        </p:nvSpPr>
        <p:spPr>
          <a:xfrm>
            <a:off x="828165" y="812721"/>
            <a:ext cx="9032330" cy="848785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Task: Transfer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discs from tower A to tower B using tower C while following the rule of discs placement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823700" y="1692311"/>
            <a:ext cx="2281133" cy="1979925"/>
            <a:chOff x="0" y="0"/>
            <a:chExt cx="2281132" cy="1979924"/>
          </a:xfrm>
        </p:grpSpPr>
        <p:sp>
          <p:nvSpPr>
            <p:cNvPr id="100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3939433" y="1692311"/>
            <a:ext cx="2281133" cy="1979925"/>
            <a:chOff x="0" y="0"/>
            <a:chExt cx="2281132" cy="1979924"/>
          </a:xfrm>
        </p:grpSpPr>
        <p:sp>
          <p:nvSpPr>
            <p:cNvPr id="103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4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7055167" y="1692311"/>
            <a:ext cx="2281133" cy="1979925"/>
            <a:chOff x="0" y="0"/>
            <a:chExt cx="2281132" cy="1979924"/>
          </a:xfrm>
        </p:grpSpPr>
        <p:sp>
          <p:nvSpPr>
            <p:cNvPr id="106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9" name="Tower A"/>
          <p:cNvSpPr txBox="1"/>
          <p:nvPr/>
        </p:nvSpPr>
        <p:spPr>
          <a:xfrm>
            <a:off x="1236231" y="3670119"/>
            <a:ext cx="13259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110" name="Tower B"/>
          <p:cNvSpPr txBox="1"/>
          <p:nvPr/>
        </p:nvSpPr>
        <p:spPr>
          <a:xfrm>
            <a:off x="4351964" y="3670119"/>
            <a:ext cx="13246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111" name="Tower C"/>
          <p:cNvSpPr txBox="1"/>
          <p:nvPr/>
        </p:nvSpPr>
        <p:spPr>
          <a:xfrm>
            <a:off x="7463465" y="3619319"/>
            <a:ext cx="13743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1253097" y="1850469"/>
            <a:ext cx="1422339" cy="1414786"/>
            <a:chOff x="0" y="0"/>
            <a:chExt cx="1422337" cy="1414784"/>
          </a:xfrm>
        </p:grpSpPr>
        <p:sp>
          <p:nvSpPr>
            <p:cNvPr id="112" name="Rectangle"/>
            <p:cNvSpPr/>
            <p:nvPr/>
          </p:nvSpPr>
          <p:spPr>
            <a:xfrm>
              <a:off x="0" y="1041400"/>
              <a:ext cx="1422338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516202" y="0"/>
              <a:ext cx="391190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112977" y="714885"/>
              <a:ext cx="1196384" cy="37338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5" name="Rectangle"/>
            <p:cNvSpPr/>
            <p:nvPr/>
          </p:nvSpPr>
          <p:spPr>
            <a:xfrm>
              <a:off x="309777" y="376152"/>
              <a:ext cx="802783" cy="373386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1"/>
                  </a:solidFill>
                </a:defRPr>
              </a:pPr>
            </a:p>
          </p:txBody>
        </p:sp>
      </p:grpSp>
      <p:sp>
        <p:nvSpPr>
          <p:cNvPr id="117" name="Rectangle"/>
          <p:cNvSpPr/>
          <p:nvPr/>
        </p:nvSpPr>
        <p:spPr>
          <a:xfrm>
            <a:off x="1094084" y="3280239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" name="Connection Line"/>
          <p:cNvSpPr/>
          <p:nvPr/>
        </p:nvSpPr>
        <p:spPr>
          <a:xfrm>
            <a:off x="3410710" y="2256501"/>
            <a:ext cx="3876610" cy="552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16202"/>
                </a:moveTo>
                <a:cubicBezTo>
                  <a:pt x="7173" y="-5141"/>
                  <a:pt x="14373" y="-5398"/>
                  <a:pt x="21600" y="1543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" name="Connection Line"/>
          <p:cNvSpPr/>
          <p:nvPr/>
        </p:nvSpPr>
        <p:spPr>
          <a:xfrm>
            <a:off x="3130217" y="3001196"/>
            <a:ext cx="1783623" cy="585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8" fill="norm" stroke="1" extrusionOk="0">
                <a:moveTo>
                  <a:pt x="0" y="13656"/>
                </a:moveTo>
                <a:cubicBezTo>
                  <a:pt x="7652" y="-5372"/>
                  <a:pt x="14852" y="-4515"/>
                  <a:pt x="21600" y="16228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" name="Connection Line"/>
          <p:cNvSpPr/>
          <p:nvPr/>
        </p:nvSpPr>
        <p:spPr>
          <a:xfrm>
            <a:off x="5763350" y="2772596"/>
            <a:ext cx="1783623" cy="585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8" fill="norm" stroke="1" extrusionOk="0">
                <a:moveTo>
                  <a:pt x="0" y="13656"/>
                </a:moveTo>
                <a:cubicBezTo>
                  <a:pt x="7652" y="-5372"/>
                  <a:pt x="14852" y="-4515"/>
                  <a:pt x="21600" y="16228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21" name="Efficiency: Basic operations: Move (n-1),1,(n-1)…"/>
          <p:cNvSpPr txBox="1"/>
          <p:nvPr/>
        </p:nvSpPr>
        <p:spPr>
          <a:xfrm>
            <a:off x="482666" y="4049727"/>
            <a:ext cx="9194668" cy="2638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2416" indent="-32272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Efficiency: Basic operations: Move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(n-1),1,(n-1)</a:t>
            </a:r>
          </a:p>
          <a:p>
            <a:pPr lvl="1" marL="0" indent="2286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T(n)=T(n-1)+1+T(n-1)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1+2*T(n-1)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=1+2(1+2*T(n-2))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0</a:t>
            </a:r>
            <a:r>
              <a:t>+2</a:t>
            </a:r>
            <a:r>
              <a:rPr baseline="31999"/>
              <a:t>1</a:t>
            </a:r>
            <a:r>
              <a:t>+2</a:t>
            </a:r>
            <a:r>
              <a:rPr baseline="31999"/>
              <a:t>2</a:t>
            </a:r>
            <a:r>
              <a:t>+…+2</a:t>
            </a:r>
            <a:r>
              <a:rPr baseline="31999"/>
              <a:t>n-1</a:t>
            </a:r>
            <a:r>
              <a:t> = 2</a:t>
            </a:r>
            <a:r>
              <a:rPr baseline="31999"/>
              <a:t>n </a:t>
            </a:r>
            <a:r>
              <a:t>- 1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Θ(2</a:t>
            </a:r>
            <a:r>
              <a:rPr baseline="31999"/>
              <a:t>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11820 0.051951" origin="layout" pathEditMode="relative">
                                      <p:cBhvr>
                                        <p:cTn id="1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9167 0.001007" origin="layout" pathEditMode="relative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611820 0.051951 L 0.305510 0.002994" origin="layout" pathEditMode="relative">
                                      <p:cBhvr>
                                        <p:cTn id="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5"/>
      <p:bldP build="p" bldLvl="5" animBg="1" rev="0" advAuto="0" spid="121" grpId="7"/>
      <p:bldP build="whole" bldLvl="1" animBg="1" rev="0" advAuto="0" spid="122" grpId="1"/>
      <p:bldP build="whole" bldLvl="1" animBg="1" rev="0" advAuto="0" spid="12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x 07: Binary Digits in a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07</a:t>
            </a:r>
            <a:r>
              <a:t>: Binary Digits in a Number</a:t>
            </a:r>
          </a:p>
        </p:txBody>
      </p:sp>
      <p:sp>
        <p:nvSpPr>
          <p:cNvPr id="127" name="Find the number of binary digits in a +ve decimal integer…"/>
          <p:cNvSpPr txBox="1"/>
          <p:nvPr>
            <p:ph type="body" idx="1"/>
          </p:nvPr>
        </p:nvSpPr>
        <p:spPr>
          <a:xfrm>
            <a:off x="609409" y="864195"/>
            <a:ext cx="9140479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Find the number of binary digits in a +ve decimal integer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Input: a positive decimal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number of binary digits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BinDigits(n)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equals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1</a:t>
            </a:r>
          </a:p>
          <a:p>
            <a:pPr lvl="3" marL="0" indent="685800">
              <a:lnSpc>
                <a:spcPct val="50000"/>
              </a:lnSpc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1 + BinDigits(</a:t>
            </a:r>
            <a:r>
              <a:rPr baseline="14285"/>
              <a:t>⌊</a:t>
            </a:r>
            <a:r>
              <a:rPr i="1"/>
              <a:t>n/2</a:t>
            </a:r>
            <a:r>
              <a:rPr baseline="17857"/>
              <a:t>⌋</a:t>
            </a:r>
            <a:r>
              <a:t>)</a:t>
            </a:r>
          </a:p>
          <a:p>
            <a:pPr marL="362416" indent="-322729">
              <a:spcBef>
                <a:spcPts val="100"/>
              </a:spcBef>
              <a:defRPr sz="3000"/>
            </a:pPr>
            <a:r>
              <a:t>Efficiency: Basic operations: Halving the value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T(n)=1+T(</a:t>
            </a:r>
            <a:r>
              <a:rPr baseline="13333"/>
              <a:t>⌊</a:t>
            </a:r>
            <a:r>
              <a:rPr i="1"/>
              <a:t>n/2</a:t>
            </a:r>
            <a:r>
              <a:rPr baseline="16666"/>
              <a:t>⌋</a:t>
            </a:r>
            <a:r>
              <a:t>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1+1+T(</a:t>
            </a:r>
            <a:r>
              <a:rPr baseline="13333"/>
              <a:t>⌊</a:t>
            </a:r>
            <a:r>
              <a:rPr i="1"/>
              <a:t>n/2</a:t>
            </a:r>
            <a:r>
              <a:rPr baseline="31999" i="1"/>
              <a:t>2</a:t>
            </a:r>
            <a:r>
              <a:rPr baseline="16666"/>
              <a:t>⌋</a:t>
            </a:r>
            <a:r>
              <a:t>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=1+1+…+1  (log</a:t>
            </a:r>
            <a:r>
              <a:rPr baseline="-5999"/>
              <a:t>2</a:t>
            </a:r>
            <a: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times</a:t>
            </a:r>
            <a:r>
              <a:t>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=log</a:t>
            </a:r>
            <a:r>
              <a:rPr baseline="-5999"/>
              <a:t>2</a:t>
            </a:r>
            <a:r>
              <a:t>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Θ(log</a:t>
            </a:r>
            <a:r>
              <a:rPr baseline="-5999"/>
              <a:t>2</a:t>
            </a:r>
            <a:r>
              <a:t>n)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olving Recursion 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Recursion Relations</a:t>
            </a:r>
          </a:p>
        </p:txBody>
      </p:sp>
      <p:sp>
        <p:nvSpPr>
          <p:cNvPr id="133" name="Method of forward substit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forward substitution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aT(n-1) + 1</a:t>
            </a:r>
          </a:p>
          <a:p>
            <a:pPr/>
            <a:r>
              <a:t>Method of backward substitution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 + n</a:t>
            </a:r>
          </a:p>
          <a:p>
            <a:pPr/>
            <a:r>
              <a:t>Decrease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 + f(n)</a:t>
            </a:r>
          </a:p>
          <a:p>
            <a:pPr/>
            <a:r>
              <a:t>Decrease by a constant factor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T(n/b) + f(n)</a:t>
            </a:r>
          </a:p>
          <a:p>
            <a:pPr/>
            <a:r>
              <a:t>Divide and conquer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aT(n/b) + f(n)</a:t>
            </a:r>
          </a:p>
          <a:p>
            <a:pPr/>
            <a:r>
              <a:t>…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ethod of Forward Substit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Forward Substitution</a:t>
            </a:r>
          </a:p>
        </p:txBody>
      </p:sp>
      <p:sp>
        <p:nvSpPr>
          <p:cNvPr id="139" name="Generate first few terms…"/>
          <p:cNvSpPr txBox="1"/>
          <p:nvPr>
            <p:ph type="body" idx="1"/>
          </p:nvPr>
        </p:nvSpPr>
        <p:spPr>
          <a:xfrm>
            <a:off x="887784" y="938113"/>
            <a:ext cx="8924248" cy="5891610"/>
          </a:xfrm>
          <a:prstGeom prst="rect">
            <a:avLst/>
          </a:prstGeom>
        </p:spPr>
        <p:txBody>
          <a:bodyPr/>
          <a:lstStyle/>
          <a:p>
            <a:pPr marL="342246" indent="-30255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Generate first few terms</a:t>
            </a:r>
          </a:p>
          <a:p>
            <a:pPr marL="342246" indent="-30255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Guess/Identify the closed form (expression)</a:t>
            </a:r>
          </a:p>
          <a:p>
            <a:pPr marL="342246" indent="-30255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Prove by induction or direct substitution</a:t>
            </a:r>
          </a:p>
          <a:p>
            <a:pPr marL="342246" indent="-30255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 = 2T(n-1)+1, T(0)=1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T(0) 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 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T(2) 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T(3) =15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T(4) =31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 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 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thod of Backward Substit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Backward Substitution</a:t>
            </a:r>
          </a:p>
        </p:txBody>
      </p:sp>
      <p:sp>
        <p:nvSpPr>
          <p:cNvPr id="145" name="T(n)=T(n-1)+n,  and T(0)=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T(n)=T(n-1)+n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 </a:t>
            </a:r>
            <a:r>
              <a:t>T(0)=1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=T(n-2) +(n-1) +n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=T(n-3) +(n-2) +(n-1) +n 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=T(0) + 1 + 2 + … + n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n(n+1)/2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=Θ(n</a:t>
            </a:r>
            <a:r>
              <a:rPr baseline="31999"/>
              <a:t>2)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ecrease by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1" name="T(n)=T(n-1) +f(n),  and T(0) =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T(n)=T(n-1) +f(n)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 </a:t>
            </a:r>
            <a:r>
              <a:t>T(0) = 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=T(n-2) +f(n-1) +f(n)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=T(n-3) +f(n-2) +f(n-1) +f(n) 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T(0)+Σ</a:t>
            </a:r>
            <a:r>
              <a:rPr baseline="-5999"/>
              <a:t>1≤i≤n </a:t>
            </a:r>
            <a:r>
              <a:t>f(i)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246" indent="-302558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Growth dependes upon how </a:t>
            </a:r>
            <a:r>
              <a:t>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behaves.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f(n)=1, T(n)=n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f(n)=log</a:t>
            </a:r>
            <a:r>
              <a:rPr baseline="-5999"/>
              <a:t>2</a:t>
            </a:r>
            <a:r>
              <a:t>n, T(n)=nlog</a:t>
            </a:r>
            <a:r>
              <a:rPr baseline="-5999"/>
              <a:t>2</a:t>
            </a:r>
            <a:r>
              <a:t>n</a:t>
            </a: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f(n)=n, T(n)=n(n+1)2 = Θ(n</a:t>
            </a:r>
            <a:r>
              <a:rPr baseline="31999"/>
              <a:t>2)</a:t>
            </a:r>
            <a:endParaRPr baseline="31999"/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f(n)=n</a:t>
            </a:r>
            <a:r>
              <a:rPr baseline="31999"/>
              <a:t>k</a:t>
            </a:r>
            <a:r>
              <a:t>, T(n)= Θ(n</a:t>
            </a:r>
            <a:r>
              <a:rPr baseline="31999"/>
              <a:t>k+1</a:t>
            </a:r>
            <a:r>
              <a:t>)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ecrease by Constant Fa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 by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Constant Factor</a:t>
            </a:r>
          </a:p>
        </p:txBody>
      </p:sp>
      <p:sp>
        <p:nvSpPr>
          <p:cNvPr id="157" name="T(n)=T(n/b) +f(n),  and T(0) = 1…"/>
          <p:cNvSpPr txBox="1"/>
          <p:nvPr>
            <p:ph type="body" idx="1"/>
          </p:nvPr>
        </p:nvSpPr>
        <p:spPr>
          <a:xfrm>
            <a:off x="887784" y="938113"/>
            <a:ext cx="9046221" cy="5891610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T(n)=T(n/b) +f(n)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 </a:t>
            </a:r>
            <a:r>
              <a:t>T(0) = 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=T(n/b</a:t>
            </a:r>
            <a:r>
              <a:rPr baseline="31999"/>
              <a:t>2</a:t>
            </a:r>
            <a:r>
              <a:t>) +f(n/b) +f(n)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=T(n/b</a:t>
            </a:r>
            <a:r>
              <a:rPr baseline="31999"/>
              <a:t>3</a:t>
            </a:r>
            <a:r>
              <a:t>) +f(n/b</a:t>
            </a:r>
            <a:r>
              <a:rPr baseline="31999"/>
              <a:t>2</a:t>
            </a:r>
            <a:r>
              <a:t>)+ f(n/b)+ f(n) 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T(1)+Σ</a:t>
            </a:r>
            <a:r>
              <a:rPr baseline="-5999"/>
              <a:t>1≤i≤k </a:t>
            </a:r>
            <a:r>
              <a:t>f(i)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n=b</a:t>
            </a:r>
            <a:r>
              <a:rPr baseline="31999"/>
              <a:t>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246" indent="-302558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Growth dependes upon how </a:t>
            </a:r>
            <a:r>
              <a:t>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behaves.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f(n)=1, k=log</a:t>
            </a:r>
            <a:r>
              <a:rPr baseline="-5999"/>
              <a:t>b</a:t>
            </a:r>
            <a:r>
              <a:t>n, T(n)=log</a:t>
            </a:r>
            <a:r>
              <a:rPr baseline="-5999"/>
              <a:t>b</a:t>
            </a:r>
            <a:r>
              <a:t>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f(n)=n,k=log</a:t>
            </a:r>
            <a:r>
              <a:rPr baseline="-5999"/>
              <a:t>b</a:t>
            </a:r>
            <a:r>
              <a:t>n; T(n)=Σ</a:t>
            </a:r>
            <a:r>
              <a:rPr baseline="-5999"/>
              <a:t>1≤i≤k </a:t>
            </a:r>
            <a:r>
              <a:t>f(b</a:t>
            </a:r>
            <a:r>
              <a:rPr baseline="31999"/>
              <a:t>i</a:t>
            </a:r>
            <a:r>
              <a:t>)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T(n)=Σ</a:t>
            </a:r>
            <a:r>
              <a:rPr baseline="-5999"/>
              <a:t>1≤i≤k </a:t>
            </a:r>
            <a:r>
              <a:t>b</a:t>
            </a:r>
            <a:r>
              <a:rPr baseline="31999"/>
              <a:t>i </a:t>
            </a:r>
            <a:r>
              <a:t>=(b</a:t>
            </a:r>
            <a:r>
              <a:rPr baseline="31999"/>
              <a:t>k</a:t>
            </a:r>
            <a:r>
              <a:t>-1)/(b-1)=Θ(b</a:t>
            </a:r>
            <a:r>
              <a:rPr baseline="31999"/>
              <a:t>k</a:t>
            </a:r>
            <a:r>
              <a:t>)</a:t>
            </a:r>
          </a:p>
          <a:p>
            <a:pPr lvl="6" marL="0" indent="13716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=Θ(n)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163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7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68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69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70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71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72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173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74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175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8"/>
      <p:bldP build="whole" bldLvl="1" animBg="1" rev="0" advAuto="0" spid="173" grpId="9"/>
      <p:bldP build="whole" bldLvl="1" animBg="1" rev="0" advAuto="0" spid="172" grpId="7"/>
      <p:bldP build="whole" bldLvl="1" animBg="1" rev="0" advAuto="0" spid="168" grpId="3"/>
      <p:bldP build="whole" bldLvl="1" animBg="1" rev="0" advAuto="0" spid="169" grpId="5"/>
      <p:bldP build="whole" bldLvl="1" animBg="1" rev="0" advAuto="0" spid="174" grpId="10"/>
      <p:bldP build="whole" bldLvl="1" animBg="1" rev="0" advAuto="0" spid="167" grpId="1"/>
      <p:bldP build="whole" bldLvl="1" animBg="1" rev="0" advAuto="0" spid="175" grpId="4"/>
      <p:bldP build="whole" bldLvl="1" animBg="1" rev="0" advAuto="0" spid="163" grpId="2"/>
      <p:bldP build="whole" bldLvl="1" animBg="1" rev="0" advAuto="0" spid="170" grpId="6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81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82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183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184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185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186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187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3" grpId="3"/>
      <p:bldP build="whole" bldLvl="1" animBg="1" rev="0" advAuto="0" spid="185" grpId="5"/>
      <p:bldP build="whole" bldLvl="1" animBg="1" rev="0" advAuto="0" spid="184" grpId="4"/>
      <p:bldP build="whole" bldLvl="1" animBg="1" rev="0" advAuto="0" spid="187" grpId="7"/>
      <p:bldP build="whole" bldLvl="1" animBg="1" rev="0" advAuto="0" spid="182" grpId="2"/>
      <p:bldP build="p" bldLvl="5" animBg="1" rev="0" advAuto="0" spid="186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190" name="Example 01: T(n)=2T(n/2)+n…"/>
          <p:cNvSpPr txBox="1"/>
          <p:nvPr>
            <p:ph type="body" idx="1"/>
          </p:nvPr>
        </p:nvSpPr>
        <p:spPr>
          <a:xfrm>
            <a:off x="679425" y="962434"/>
            <a:ext cx="9048800" cy="428793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Example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</a:p>
          <a:p>
            <a:pPr marL="382587" indent="-342899">
              <a:spcBef>
                <a:spcPts val="200"/>
              </a:spcBef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a=2, b=2,T(1)=1,f(n)=n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2[2T(n/2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)+n/2]=2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T(1)+n+…+n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eqn (1)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2</a:t>
            </a:r>
            <a:r>
              <a:t>2=1, b/a=1→f(b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=b</a:t>
            </a:r>
            <a:r>
              <a:rPr baseline="31999"/>
              <a:t>j</a:t>
            </a:r>
            <a:r>
              <a:t>/a</a:t>
            </a:r>
            <a:r>
              <a:rPr baseline="31999"/>
              <a:t>j</a:t>
            </a:r>
            <a:r>
              <a:t>=1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4" name="Equation"/>
          <p:cNvSpPr txBox="1"/>
          <p:nvPr/>
        </p:nvSpPr>
        <p:spPr>
          <a:xfrm>
            <a:off x="1618351" y="5190699"/>
            <a:ext cx="4046876" cy="1022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195" name="= n[1+(1+1+…(log2n times)+1)]=nlog2n…"/>
          <p:cNvSpPr txBox="1"/>
          <p:nvPr/>
        </p:nvSpPr>
        <p:spPr>
          <a:xfrm>
            <a:off x="488144" y="5971163"/>
            <a:ext cx="8362990" cy="13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n[1+(1+1+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+1)]=nlog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p" bldLvl="5" animBg="1" rev="0" advAuto="0" spid="190" grpId="1"/>
      <p:bldP build="p" bldLvl="5" animBg="1" rev="0" advAuto="0" spid="19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T1</a:t>
            </a:r>
            <a:r>
              <a:t>: Levitin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T2</a:t>
            </a:r>
            <a:r>
              <a:t>: Horowitz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198" name="Example 02: T(n)=9T(n/3)+4n6…"/>
          <p:cNvSpPr txBox="1"/>
          <p:nvPr>
            <p:ph type="body" sz="half" idx="1"/>
          </p:nvPr>
        </p:nvSpPr>
        <p:spPr>
          <a:xfrm>
            <a:off x="555600" y="813395"/>
            <a:ext cx="9048800" cy="2393628"/>
          </a:xfrm>
          <a:prstGeom prst="rect">
            <a:avLst/>
          </a:prstGeom>
        </p:spPr>
        <p:txBody>
          <a:bodyPr/>
          <a:lstStyle/>
          <a:p>
            <a:pPr/>
            <a:r>
              <a:t>Example 02: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T(n)=9T(n/3)+4n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500"/>
              </a:spcBef>
              <a:buSzTx/>
              <a:buNone/>
              <a:defRPr sz="3000"/>
            </a:pP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T(n/3)+4n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a=9, b=3,T(1)=4,f(n)=4n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 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9=2</a:t>
            </a:r>
            <a:r>
              <a:t>,  and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=4(b</a:t>
            </a:r>
            <a:r>
              <a:rPr baseline="31999"/>
              <a:t>j</a:t>
            </a:r>
            <a:r>
              <a:t>)</a:t>
            </a:r>
            <a:r>
              <a:rPr baseline="31999"/>
              <a:t>6</a:t>
            </a:r>
            <a:r>
              <a:t>/a</a:t>
            </a:r>
            <a:r>
              <a:rPr baseline="31999"/>
              <a:t>j</a:t>
            </a:r>
            <a:r>
              <a:t>=4*3</a:t>
            </a:r>
            <a:r>
              <a:rPr baseline="31999"/>
              <a:t>6j</a:t>
            </a:r>
            <a:r>
              <a:t>/3</a:t>
            </a:r>
            <a:r>
              <a:rPr baseline="31999"/>
              <a:t>2j</a:t>
            </a:r>
            <a:r>
              <a:t>=4*3</a:t>
            </a:r>
            <a:r>
              <a:rPr baseline="31999"/>
              <a:t>4j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2" name="Equation"/>
          <p:cNvSpPr txBox="1"/>
          <p:nvPr/>
        </p:nvSpPr>
        <p:spPr>
          <a:xfrm>
            <a:off x="1103478" y="3172088"/>
            <a:ext cx="4046876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03" name="= n2[4+(4*34+4*34*2+…+4*34*log3n)]…"/>
          <p:cNvSpPr txBox="1"/>
          <p:nvPr/>
        </p:nvSpPr>
        <p:spPr>
          <a:xfrm>
            <a:off x="478527" y="4076914"/>
            <a:ext cx="7786141" cy="304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[4+(4*3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*4[(3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)0+3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+d=c*n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  <p:bldP build="whole" bldLvl="1" animBg="1" rev="0" advAuto="0" spid="202" grpId="2"/>
      <p:bldP build="p" bldLvl="5" animBg="1" rev="0" advAuto="0" spid="203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06" name="Analysis of Non Recursive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Non Recursive algorithms</a:t>
            </a:r>
          </a:p>
          <a:p>
            <a:pPr/>
            <a:r>
              <a:t>Analysis of recursive algorithms</a:t>
            </a:r>
          </a:p>
          <a:p>
            <a:pPr/>
            <a:r>
              <a:t>Recurrence relation examples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2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fficiency of Non-Recursive Alg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Non-Recursive Algos</a:t>
            </a:r>
          </a:p>
        </p:txBody>
      </p:sp>
      <p:sp>
        <p:nvSpPr>
          <p:cNvPr id="54" name="Generic plan for non-recursive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 plan for non-recursive algorithms</a:t>
            </a:r>
          </a:p>
          <a:p>
            <a:pPr lvl="1"/>
            <a:r>
              <a:t>Decide on parameter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indicating </a:t>
            </a:r>
            <a:r>
              <a:rPr i="1" u="sng"/>
              <a:t>input size</a:t>
            </a:r>
            <a:endParaRPr i="1" u="sng"/>
          </a:p>
          <a:p>
            <a:pPr lvl="1"/>
            <a:r>
              <a:t>Identify algorithm’s </a:t>
            </a:r>
            <a:r>
              <a:rPr i="1" u="sng"/>
              <a:t>basic operation</a:t>
            </a:r>
            <a:endParaRPr i="1" u="sng"/>
          </a:p>
          <a:p>
            <a:pPr lvl="2"/>
            <a:r>
              <a:t>The operation that is most executed</a:t>
            </a:r>
            <a:endParaRPr i="1" u="sng"/>
          </a:p>
          <a:p>
            <a:pPr lvl="1"/>
            <a:r>
              <a:t>Determine </a:t>
            </a:r>
            <a:r>
              <a:rPr i="1" u="sng"/>
              <a:t>worst</a:t>
            </a:r>
            <a:r>
              <a:t>, </a:t>
            </a:r>
            <a:r>
              <a:rPr i="1" u="sng"/>
              <a:t>average</a:t>
            </a:r>
            <a:r>
              <a:t>, and </a:t>
            </a:r>
            <a:r>
              <a:rPr i="1" u="sng"/>
              <a:t>best</a:t>
            </a:r>
            <a:r>
              <a:t> cases for input of size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input data affects the performance of algo</a:t>
            </a:r>
            <a:endParaRPr i="1"/>
          </a:p>
          <a:p>
            <a:pPr lvl="1"/>
            <a:r>
              <a:t>Set up an expressionfor the number of times the basic operation is executed</a:t>
            </a:r>
          </a:p>
          <a:p>
            <a:pPr lvl="1"/>
            <a:r>
              <a:t>Simplify the expresison using standard formulas and rules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 01: Finding Maximum 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: Finding Maximum Element</a:t>
            </a:r>
          </a:p>
        </p:txBody>
      </p:sp>
      <p:sp>
        <p:nvSpPr>
          <p:cNvPr id="60" name="Prog: FindMax(A[1..n])…"/>
          <p:cNvSpPr txBox="1"/>
          <p:nvPr>
            <p:ph type="body" idx="1"/>
          </p:nvPr>
        </p:nvSpPr>
        <p:spPr>
          <a:xfrm>
            <a:off x="887784" y="938113"/>
            <a:ext cx="8953352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Prog: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FindMax(A[1..n])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Input: array A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Output: The value of largest element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← A[1]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2 to n, do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&gt; max, then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← A[i]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 // for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max</a:t>
            </a:r>
          </a:p>
          <a:p>
            <a:pPr>
              <a:spcBef>
                <a:spcPts val="100"/>
              </a:spcBef>
              <a:defRPr sz="3000"/>
            </a:pPr>
            <a:r>
              <a:t>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Θ(n), O(n)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operation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A[i]&gt;max</a:t>
            </a:r>
            <a:r>
              <a:t> is executed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2" marL="1195387" indent="-342900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Σ</a:t>
            </a:r>
            <a:r>
              <a:rPr baseline="-5999" i="1"/>
              <a:t>2</a:t>
            </a:r>
            <a:r>
              <a:rPr baseline="-5999"/>
              <a:t>≤</a:t>
            </a:r>
            <a:r>
              <a:rPr baseline="-5999" i="1"/>
              <a:t>i</a:t>
            </a:r>
            <a:r>
              <a:rPr baseline="-5999"/>
              <a:t>≤</a:t>
            </a:r>
            <a:r>
              <a:rPr baseline="-5999" i="1"/>
              <a:t>n</a:t>
            </a:r>
            <a:r>
              <a:rPr i="1"/>
              <a:t> 1 = n-1 = </a:t>
            </a:r>
            <a:r>
              <a:t>Θ(</a:t>
            </a:r>
            <a:r>
              <a:rPr i="1"/>
              <a:t>n</a:t>
            </a:r>
            <a:r>
              <a:t>) 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 02: Uniquenes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02</a:t>
            </a:r>
            <a:r>
              <a:t>: Uniqueness problem</a:t>
            </a:r>
          </a:p>
        </p:txBody>
      </p:sp>
      <p:sp>
        <p:nvSpPr>
          <p:cNvPr id="66" name="Verify if input array A[1..n] has all unique elements…"/>
          <p:cNvSpPr txBox="1"/>
          <p:nvPr>
            <p:ph type="body" idx="1"/>
          </p:nvPr>
        </p:nvSpPr>
        <p:spPr>
          <a:xfrm>
            <a:off x="887784" y="938113"/>
            <a:ext cx="8941182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Verify if input array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A[1..n]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has all unique elements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if all elements in array are unique,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t> otherwise.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, do</a:t>
            </a:r>
          </a:p>
          <a:p>
            <a:pPr lvl="4" marL="0" indent="9144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 = i+1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== A[j</a:t>
            </a:r>
            <a:r>
              <a:t>], then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Efficiency: basic operation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== A[j]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</a:t>
            </a:r>
            <a:r>
              <a:rPr sz="3000"/>
              <a:t>Σ</a:t>
            </a:r>
            <a:r>
              <a:rPr baseline="-5999" sz="3000"/>
              <a:t>1≤i≤n-1</a:t>
            </a:r>
            <a:r>
              <a:rPr sz="3000"/>
              <a:t> Σ</a:t>
            </a:r>
            <a:r>
              <a:rPr baseline="-5999" sz="3000"/>
              <a:t>i+1≤j≤n</a:t>
            </a:r>
            <a:r>
              <a:rPr sz="3000"/>
              <a:t> 1)</a:t>
            </a:r>
            <a:r>
              <a:t> 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t>=(n-1)+(n-2)+…+2+1 = (n-1)n/2 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=Θ(n</a:t>
            </a:r>
            <a:r>
              <a:rPr baseline="31999"/>
              <a:t>2</a:t>
            </a:r>
            <a:r>
              <a:t>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comparisons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x 03: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03</a:t>
            </a:r>
            <a:r>
              <a:t>: Matrix Multiplication</a:t>
            </a:r>
          </a:p>
        </p:txBody>
      </p:sp>
      <p:sp>
        <p:nvSpPr>
          <p:cNvPr id="72" name="Multiply two nxn matrices A and B…"/>
          <p:cNvSpPr txBox="1"/>
          <p:nvPr>
            <p:ph type="body" idx="1"/>
          </p:nvPr>
        </p:nvSpPr>
        <p:spPr>
          <a:xfrm>
            <a:off x="609409" y="864195"/>
            <a:ext cx="9140479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Multiply two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 </a:t>
            </a:r>
            <a:r>
              <a:t>matrices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C=AB</a:t>
            </a:r>
            <a:r>
              <a:t>.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4" marL="0" indent="9144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j=i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C[i,j]=0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t>for 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=i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C[i,j] = C[i,j] + A[i,k] * B[k,j]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Efficiency: basic operation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C[i,j]+A[i,k]*B[k,j]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</a:t>
            </a:r>
            <a:r>
              <a:rPr sz="3000"/>
              <a:t>Σ</a:t>
            </a:r>
            <a:r>
              <a:rPr baseline="-5999" sz="3000"/>
              <a:t>1≤i≤n</a:t>
            </a:r>
            <a:r>
              <a:rPr sz="3000"/>
              <a:t> Σ</a:t>
            </a:r>
            <a:r>
              <a:rPr baseline="-5999" sz="3000"/>
              <a:t>1≤j≤n</a:t>
            </a:r>
            <a:r>
              <a:rPr sz="3000"/>
              <a:t> Σ</a:t>
            </a:r>
            <a:r>
              <a:rPr baseline="-5999" sz="3000"/>
              <a:t>1≤k≤n 2</a:t>
            </a:r>
            <a:r>
              <a:rPr sz="3000"/>
              <a:t>)</a:t>
            </a:r>
            <a:r>
              <a:t> 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t>= 2n</a:t>
            </a:r>
            <a:r>
              <a:rPr baseline="31999"/>
              <a:t>3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= Θ(n</a:t>
            </a:r>
            <a:r>
              <a:rPr baseline="31999"/>
              <a:t>3</a:t>
            </a:r>
            <a:r>
              <a:t>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x 04: Binary Digits in a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04</a:t>
            </a:r>
            <a:r>
              <a:t>: Binary Digits in a Number</a:t>
            </a:r>
          </a:p>
        </p:txBody>
      </p:sp>
      <p:sp>
        <p:nvSpPr>
          <p:cNvPr id="78" name="Find the number of binary digits in a +ve decimal integer…"/>
          <p:cNvSpPr txBox="1"/>
          <p:nvPr>
            <p:ph type="body" idx="1"/>
          </p:nvPr>
        </p:nvSpPr>
        <p:spPr>
          <a:xfrm>
            <a:off x="609409" y="864195"/>
            <a:ext cx="9140479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Find the number of binary digits in a +ve decimal integer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Input: a positive decimal integer 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number of binary digits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 : //we can’t use for loop anymore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← 0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r>
              <a:t>, do</a:t>
            </a:r>
          </a:p>
          <a:p>
            <a:pPr lvl="4" marL="0" indent="9144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count++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← </a:t>
            </a:r>
            <a:r>
              <a:rPr baseline="14285"/>
              <a:t>⌊</a:t>
            </a:r>
            <a:r>
              <a:rPr i="1"/>
              <a:t>n/2</a:t>
            </a:r>
            <a:r>
              <a:rPr baseline="17857"/>
              <a:t>⌋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 (basic operations): comparison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division: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 ← </a:t>
            </a:r>
            <a:r>
              <a:rPr baseline="13333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aseline="16666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iteration, number is halved. total iterations </a:t>
            </a:r>
            <a:r>
              <a:t>log</a:t>
            </a:r>
            <a:r>
              <a:rPr baseline="-5999"/>
              <a:t>2</a:t>
            </a:r>
            <a:r>
              <a:t>n</a:t>
            </a:r>
          </a:p>
          <a:p>
            <a:pPr lvl="2" marL="0" marR="0" indent="91440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T</a:t>
            </a:r>
            <a:r>
              <a:rPr baseline="-5999"/>
              <a:t>n</a:t>
            </a:r>
            <a:r>
              <a:t>=Θ(log n)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fficiency of Recursive Alg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Recursive Algos</a:t>
            </a:r>
          </a:p>
        </p:txBody>
      </p:sp>
      <p:sp>
        <p:nvSpPr>
          <p:cNvPr id="84" name="Generic plan for recursive algorithms…"/>
          <p:cNvSpPr txBox="1"/>
          <p:nvPr>
            <p:ph type="body" idx="1"/>
          </p:nvPr>
        </p:nvSpPr>
        <p:spPr>
          <a:xfrm>
            <a:off x="691198" y="938113"/>
            <a:ext cx="9172824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Generic plan for recursive algorithms</a:t>
            </a:r>
          </a:p>
          <a:p>
            <a:pPr lvl="1">
              <a:spcBef>
                <a:spcPts val="200"/>
              </a:spcBef>
            </a:pPr>
            <a:r>
              <a:t>Identify the similar sub problem</a:t>
            </a:r>
          </a:p>
          <a:p>
            <a:pPr lvl="1">
              <a:spcBef>
                <a:spcPts val="200"/>
              </a:spcBef>
            </a:pPr>
            <a:r>
              <a:t>Decide on parameter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indicating </a:t>
            </a:r>
            <a:r>
              <a:rPr i="1" u="sng"/>
              <a:t>input size</a:t>
            </a:r>
            <a:endParaRPr i="1" u="sng"/>
          </a:p>
          <a:p>
            <a:pPr lvl="1">
              <a:spcBef>
                <a:spcPts val="200"/>
              </a:spcBef>
            </a:pPr>
            <a:r>
              <a:t>Identify algorithm’s </a:t>
            </a:r>
            <a:r>
              <a:rPr i="1" u="sng"/>
              <a:t>basic operation</a:t>
            </a:r>
            <a:endParaRPr i="1" u="sng"/>
          </a:p>
          <a:p>
            <a:pPr lvl="2">
              <a:spcBef>
                <a:spcPts val="200"/>
              </a:spcBef>
              <a:defRPr sz="3000"/>
            </a:pPr>
            <a:r>
              <a:t>The operation that is most executed</a:t>
            </a:r>
            <a:endParaRPr i="1" u="sng"/>
          </a:p>
          <a:p>
            <a:pPr lvl="1">
              <a:spcBef>
                <a:spcPts val="200"/>
              </a:spcBef>
            </a:pPr>
            <a:r>
              <a:t>Compute </a:t>
            </a:r>
            <a:r>
              <a:rPr i="1" u="sng"/>
              <a:t>worst</a:t>
            </a:r>
            <a:r>
              <a:t>, </a:t>
            </a:r>
            <a:r>
              <a:rPr i="1" u="sng"/>
              <a:t>avg</a:t>
            </a:r>
            <a:r>
              <a:t>, and </a:t>
            </a:r>
            <a:r>
              <a:rPr i="1" u="sng"/>
              <a:t>best</a:t>
            </a:r>
            <a:r>
              <a:t> cases for i/p of size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input data affects the performance of algo</a:t>
            </a:r>
          </a:p>
          <a:p>
            <a:pPr lvl="2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Investigate the three cases separately</a:t>
            </a:r>
            <a:endParaRPr i="1"/>
          </a:p>
          <a:p>
            <a:pPr lvl="1">
              <a:spcBef>
                <a:spcPts val="200"/>
              </a:spcBef>
            </a:pPr>
            <a:r>
              <a:rPr i="1"/>
              <a:t>S</a:t>
            </a:r>
            <a:r>
              <a:t>et up a recurrence relation 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How many times the number basic op. is executed.</a:t>
            </a:r>
          </a:p>
          <a:p>
            <a:pPr lvl="1">
              <a:spcBef>
                <a:spcPts val="200"/>
              </a:spcBef>
            </a:pPr>
            <a:r>
              <a:t>Solve the recurrence (or, at the very least, establish its solution’s order of growth) by backward substitutions or another method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x 05: Computation of Factorial n"/>
          <p:cNvSpPr txBox="1"/>
          <p:nvPr>
            <p:ph type="title"/>
          </p:nvPr>
        </p:nvSpPr>
        <p:spPr>
          <a:xfrm>
            <a:off x="762000" y="60325"/>
            <a:ext cx="8937427" cy="952500"/>
          </a:xfrm>
          <a:prstGeom prst="rect">
            <a:avLst/>
          </a:prstGeom>
        </p:spPr>
        <p:txBody>
          <a:bodyPr/>
          <a:lstStyle/>
          <a:p>
            <a:pPr/>
            <a:r>
              <a:t>Ex </a:t>
            </a:r>
            <a:r>
              <a:rPr>
                <a:latin typeface="Arial"/>
                <a:ea typeface="Arial"/>
                <a:cs typeface="Arial"/>
                <a:sym typeface="Arial"/>
              </a:rPr>
              <a:t>05</a:t>
            </a:r>
            <a:r>
              <a:t>: Computation of Factorial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90" name="General Defintion n! = n*(n-1)*…*2*1…"/>
          <p:cNvSpPr txBox="1"/>
          <p:nvPr>
            <p:ph type="body" idx="1"/>
          </p:nvPr>
        </p:nvSpPr>
        <p:spPr>
          <a:xfrm>
            <a:off x="887784" y="938113"/>
            <a:ext cx="8848511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General Defintion </a:t>
            </a:r>
            <a:r>
              <a:t>n! = n*(n-1)*…*2*1</a:t>
            </a:r>
          </a:p>
          <a:p>
            <a:pPr>
              <a:spcBef>
                <a:spcPts val="300"/>
              </a:spcBef>
            </a:pPr>
            <a:r>
              <a:t>Recursive definition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 = n * F(n-1)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Recursion exit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n=1</a:t>
            </a:r>
          </a:p>
          <a:p>
            <a:pPr>
              <a:spcBef>
                <a:spcPts val="300"/>
              </a:spcBef>
            </a:pPr>
            <a:r>
              <a:t>Algorithm F(n)</a:t>
            </a:r>
          </a:p>
          <a:p>
            <a:pPr lvl="2" marL="0" indent="457200">
              <a:spcBef>
                <a:spcPts val="300"/>
              </a:spcBef>
              <a:buSzTx/>
              <a:buNone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equal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then</a:t>
            </a:r>
          </a:p>
          <a:p>
            <a:pPr lvl="3" marL="0" indent="685800">
              <a:spcBef>
                <a:spcPts val="3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300"/>
              </a:spcBef>
              <a:buSzTx/>
              <a:buNone/>
            </a:pPr>
            <a:r>
              <a:t>else </a:t>
            </a:r>
          </a:p>
          <a:p>
            <a:pPr lvl="3" marL="0" indent="685800">
              <a:spcBef>
                <a:spcPts val="3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n*F(n-1)</a:t>
            </a:r>
          </a:p>
          <a:p>
            <a:pPr marL="362416" indent="-322729">
              <a:spcBef>
                <a:spcPts val="300"/>
              </a:spcBef>
            </a:pPr>
            <a:r>
              <a:t>Efficiency: Basic operation : multiplication</a:t>
            </a:r>
          </a:p>
          <a:p>
            <a:pPr lvl="1" marL="663178" indent="-267890">
              <a:spcBef>
                <a:spcPts val="300"/>
              </a:spcBef>
              <a:buChar char="•"/>
            </a:pPr>
            <a:r>
              <a:t>Number of recursion invocations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T(n)=1+T(n-1)</a:t>
            </a:r>
          </a:p>
          <a:p>
            <a:pPr lvl="5" marL="0" indent="11430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1+1+T(n-2) = n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 Θ(n)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