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1pPr>
    <a:lvl2pPr marL="40639" marR="40639" indent="3429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2pPr>
    <a:lvl3pPr marL="40639" marR="40639" indent="6858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3pPr>
    <a:lvl4pPr marL="40639" marR="40639" indent="10287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4pPr>
    <a:lvl5pPr marL="40639" marR="40639" indent="13716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5pPr>
    <a:lvl6pPr marL="40639" marR="40639" indent="17145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6pPr>
    <a:lvl7pPr marL="40639" marR="40639" indent="20574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7pPr>
    <a:lvl8pPr marL="40639" marR="40639" indent="24003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8pPr>
    <a:lvl9pPr marL="40639" marR="40639" indent="27432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Times New Roman"/>
          <a:ea typeface="Times New Roman"/>
          <a:cs typeface="Times New Roman"/>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9" name="Shape 39"/>
          <p:cNvSpPr/>
          <p:nvPr>
            <p:ph type="sldImg"/>
          </p:nvPr>
        </p:nvSpPr>
        <p:spPr>
          <a:xfrm>
            <a:off x="1143000" y="685800"/>
            <a:ext cx="4572000" cy="3429000"/>
          </a:xfrm>
          <a:prstGeom prst="rect">
            <a:avLst/>
          </a:prstGeom>
        </p:spPr>
        <p:txBody>
          <a:bodyPr/>
          <a:lstStyle/>
          <a:p>
            <a:pPr/>
          </a:p>
        </p:txBody>
      </p:sp>
      <p:sp>
        <p:nvSpPr>
          <p:cNvPr id="40" name="Shape 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762000" y="893233"/>
            <a:ext cx="8636000" cy="6107907"/>
          </a:xfrm>
          <a:prstGeom prst="rect">
            <a:avLst/>
          </a:prstGeom>
        </p:spPr>
        <p:txBody>
          <a:bodyPr/>
          <a:lstStyle>
            <a:lvl1pPr>
              <a:defRPr sz="3400"/>
            </a:lvl1pPr>
            <a:lvl2pPr>
              <a:defRPr sz="3200"/>
            </a:lvl2pPr>
            <a:lvl3pPr>
              <a:defRPr sz="3000"/>
            </a:lvl3pPr>
            <a:lvl5pPr>
              <a:defRPr sz="26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8713787" y="7009870"/>
            <a:ext cx="368301" cy="382911"/>
          </a:xfrm>
          <a:prstGeom prst="rect">
            <a:avLst/>
          </a:prstGeom>
        </p:spPr>
        <p:txBody>
          <a:bodyPr wrap="none"/>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p>
            <a:pPr/>
            <a:r>
              <a:t>Title Text</a:t>
            </a:r>
          </a:p>
        </p:txBody>
      </p:sp>
      <p:sp>
        <p:nvSpPr>
          <p:cNvPr id="32" name="Body Level One…"/>
          <p:cNvSpPr txBox="1"/>
          <p:nvPr>
            <p:ph type="body" idx="1"/>
          </p:nvPr>
        </p:nvSpPr>
        <p:spPr>
          <a:xfrm>
            <a:off x="666288" y="938113"/>
            <a:ext cx="9055611" cy="589161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887784" y="938113"/>
            <a:ext cx="8384432" cy="58916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spcBef>
                <a:spcPts val="600"/>
              </a:spcBef>
              <a:buChar char="–"/>
              <a:defRPr sz="3000"/>
            </a:lvl2pPr>
            <a:lvl3pPr marL="1081087" indent="-228600">
              <a:spcBef>
                <a:spcPts val="500"/>
              </a:spcBef>
              <a:defRPr sz="2800"/>
            </a:lvl3pPr>
            <a:lvl4pPr marL="1538287" indent="-228600">
              <a:spcBef>
                <a:spcPts val="500"/>
              </a:spcBef>
              <a:buChar char="–"/>
              <a:defRPr sz="2800"/>
            </a:lvl4pPr>
            <a:lvl5pPr marL="1995487" indent="-228600">
              <a:spcBef>
                <a:spcPts val="500"/>
              </a:spcBef>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885634" y="6988206"/>
            <a:ext cx="602854" cy="382910"/>
          </a:xfrm>
          <a:prstGeom prst="rect">
            <a:avLst/>
          </a:prstGeom>
          <a:ln w="12700">
            <a:miter lim="400000"/>
          </a:ln>
        </p:spPr>
        <p:txBody>
          <a:bodyPr lIns="50800" tIns="50800" rIns="50800" bIns="50800">
            <a:spAutoFit/>
          </a:bodyPr>
          <a:lstStyle>
            <a:lvl1pPr marL="0" marR="0" algn="ctr" defTabSz="584200">
              <a:defRPr sz="2000"/>
            </a:lvl1pPr>
          </a:lstStyle>
          <a:p>
            <a:pPr/>
            <a:fld id="{86CB4B4D-7CA3-9044-876B-883B54F8677D}" type="slidenum"/>
          </a:p>
        </p:txBody>
      </p:sp>
      <p:sp>
        <p:nvSpPr>
          <p:cNvPr id="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39687" marR="40639" indent="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1pPr>
      <a:lvl2pPr marL="39687" marR="40639" indent="2286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2pPr>
      <a:lvl3pPr marL="39687" marR="40639" indent="4572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3pPr>
      <a:lvl4pPr marL="39687" marR="40639" indent="6858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4pPr>
      <a:lvl5pPr marL="39687" marR="40639" indent="9144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5pPr>
      <a:lvl6pPr marL="39687" marR="40639" indent="11430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6pPr>
      <a:lvl7pPr marL="39687" marR="40639" indent="13716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7pPr>
      <a:lvl8pPr marL="39687" marR="40639" indent="16002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8pPr>
      <a:lvl9pPr marL="39687" marR="40639" indent="18288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9pPr>
    </p:titleStyle>
    <p:bodyStyle>
      <a:lvl1pPr marL="382587" marR="40639" indent="-342900"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1pPr>
      <a:lvl2pPr marL="681037" marR="40639" indent="-285750"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2pPr>
      <a:lvl3pPr marL="1096327" marR="40639" indent="-243839"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3pPr>
      <a:lvl4pPr marL="1570944" marR="40639" indent="-261257"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4pPr>
      <a:lvl5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5pPr>
      <a:lvl6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6pPr>
      <a:lvl7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7pPr>
      <a:lvl8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8pPr>
      <a:lvl9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1pPr>
      <a:lvl2pPr marL="0" marR="0" indent="2286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2pPr>
      <a:lvl3pPr marL="0" marR="0" indent="4572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3pPr>
      <a:lvl4pPr marL="0" marR="0" indent="6858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4pPr>
      <a:lvl5pPr marL="0" marR="0" indent="9144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5pPr>
      <a:lvl6pPr marL="0" marR="0" indent="11430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6pPr>
      <a:lvl7pPr marL="0" marR="0" indent="13716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7pPr>
      <a:lvl8pPr marL="0" marR="0" indent="16002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8pPr>
      <a:lvl9pPr marL="0" marR="0" indent="18288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prustagi@ksit.edu.in?subject=Computer%20Network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Design and Analysis of Algorithms…"/>
          <p:cNvSpPr txBox="1"/>
          <p:nvPr>
            <p:ph type="title"/>
          </p:nvPr>
        </p:nvSpPr>
        <p:spPr>
          <a:xfrm>
            <a:off x="622944" y="896906"/>
            <a:ext cx="8914112" cy="3262958"/>
          </a:xfrm>
          <a:prstGeom prst="rect">
            <a:avLst/>
          </a:prstGeom>
        </p:spPr>
        <p:txBody>
          <a:bodyPr lIns="0" tIns="0" rIns="0" bIns="0" anchor="t"/>
          <a:lstStyle/>
          <a:p>
            <a:pPr marL="0" marR="0">
              <a:lnSpc>
                <a:spcPct val="95000"/>
              </a:lnSpc>
              <a:defRPr sz="4400"/>
            </a:pPr>
            <a:r>
              <a:rPr>
                <a:latin typeface="Arial"/>
                <a:ea typeface="Arial"/>
                <a:cs typeface="Arial"/>
                <a:sym typeface="Arial"/>
              </a:rPr>
              <a:t>Design and Analysis of Algorithms</a:t>
            </a:r>
            <a:endParaRPr>
              <a:latin typeface="Arial"/>
              <a:ea typeface="Arial"/>
              <a:cs typeface="Arial"/>
              <a:sym typeface="Arial"/>
            </a:endParaRPr>
          </a:p>
          <a:p>
            <a:pPr marL="0" marR="0">
              <a:lnSpc>
                <a:spcPct val="95000"/>
              </a:lnSpc>
              <a:defRPr sz="4400"/>
            </a:pPr>
          </a:p>
          <a:p>
            <a:pPr marL="0" marR="0">
              <a:lnSpc>
                <a:spcPct val="95000"/>
              </a:lnSpc>
              <a:defRPr sz="4400"/>
            </a:pPr>
            <a:r>
              <a:rPr>
                <a:latin typeface="Arial"/>
                <a:ea typeface="Arial"/>
                <a:cs typeface="Arial"/>
                <a:sym typeface="Arial"/>
              </a:rPr>
              <a:t>Assignment-03</a:t>
            </a:r>
          </a:p>
        </p:txBody>
      </p:sp>
      <p:sp>
        <p:nvSpPr>
          <p:cNvPr id="43" name="Dr. Ram P Rustagi…"/>
          <p:cNvSpPr txBox="1"/>
          <p:nvPr>
            <p:ph type="body" sz="quarter" idx="1"/>
          </p:nvPr>
        </p:nvSpPr>
        <p:spPr>
          <a:xfrm>
            <a:off x="2505620" y="4304605"/>
            <a:ext cx="5736680" cy="2538860"/>
          </a:xfrm>
          <a:prstGeom prst="rect">
            <a:avLst/>
          </a:prstGeom>
        </p:spPr>
        <p:txBody>
          <a:bodyPr lIns="0" tIns="0" rIns="0" bIns="0"/>
          <a:lstStyle/>
          <a:p>
            <a:pPr marL="0" marR="0" indent="0">
              <a:lnSpc>
                <a:spcPct val="95000"/>
              </a:lnSpc>
              <a:spcBef>
                <a:spcPts val="0"/>
              </a:spcBef>
              <a:buClr>
                <a:srgbClr val="000000"/>
              </a:buClr>
              <a:buSzTx/>
              <a:buFont typeface="Times New Roman"/>
              <a:buNone/>
              <a:defRPr>
                <a:latin typeface="Arial"/>
                <a:ea typeface="Arial"/>
                <a:cs typeface="Arial"/>
                <a:sym typeface="Arial"/>
              </a:defRPr>
            </a:pP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Dr. Ram P Rustagi</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Sem IV (2020-Even)</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Dept of CSE, KSIT</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rPr u="sng">
                <a:hlinkClick r:id="rId2" invalidUrl="" action="" tgtFrame="" tooltip="" history="1" highlightClick="0" endSnd="0"/>
              </a:rPr>
              <a:t>rprustagi@ksit.edu.in</a:t>
            </a:r>
          </a:p>
        </p:txBody>
      </p:sp>
      <p:sp>
        <p:nvSpPr>
          <p:cNvPr id="44"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4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Q03: Heap Insertion"/>
          <p:cNvSpPr txBox="1"/>
          <p:nvPr>
            <p:ph type="title"/>
          </p:nvPr>
        </p:nvSpPr>
        <p:spPr>
          <a:prstGeom prst="rect">
            <a:avLst/>
          </a:prstGeom>
        </p:spPr>
        <p:txBody>
          <a:bodyPr/>
          <a:lstStyle>
            <a:lvl1pPr>
              <a:defRPr sz="4400"/>
            </a:lvl1pPr>
          </a:lstStyle>
          <a:p>
            <a:pPr/>
            <a:r>
              <a:t>Q03: Heap Insertion</a:t>
            </a:r>
          </a:p>
        </p:txBody>
      </p:sp>
      <p:sp>
        <p:nvSpPr>
          <p:cNvPr id="185" name="Take each letter of your full name in an array and then build a maxheap of letters of your name.…"/>
          <p:cNvSpPr txBox="1"/>
          <p:nvPr>
            <p:ph type="body" sz="half" idx="1"/>
          </p:nvPr>
        </p:nvSpPr>
        <p:spPr>
          <a:xfrm>
            <a:off x="501558" y="904246"/>
            <a:ext cx="9156884" cy="2707706"/>
          </a:xfrm>
          <a:prstGeom prst="rect">
            <a:avLst/>
          </a:prstGeom>
        </p:spPr>
        <p:txBody>
          <a:bodyPr/>
          <a:lstStyle/>
          <a:p>
            <a:pPr marL="382587" indent="-342899">
              <a:spcBef>
                <a:spcPts val="100"/>
              </a:spcBef>
              <a:defRPr sz="2900"/>
            </a:pPr>
            <a:r>
              <a:t>Take each letter of your full name in an array and then build a maxheap of letters of your name.</a:t>
            </a:r>
          </a:p>
          <a:p>
            <a:pPr lvl="1" marL="738187" indent="-342900">
              <a:spcBef>
                <a:spcPts val="100"/>
              </a:spcBef>
              <a:buChar char="•"/>
              <a:defRPr sz="2900"/>
            </a:pPr>
            <a:r>
              <a:t>Once this heap is build, take letters of name of your teammate, and insert these letters into this heap.</a:t>
            </a:r>
          </a:p>
          <a:p>
            <a:pPr marL="382587" indent="-342899">
              <a:spcBef>
                <a:spcPts val="100"/>
              </a:spcBef>
              <a:defRPr sz="2900"/>
            </a:pPr>
            <a:r>
              <a:t>Input: &lt;name1&gt; &lt;name2&gt; &lt;name3&gt;</a:t>
            </a:r>
          </a:p>
          <a:p>
            <a:pPr marL="382587" indent="-342899">
              <a:spcBef>
                <a:spcPts val="100"/>
              </a:spcBef>
              <a:defRPr sz="2900"/>
            </a:pPr>
            <a:r>
              <a:t>Example: consider the first name as “</a:t>
            </a:r>
            <a:r>
              <a:rPr>
                <a:latin typeface="Courier New"/>
                <a:ea typeface="Courier New"/>
                <a:cs typeface="Courier New"/>
                <a:sym typeface="Courier New"/>
              </a:rPr>
              <a:t>computer</a:t>
            </a:r>
            <a:r>
              <a:t>” and second name as “</a:t>
            </a:r>
            <a:r>
              <a:rPr>
                <a:latin typeface="Courier New"/>
                <a:ea typeface="Courier New"/>
                <a:cs typeface="Courier New"/>
                <a:sym typeface="Courier New"/>
              </a:rPr>
              <a:t>science</a:t>
            </a:r>
            <a:r>
              <a:t>”,  Thus initial array is</a:t>
            </a:r>
          </a:p>
        </p:txBody>
      </p:sp>
      <p:sp>
        <p:nvSpPr>
          <p:cNvPr id="1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7"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8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graphicFrame>
        <p:nvGraphicFramePr>
          <p:cNvPr id="189" name="Table"/>
          <p:cNvGraphicFramePr/>
          <p:nvPr/>
        </p:nvGraphicFramePr>
        <p:xfrm>
          <a:off x="1172518" y="4147049"/>
          <a:ext cx="5704663" cy="460128"/>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630676"/>
                <a:gridCol w="630676"/>
                <a:gridCol w="630676"/>
                <a:gridCol w="630676"/>
                <a:gridCol w="630676"/>
                <a:gridCol w="630676"/>
                <a:gridCol w="630676"/>
                <a:gridCol w="630676"/>
                <a:gridCol w="630676"/>
              </a:tblGrid>
              <a:tr h="589355">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c</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o</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m</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p</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u</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t</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e</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r</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tcPr>
                </a:tc>
              </a:tr>
            </a:tbl>
          </a:graphicData>
        </a:graphic>
      </p:graphicFrame>
      <p:sp>
        <p:nvSpPr>
          <p:cNvPr id="190" name="After heapification (Maxheap), the array becomes"/>
          <p:cNvSpPr txBox="1"/>
          <p:nvPr/>
        </p:nvSpPr>
        <p:spPr>
          <a:xfrm>
            <a:off x="501558" y="4771171"/>
            <a:ext cx="9156884" cy="6179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587" indent="-342899">
              <a:lnSpc>
                <a:spcPct val="90000"/>
              </a:lnSpc>
              <a:spcBef>
                <a:spcPts val="700"/>
              </a:spcBef>
              <a:buSzPct val="100000"/>
              <a:buChar char="•"/>
              <a:defRPr sz="2900">
                <a:latin typeface="+mn-lt"/>
                <a:ea typeface="+mn-ea"/>
                <a:cs typeface="+mn-cs"/>
                <a:sym typeface="Gill Sans"/>
              </a:defRPr>
            </a:lvl1pPr>
          </a:lstStyle>
          <a:p>
            <a:pPr/>
            <a:r>
              <a:t>After heapification (Maxheap), the array becomes</a:t>
            </a:r>
          </a:p>
        </p:txBody>
      </p:sp>
      <p:graphicFrame>
        <p:nvGraphicFramePr>
          <p:cNvPr id="191" name="Table"/>
          <p:cNvGraphicFramePr/>
          <p:nvPr/>
        </p:nvGraphicFramePr>
        <p:xfrm>
          <a:off x="1172518" y="5368479"/>
          <a:ext cx="5704663" cy="460128"/>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630676"/>
                <a:gridCol w="630676"/>
                <a:gridCol w="630676"/>
                <a:gridCol w="630676"/>
                <a:gridCol w="630676"/>
                <a:gridCol w="630676"/>
                <a:gridCol w="630676"/>
                <a:gridCol w="630676"/>
                <a:gridCol w="630676"/>
              </a:tblGrid>
              <a:tr h="589355">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u</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r</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t</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p</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o</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m</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e</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c</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tcPr>
                </a:tc>
              </a:tr>
            </a:tbl>
          </a:graphicData>
        </a:graphic>
      </p:graphicFrame>
      <p:sp>
        <p:nvSpPr>
          <p:cNvPr id="192" name="After inserting “science” the maxheap array becomes"/>
          <p:cNvSpPr txBox="1"/>
          <p:nvPr/>
        </p:nvSpPr>
        <p:spPr>
          <a:xfrm>
            <a:off x="284566" y="5892388"/>
            <a:ext cx="9156883" cy="6179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382587" indent="-342899">
              <a:lnSpc>
                <a:spcPct val="90000"/>
              </a:lnSpc>
              <a:spcBef>
                <a:spcPts val="700"/>
              </a:spcBef>
              <a:buSzPct val="100000"/>
              <a:buChar char="•"/>
              <a:defRPr sz="2900">
                <a:latin typeface="+mn-lt"/>
                <a:ea typeface="+mn-ea"/>
                <a:cs typeface="+mn-cs"/>
                <a:sym typeface="Gill Sans"/>
              </a:defRPr>
            </a:pPr>
            <a:r>
              <a:t>After inserting “</a:t>
            </a:r>
            <a:r>
              <a:rPr>
                <a:latin typeface="Courier New"/>
                <a:ea typeface="Courier New"/>
                <a:cs typeface="Courier New"/>
                <a:sym typeface="Courier New"/>
              </a:rPr>
              <a:t>science</a:t>
            </a:r>
            <a:r>
              <a:t>” the maxheap array becomes</a:t>
            </a:r>
          </a:p>
        </p:txBody>
      </p:sp>
      <p:graphicFrame>
        <p:nvGraphicFramePr>
          <p:cNvPr id="193" name="Table"/>
          <p:cNvGraphicFramePr/>
          <p:nvPr/>
        </p:nvGraphicFramePr>
        <p:xfrm>
          <a:off x="762000" y="6426396"/>
          <a:ext cx="8664575" cy="617932"/>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539750"/>
                <a:gridCol w="539750"/>
                <a:gridCol w="539750"/>
                <a:gridCol w="539750"/>
                <a:gridCol w="539750"/>
                <a:gridCol w="539750"/>
                <a:gridCol w="539750"/>
                <a:gridCol w="539750"/>
                <a:gridCol w="539750"/>
                <a:gridCol w="539750"/>
                <a:gridCol w="539750"/>
                <a:gridCol w="539750"/>
                <a:gridCol w="539750"/>
                <a:gridCol w="539750"/>
                <a:gridCol w="539750"/>
                <a:gridCol w="539750"/>
              </a:tblGrid>
              <a:tr h="589355">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u</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s</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t</a:t>
                      </a:r>
                    </a:p>
                  </a:txBody>
                  <a:tcPr marL="50800" marR="50800" marT="50800" marB="50800" anchor="ctr"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r</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o</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n</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e</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c</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p</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c</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i</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e</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m</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c</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e</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190">
                                            <p:bg/>
                                          </p:spTgt>
                                        </p:tgtEl>
                                        <p:attrNameLst>
                                          <p:attrName>style.visibility</p:attrName>
                                        </p:attrNameLst>
                                      </p:cBhvr>
                                      <p:to>
                                        <p:strVal val="visible"/>
                                      </p:to>
                                    </p:set>
                                  </p:childTnLst>
                                </p:cTn>
                              </p:par>
                              <p:par>
                                <p:cTn id="29" presetClass="entr" nodeType="withEffect" presetSubtype="0" presetID="1" grpId="3" fill="hold">
                                  <p:stCondLst>
                                    <p:cond delay="0"/>
                                  </p:stCondLst>
                                  <p:iterate type="el" backwards="0">
                                    <p:tmAbs val="0"/>
                                  </p:iterate>
                                  <p:childTnLst>
                                    <p:set>
                                      <p:cBhvr>
                                        <p:cTn id="30" fill="hold"/>
                                        <p:tgtEl>
                                          <p:spTgt spid="19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4" fill="hold">
                                  <p:stCondLst>
                                    <p:cond delay="0"/>
                                  </p:stCondLst>
                                  <p:iterate type="el" backwards="0">
                                    <p:tmAbs val="0"/>
                                  </p:iterate>
                                  <p:childTnLst>
                                    <p:set>
                                      <p:cBhvr>
                                        <p:cTn id="34" fill="hold"/>
                                        <p:tgtEl>
                                          <p:spTgt spid="1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5" fill="hold">
                                  <p:stCondLst>
                                    <p:cond delay="0"/>
                                  </p:stCondLst>
                                  <p:iterate type="el" backwards="0">
                                    <p:tmAbs val="0"/>
                                  </p:iterate>
                                  <p:childTnLst>
                                    <p:set>
                                      <p:cBhvr>
                                        <p:cTn id="38" fill="hold"/>
                                        <p:tgtEl>
                                          <p:spTgt spid="192">
                                            <p:bg/>
                                          </p:spTgt>
                                        </p:tgtEl>
                                        <p:attrNameLst>
                                          <p:attrName>style.visibility</p:attrName>
                                        </p:attrNameLst>
                                      </p:cBhvr>
                                      <p:to>
                                        <p:strVal val="visible"/>
                                      </p:to>
                                    </p:set>
                                  </p:childTnLst>
                                </p:cTn>
                              </p:par>
                              <p:par>
                                <p:cTn id="39" presetClass="entr" nodeType="withEffect" presetSubtype="0" presetID="1" grpId="5" fill="hold">
                                  <p:stCondLst>
                                    <p:cond delay="0"/>
                                  </p:stCondLst>
                                  <p:iterate type="el" backwards="0">
                                    <p:tmAbs val="0"/>
                                  </p:iterate>
                                  <p:childTnLst>
                                    <p:set>
                                      <p:cBhvr>
                                        <p:cTn id="40" fill="hold"/>
                                        <p:tgtEl>
                                          <p:spTgt spid="192">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6" fill="hold">
                                  <p:stCondLst>
                                    <p:cond delay="0"/>
                                  </p:stCondLst>
                                  <p:iterate type="el" backwards="0">
                                    <p:tmAbs val="0"/>
                                  </p:iterate>
                                  <p:childTnLst>
                                    <p:set>
                                      <p:cBhvr>
                                        <p:cTn id="44" fill="hold"/>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5" grpId="1"/>
      <p:bldP build="whole" bldLvl="1" animBg="1" rev="0" advAuto="0" spid="191" grpId="4"/>
      <p:bldP build="p" bldLvl="5" animBg="1" rev="0" advAuto="0" spid="192" grpId="5"/>
      <p:bldP build="whole" bldLvl="1" animBg="1" rev="0" advAuto="0" spid="189" grpId="2"/>
      <p:bldP build="whole" bldLvl="1" animBg="1" rev="0" advAuto="0" spid="193" grpId="6"/>
      <p:bldP build="p" bldLvl="5" animBg="1" rev="0" advAuto="0" spid="190" grpId="3"/>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eries of Insert"/>
          <p:cNvSpPr txBox="1"/>
          <p:nvPr>
            <p:ph type="title"/>
          </p:nvPr>
        </p:nvSpPr>
        <p:spPr>
          <a:xfrm>
            <a:off x="762000" y="-21461"/>
            <a:ext cx="8636000" cy="723837"/>
          </a:xfrm>
          <a:prstGeom prst="rect">
            <a:avLst/>
          </a:prstGeom>
        </p:spPr>
        <p:txBody>
          <a:bodyPr/>
          <a:lstStyle/>
          <a:p>
            <a:pPr/>
            <a:r>
              <a:t>Series of Insert</a:t>
            </a:r>
          </a:p>
        </p:txBody>
      </p:sp>
      <p:sp>
        <p:nvSpPr>
          <p:cNvPr id="196"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9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graphicFrame>
        <p:nvGraphicFramePr>
          <p:cNvPr id="198" name="Table"/>
          <p:cNvGraphicFramePr/>
          <p:nvPr/>
        </p:nvGraphicFramePr>
        <p:xfrm>
          <a:off x="728275" y="2313278"/>
          <a:ext cx="5704663" cy="460128"/>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630676"/>
                <a:gridCol w="630676"/>
                <a:gridCol w="630676"/>
                <a:gridCol w="630676"/>
                <a:gridCol w="630676"/>
                <a:gridCol w="630676"/>
                <a:gridCol w="630676"/>
                <a:gridCol w="630676"/>
                <a:gridCol w="630676"/>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u</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r</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t</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p</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o</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m</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e</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c</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tcPr>
                </a:tc>
              </a:tr>
            </a:tbl>
          </a:graphicData>
        </a:graphic>
      </p:graphicFrame>
      <p:graphicFrame>
        <p:nvGraphicFramePr>
          <p:cNvPr id="199" name="Table"/>
          <p:cNvGraphicFramePr/>
          <p:nvPr/>
        </p:nvGraphicFramePr>
        <p:xfrm>
          <a:off x="728275" y="795380"/>
          <a:ext cx="5704663" cy="46012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630676"/>
                <a:gridCol w="630676"/>
                <a:gridCol w="630676"/>
                <a:gridCol w="630676"/>
                <a:gridCol w="630676"/>
                <a:gridCol w="630676"/>
                <a:gridCol w="630676"/>
                <a:gridCol w="630676"/>
                <a:gridCol w="630676"/>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c</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o</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m</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p</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u</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t</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e</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r</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tcPr>
                </a:tc>
              </a:tr>
            </a:tbl>
          </a:graphicData>
        </a:graphic>
      </p:graphicFrame>
      <p:grpSp>
        <p:nvGrpSpPr>
          <p:cNvPr id="220" name="Group"/>
          <p:cNvGrpSpPr/>
          <p:nvPr/>
        </p:nvGrpSpPr>
        <p:grpSpPr>
          <a:xfrm>
            <a:off x="7237597" y="1003220"/>
            <a:ext cx="2897608" cy="2615908"/>
            <a:chOff x="0" y="0"/>
            <a:chExt cx="2897606" cy="2615906"/>
          </a:xfrm>
        </p:grpSpPr>
        <p:sp>
          <p:nvSpPr>
            <p:cNvPr id="200" name="u"/>
            <p:cNvSpPr/>
            <p:nvPr/>
          </p:nvSpPr>
          <p:spPr>
            <a:xfrm>
              <a:off x="1160192" y="0"/>
              <a:ext cx="438675"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u</a:t>
              </a:r>
            </a:p>
          </p:txBody>
        </p:sp>
        <p:sp>
          <p:nvSpPr>
            <p:cNvPr id="201" name="r"/>
            <p:cNvSpPr/>
            <p:nvPr/>
          </p:nvSpPr>
          <p:spPr>
            <a:xfrm>
              <a:off x="738371" y="651098"/>
              <a:ext cx="438674" cy="462387"/>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r</a:t>
              </a:r>
            </a:p>
          </p:txBody>
        </p:sp>
        <p:sp>
          <p:nvSpPr>
            <p:cNvPr id="202" name="Line"/>
            <p:cNvSpPr/>
            <p:nvPr/>
          </p:nvSpPr>
          <p:spPr>
            <a:xfrm flipV="1">
              <a:off x="1104729" y="410924"/>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205" name="Group"/>
            <p:cNvGrpSpPr/>
            <p:nvPr/>
          </p:nvGrpSpPr>
          <p:grpSpPr>
            <a:xfrm>
              <a:off x="359063" y="1092695"/>
              <a:ext cx="508932" cy="770449"/>
              <a:chOff x="0" y="0"/>
              <a:chExt cx="508931" cy="770447"/>
            </a:xfrm>
          </p:grpSpPr>
          <p:sp>
            <p:nvSpPr>
              <p:cNvPr id="203" name="p"/>
              <p:cNvSpPr/>
              <p:nvPr/>
            </p:nvSpPr>
            <p:spPr>
              <a:xfrm>
                <a:off x="0" y="308062"/>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p</a:t>
                </a:r>
              </a:p>
            </p:txBody>
          </p:sp>
          <p:sp>
            <p:nvSpPr>
              <p:cNvPr id="204" name="Line"/>
              <p:cNvSpPr/>
              <p:nvPr/>
            </p:nvSpPr>
            <p:spPr>
              <a:xfrm flipV="1">
                <a:off x="335472" y="0"/>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08" name="Group"/>
            <p:cNvGrpSpPr/>
            <p:nvPr/>
          </p:nvGrpSpPr>
          <p:grpSpPr>
            <a:xfrm>
              <a:off x="1090117" y="1090562"/>
              <a:ext cx="508750" cy="772582"/>
              <a:chOff x="0" y="0"/>
              <a:chExt cx="508748" cy="772580"/>
            </a:xfrm>
          </p:grpSpPr>
          <p:sp>
            <p:nvSpPr>
              <p:cNvPr id="206" name="o"/>
              <p:cNvSpPr/>
              <p:nvPr/>
            </p:nvSpPr>
            <p:spPr>
              <a:xfrm>
                <a:off x="70075" y="31019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o</a:t>
                </a:r>
              </a:p>
            </p:txBody>
          </p:sp>
          <p:sp>
            <p:nvSpPr>
              <p:cNvPr id="207" name="Line"/>
              <p:cNvSpPr/>
              <p:nvPr/>
            </p:nvSpPr>
            <p:spPr>
              <a:xfrm flipH="1" flipV="1">
                <a:off x="0" y="0"/>
                <a:ext cx="202683" cy="29617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11" name="Group"/>
            <p:cNvGrpSpPr/>
            <p:nvPr/>
          </p:nvGrpSpPr>
          <p:grpSpPr>
            <a:xfrm>
              <a:off x="1757919" y="1188442"/>
              <a:ext cx="464074" cy="770448"/>
              <a:chOff x="0" y="0"/>
              <a:chExt cx="464073" cy="770447"/>
            </a:xfrm>
          </p:grpSpPr>
          <p:sp>
            <p:nvSpPr>
              <p:cNvPr id="209" name="m"/>
              <p:cNvSpPr/>
              <p:nvPr/>
            </p:nvSpPr>
            <p:spPr>
              <a:xfrm>
                <a:off x="0" y="242445"/>
                <a:ext cx="464074" cy="528003"/>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m</a:t>
                </a:r>
              </a:p>
            </p:txBody>
          </p:sp>
          <p:sp>
            <p:nvSpPr>
              <p:cNvPr id="210" name="Line"/>
              <p:cNvSpPr/>
              <p:nvPr/>
            </p:nvSpPr>
            <p:spPr>
              <a:xfrm flipV="1">
                <a:off x="232036" y="0"/>
                <a:ext cx="198231" cy="226549"/>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sp>
          <p:nvSpPr>
            <p:cNvPr id="212" name="t"/>
            <p:cNvSpPr/>
            <p:nvPr/>
          </p:nvSpPr>
          <p:spPr>
            <a:xfrm>
              <a:off x="2007647" y="744805"/>
              <a:ext cx="438674" cy="462387"/>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t</a:t>
              </a:r>
            </a:p>
          </p:txBody>
        </p:sp>
        <p:sp>
          <p:nvSpPr>
            <p:cNvPr id="213" name="Line"/>
            <p:cNvSpPr/>
            <p:nvPr/>
          </p:nvSpPr>
          <p:spPr>
            <a:xfrm flipH="1" flipV="1">
              <a:off x="1569253" y="352147"/>
              <a:ext cx="519329" cy="450574"/>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216" name="Group"/>
            <p:cNvGrpSpPr/>
            <p:nvPr/>
          </p:nvGrpSpPr>
          <p:grpSpPr>
            <a:xfrm>
              <a:off x="2388857" y="1139543"/>
              <a:ext cx="508750" cy="772581"/>
              <a:chOff x="0" y="0"/>
              <a:chExt cx="508748" cy="772580"/>
            </a:xfrm>
          </p:grpSpPr>
          <p:sp>
            <p:nvSpPr>
              <p:cNvPr id="214" name="e"/>
              <p:cNvSpPr/>
              <p:nvPr/>
            </p:nvSpPr>
            <p:spPr>
              <a:xfrm>
                <a:off x="70075" y="31019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e</a:t>
                </a:r>
              </a:p>
            </p:txBody>
          </p:sp>
          <p:sp>
            <p:nvSpPr>
              <p:cNvPr id="215" name="Line"/>
              <p:cNvSpPr/>
              <p:nvPr/>
            </p:nvSpPr>
            <p:spPr>
              <a:xfrm flipH="1" flipV="1">
                <a:off x="0" y="0"/>
                <a:ext cx="202683" cy="29617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19" name="Group"/>
            <p:cNvGrpSpPr/>
            <p:nvPr/>
          </p:nvGrpSpPr>
          <p:grpSpPr>
            <a:xfrm>
              <a:off x="0" y="1845459"/>
              <a:ext cx="508932" cy="770448"/>
              <a:chOff x="0" y="0"/>
              <a:chExt cx="508931" cy="770447"/>
            </a:xfrm>
          </p:grpSpPr>
          <p:sp>
            <p:nvSpPr>
              <p:cNvPr id="217" name="c"/>
              <p:cNvSpPr/>
              <p:nvPr/>
            </p:nvSpPr>
            <p:spPr>
              <a:xfrm>
                <a:off x="0" y="308062"/>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c</a:t>
                </a:r>
              </a:p>
            </p:txBody>
          </p:sp>
          <p:sp>
            <p:nvSpPr>
              <p:cNvPr id="218" name="Line"/>
              <p:cNvSpPr/>
              <p:nvPr/>
            </p:nvSpPr>
            <p:spPr>
              <a:xfrm flipV="1">
                <a:off x="335472" y="0"/>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sp>
        <p:nvSpPr>
          <p:cNvPr id="221" name="MaxHeap"/>
          <p:cNvSpPr txBox="1"/>
          <p:nvPr/>
        </p:nvSpPr>
        <p:spPr>
          <a:xfrm>
            <a:off x="628596" y="1432418"/>
            <a:ext cx="6132924" cy="675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587" indent="-342900">
              <a:lnSpc>
                <a:spcPct val="90000"/>
              </a:lnSpc>
              <a:spcBef>
                <a:spcPts val="700"/>
              </a:spcBef>
              <a:buSzPct val="100000"/>
              <a:buChar char="•"/>
              <a:defRPr sz="3200">
                <a:latin typeface="+mn-lt"/>
                <a:ea typeface="+mn-ea"/>
                <a:cs typeface="+mn-cs"/>
                <a:sym typeface="Gill Sans"/>
              </a:defRPr>
            </a:lvl1pPr>
          </a:lstStyle>
          <a:p>
            <a:pPr/>
            <a:r>
              <a:t>MaxHeap</a:t>
            </a:r>
          </a:p>
        </p:txBody>
      </p:sp>
      <p:grpSp>
        <p:nvGrpSpPr>
          <p:cNvPr id="245" name="Group"/>
          <p:cNvGrpSpPr/>
          <p:nvPr/>
        </p:nvGrpSpPr>
        <p:grpSpPr>
          <a:xfrm>
            <a:off x="1748888" y="4229069"/>
            <a:ext cx="2897607" cy="2616974"/>
            <a:chOff x="0" y="0"/>
            <a:chExt cx="2897606" cy="2616973"/>
          </a:xfrm>
        </p:grpSpPr>
        <p:sp>
          <p:nvSpPr>
            <p:cNvPr id="222" name="u"/>
            <p:cNvSpPr/>
            <p:nvPr/>
          </p:nvSpPr>
          <p:spPr>
            <a:xfrm>
              <a:off x="1160192" y="0"/>
              <a:ext cx="438675"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u</a:t>
              </a:r>
            </a:p>
          </p:txBody>
        </p:sp>
        <p:sp>
          <p:nvSpPr>
            <p:cNvPr id="223" name="r"/>
            <p:cNvSpPr/>
            <p:nvPr/>
          </p:nvSpPr>
          <p:spPr>
            <a:xfrm>
              <a:off x="738371" y="651098"/>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r</a:t>
              </a:r>
            </a:p>
          </p:txBody>
        </p:sp>
        <p:sp>
          <p:nvSpPr>
            <p:cNvPr id="224" name="Line"/>
            <p:cNvSpPr/>
            <p:nvPr/>
          </p:nvSpPr>
          <p:spPr>
            <a:xfrm flipV="1">
              <a:off x="1104729" y="410924"/>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227" name="Group"/>
            <p:cNvGrpSpPr/>
            <p:nvPr/>
          </p:nvGrpSpPr>
          <p:grpSpPr>
            <a:xfrm>
              <a:off x="359063" y="1092695"/>
              <a:ext cx="508932" cy="770448"/>
              <a:chOff x="0" y="0"/>
              <a:chExt cx="508931" cy="770447"/>
            </a:xfrm>
          </p:grpSpPr>
          <p:sp>
            <p:nvSpPr>
              <p:cNvPr id="225" name="p"/>
              <p:cNvSpPr/>
              <p:nvPr/>
            </p:nvSpPr>
            <p:spPr>
              <a:xfrm>
                <a:off x="0" y="308062"/>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p</a:t>
                </a:r>
              </a:p>
            </p:txBody>
          </p:sp>
          <p:sp>
            <p:nvSpPr>
              <p:cNvPr id="226" name="Line"/>
              <p:cNvSpPr/>
              <p:nvPr/>
            </p:nvSpPr>
            <p:spPr>
              <a:xfrm flipV="1">
                <a:off x="335472" y="0"/>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30" name="Group"/>
            <p:cNvGrpSpPr/>
            <p:nvPr/>
          </p:nvGrpSpPr>
          <p:grpSpPr>
            <a:xfrm>
              <a:off x="1090117" y="1090562"/>
              <a:ext cx="508750" cy="772582"/>
              <a:chOff x="0" y="0"/>
              <a:chExt cx="508748" cy="772580"/>
            </a:xfrm>
          </p:grpSpPr>
          <p:sp>
            <p:nvSpPr>
              <p:cNvPr id="228" name="o"/>
              <p:cNvSpPr/>
              <p:nvPr/>
            </p:nvSpPr>
            <p:spPr>
              <a:xfrm>
                <a:off x="70075" y="31019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o</a:t>
                </a:r>
              </a:p>
            </p:txBody>
          </p:sp>
          <p:sp>
            <p:nvSpPr>
              <p:cNvPr id="229" name="Line"/>
              <p:cNvSpPr/>
              <p:nvPr/>
            </p:nvSpPr>
            <p:spPr>
              <a:xfrm flipH="1" flipV="1">
                <a:off x="0" y="0"/>
                <a:ext cx="202683" cy="29617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33" name="Group"/>
            <p:cNvGrpSpPr/>
            <p:nvPr/>
          </p:nvGrpSpPr>
          <p:grpSpPr>
            <a:xfrm>
              <a:off x="1757919" y="1188442"/>
              <a:ext cx="464074" cy="770448"/>
              <a:chOff x="0" y="0"/>
              <a:chExt cx="464073" cy="770447"/>
            </a:xfrm>
          </p:grpSpPr>
          <p:sp>
            <p:nvSpPr>
              <p:cNvPr id="231" name="m"/>
              <p:cNvSpPr/>
              <p:nvPr/>
            </p:nvSpPr>
            <p:spPr>
              <a:xfrm>
                <a:off x="0" y="242445"/>
                <a:ext cx="464074" cy="528003"/>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m</a:t>
                </a:r>
              </a:p>
            </p:txBody>
          </p:sp>
          <p:sp>
            <p:nvSpPr>
              <p:cNvPr id="232" name="Line"/>
              <p:cNvSpPr/>
              <p:nvPr/>
            </p:nvSpPr>
            <p:spPr>
              <a:xfrm flipV="1">
                <a:off x="232036" y="0"/>
                <a:ext cx="198231" cy="226549"/>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sp>
          <p:nvSpPr>
            <p:cNvPr id="234" name="t"/>
            <p:cNvSpPr/>
            <p:nvPr/>
          </p:nvSpPr>
          <p:spPr>
            <a:xfrm>
              <a:off x="2007647" y="744806"/>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t</a:t>
              </a:r>
            </a:p>
          </p:txBody>
        </p:sp>
        <p:sp>
          <p:nvSpPr>
            <p:cNvPr id="235" name="Line"/>
            <p:cNvSpPr/>
            <p:nvPr/>
          </p:nvSpPr>
          <p:spPr>
            <a:xfrm flipH="1" flipV="1">
              <a:off x="1569253" y="352147"/>
              <a:ext cx="519329" cy="450574"/>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238" name="Group"/>
            <p:cNvGrpSpPr/>
            <p:nvPr/>
          </p:nvGrpSpPr>
          <p:grpSpPr>
            <a:xfrm>
              <a:off x="2388857" y="1139543"/>
              <a:ext cx="508750" cy="772581"/>
              <a:chOff x="0" y="0"/>
              <a:chExt cx="508748" cy="772580"/>
            </a:xfrm>
          </p:grpSpPr>
          <p:sp>
            <p:nvSpPr>
              <p:cNvPr id="236" name="e"/>
              <p:cNvSpPr/>
              <p:nvPr/>
            </p:nvSpPr>
            <p:spPr>
              <a:xfrm>
                <a:off x="70075" y="31019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e</a:t>
                </a:r>
              </a:p>
            </p:txBody>
          </p:sp>
          <p:sp>
            <p:nvSpPr>
              <p:cNvPr id="237" name="Line"/>
              <p:cNvSpPr/>
              <p:nvPr/>
            </p:nvSpPr>
            <p:spPr>
              <a:xfrm flipH="1" flipV="1">
                <a:off x="0" y="0"/>
                <a:ext cx="202683" cy="29617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41" name="Group"/>
            <p:cNvGrpSpPr/>
            <p:nvPr/>
          </p:nvGrpSpPr>
          <p:grpSpPr>
            <a:xfrm>
              <a:off x="0" y="1845459"/>
              <a:ext cx="508932" cy="770448"/>
              <a:chOff x="0" y="0"/>
              <a:chExt cx="508931" cy="770447"/>
            </a:xfrm>
          </p:grpSpPr>
          <p:sp>
            <p:nvSpPr>
              <p:cNvPr id="239" name="c"/>
              <p:cNvSpPr/>
              <p:nvPr/>
            </p:nvSpPr>
            <p:spPr>
              <a:xfrm>
                <a:off x="0" y="308062"/>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c</a:t>
                </a:r>
              </a:p>
            </p:txBody>
          </p:sp>
          <p:sp>
            <p:nvSpPr>
              <p:cNvPr id="240" name="Line"/>
              <p:cNvSpPr/>
              <p:nvPr/>
            </p:nvSpPr>
            <p:spPr>
              <a:xfrm flipV="1">
                <a:off x="335472" y="0"/>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44" name="Group"/>
            <p:cNvGrpSpPr/>
            <p:nvPr/>
          </p:nvGrpSpPr>
          <p:grpSpPr>
            <a:xfrm>
              <a:off x="707239" y="1844392"/>
              <a:ext cx="508750" cy="772582"/>
              <a:chOff x="0" y="0"/>
              <a:chExt cx="508748" cy="772580"/>
            </a:xfrm>
          </p:grpSpPr>
          <p:sp>
            <p:nvSpPr>
              <p:cNvPr id="242" name="s"/>
              <p:cNvSpPr/>
              <p:nvPr/>
            </p:nvSpPr>
            <p:spPr>
              <a:xfrm>
                <a:off x="70075" y="31019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s</a:t>
                </a:r>
              </a:p>
            </p:txBody>
          </p:sp>
          <p:sp>
            <p:nvSpPr>
              <p:cNvPr id="243" name="Line"/>
              <p:cNvSpPr/>
              <p:nvPr/>
            </p:nvSpPr>
            <p:spPr>
              <a:xfrm flipH="1" flipV="1">
                <a:off x="0" y="0"/>
                <a:ext cx="202683" cy="29617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grpSp>
        <p:nvGrpSpPr>
          <p:cNvPr id="270" name="Group"/>
          <p:cNvGrpSpPr/>
          <p:nvPr/>
        </p:nvGrpSpPr>
        <p:grpSpPr>
          <a:xfrm>
            <a:off x="499857" y="2950317"/>
            <a:ext cx="9074795" cy="3672029"/>
            <a:chOff x="0" y="0"/>
            <a:chExt cx="9074794" cy="3672028"/>
          </a:xfrm>
        </p:grpSpPr>
        <p:sp>
          <p:nvSpPr>
            <p:cNvPr id="246" name="MaxHeap after insert ’s’ at the end…"/>
            <p:cNvSpPr txBox="1"/>
            <p:nvPr/>
          </p:nvSpPr>
          <p:spPr>
            <a:xfrm>
              <a:off x="0" y="0"/>
              <a:ext cx="6477975" cy="1168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marL="382587" indent="-342900">
                <a:lnSpc>
                  <a:spcPct val="90000"/>
                </a:lnSpc>
                <a:spcBef>
                  <a:spcPts val="700"/>
                </a:spcBef>
                <a:buSzPct val="100000"/>
                <a:buChar char="•"/>
                <a:defRPr sz="3200">
                  <a:latin typeface="+mn-lt"/>
                  <a:ea typeface="+mn-ea"/>
                  <a:cs typeface="+mn-cs"/>
                  <a:sym typeface="Gill Sans"/>
                </a:defRPr>
              </a:lvl1pPr>
              <a:lvl2pPr marL="738187" indent="-342900">
                <a:lnSpc>
                  <a:spcPct val="90000"/>
                </a:lnSpc>
                <a:spcBef>
                  <a:spcPts val="700"/>
                </a:spcBef>
                <a:buSzPct val="100000"/>
                <a:buChar char="•"/>
                <a:defRPr sz="3200">
                  <a:latin typeface="+mn-lt"/>
                  <a:ea typeface="+mn-ea"/>
                  <a:cs typeface="+mn-cs"/>
                  <a:sym typeface="Gill Sans"/>
                </a:defRPr>
              </a:lvl2pPr>
            </a:lstStyle>
            <a:p>
              <a:pPr/>
              <a:r>
                <a:t>MaxHeap after insert ’s’ at the end</a:t>
              </a:r>
            </a:p>
            <a:p>
              <a:pPr lvl="1"/>
              <a:r>
                <a:t>Perform bubbleup</a:t>
              </a:r>
            </a:p>
          </p:txBody>
        </p:sp>
        <p:sp>
          <p:nvSpPr>
            <p:cNvPr id="247" name="u"/>
            <p:cNvSpPr/>
            <p:nvPr/>
          </p:nvSpPr>
          <p:spPr>
            <a:xfrm>
              <a:off x="7337380" y="1055054"/>
              <a:ext cx="438675" cy="462387"/>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u</a:t>
              </a:r>
            </a:p>
          </p:txBody>
        </p:sp>
        <p:sp>
          <p:nvSpPr>
            <p:cNvPr id="248" name="s"/>
            <p:cNvSpPr/>
            <p:nvPr/>
          </p:nvSpPr>
          <p:spPr>
            <a:xfrm>
              <a:off x="6915559" y="1706153"/>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s</a:t>
              </a:r>
            </a:p>
          </p:txBody>
        </p:sp>
        <p:sp>
          <p:nvSpPr>
            <p:cNvPr id="249" name="Line"/>
            <p:cNvSpPr/>
            <p:nvPr/>
          </p:nvSpPr>
          <p:spPr>
            <a:xfrm flipV="1">
              <a:off x="7281917" y="1465979"/>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252" name="Group"/>
            <p:cNvGrpSpPr/>
            <p:nvPr/>
          </p:nvGrpSpPr>
          <p:grpSpPr>
            <a:xfrm>
              <a:off x="6536251" y="2147750"/>
              <a:ext cx="508932" cy="770448"/>
              <a:chOff x="0" y="0"/>
              <a:chExt cx="508931" cy="770447"/>
            </a:xfrm>
          </p:grpSpPr>
          <p:sp>
            <p:nvSpPr>
              <p:cNvPr id="250" name="r"/>
              <p:cNvSpPr/>
              <p:nvPr/>
            </p:nvSpPr>
            <p:spPr>
              <a:xfrm>
                <a:off x="0" y="308062"/>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r</a:t>
                </a:r>
              </a:p>
            </p:txBody>
          </p:sp>
          <p:sp>
            <p:nvSpPr>
              <p:cNvPr id="251" name="Line"/>
              <p:cNvSpPr/>
              <p:nvPr/>
            </p:nvSpPr>
            <p:spPr>
              <a:xfrm flipV="1">
                <a:off x="335472" y="0"/>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55" name="Group"/>
            <p:cNvGrpSpPr/>
            <p:nvPr/>
          </p:nvGrpSpPr>
          <p:grpSpPr>
            <a:xfrm>
              <a:off x="7267306" y="2145617"/>
              <a:ext cx="508749" cy="772582"/>
              <a:chOff x="0" y="0"/>
              <a:chExt cx="508748" cy="772580"/>
            </a:xfrm>
          </p:grpSpPr>
          <p:sp>
            <p:nvSpPr>
              <p:cNvPr id="253" name="o"/>
              <p:cNvSpPr/>
              <p:nvPr/>
            </p:nvSpPr>
            <p:spPr>
              <a:xfrm>
                <a:off x="70075" y="31019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o</a:t>
                </a:r>
              </a:p>
            </p:txBody>
          </p:sp>
          <p:sp>
            <p:nvSpPr>
              <p:cNvPr id="254" name="Line"/>
              <p:cNvSpPr/>
              <p:nvPr/>
            </p:nvSpPr>
            <p:spPr>
              <a:xfrm flipH="1" flipV="1">
                <a:off x="0" y="0"/>
                <a:ext cx="202683" cy="29617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58" name="Group"/>
            <p:cNvGrpSpPr/>
            <p:nvPr/>
          </p:nvGrpSpPr>
          <p:grpSpPr>
            <a:xfrm>
              <a:off x="7935107" y="2243497"/>
              <a:ext cx="464074" cy="770448"/>
              <a:chOff x="0" y="0"/>
              <a:chExt cx="464073" cy="770447"/>
            </a:xfrm>
          </p:grpSpPr>
          <p:sp>
            <p:nvSpPr>
              <p:cNvPr id="256" name="m"/>
              <p:cNvSpPr/>
              <p:nvPr/>
            </p:nvSpPr>
            <p:spPr>
              <a:xfrm>
                <a:off x="0" y="242445"/>
                <a:ext cx="464074" cy="528003"/>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m</a:t>
                </a:r>
              </a:p>
            </p:txBody>
          </p:sp>
          <p:sp>
            <p:nvSpPr>
              <p:cNvPr id="257" name="Line"/>
              <p:cNvSpPr/>
              <p:nvPr/>
            </p:nvSpPr>
            <p:spPr>
              <a:xfrm flipV="1">
                <a:off x="232036" y="0"/>
                <a:ext cx="198231" cy="226549"/>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sp>
          <p:nvSpPr>
            <p:cNvPr id="259" name="t"/>
            <p:cNvSpPr/>
            <p:nvPr/>
          </p:nvSpPr>
          <p:spPr>
            <a:xfrm>
              <a:off x="8184835" y="1799860"/>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t</a:t>
              </a:r>
            </a:p>
          </p:txBody>
        </p:sp>
        <p:sp>
          <p:nvSpPr>
            <p:cNvPr id="260" name="Line"/>
            <p:cNvSpPr/>
            <p:nvPr/>
          </p:nvSpPr>
          <p:spPr>
            <a:xfrm flipH="1" flipV="1">
              <a:off x="7746441" y="1407202"/>
              <a:ext cx="519329" cy="450574"/>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263" name="Group"/>
            <p:cNvGrpSpPr/>
            <p:nvPr/>
          </p:nvGrpSpPr>
          <p:grpSpPr>
            <a:xfrm>
              <a:off x="8566045" y="2194598"/>
              <a:ext cx="508750" cy="772581"/>
              <a:chOff x="0" y="0"/>
              <a:chExt cx="508748" cy="772580"/>
            </a:xfrm>
          </p:grpSpPr>
          <p:sp>
            <p:nvSpPr>
              <p:cNvPr id="261" name="e"/>
              <p:cNvSpPr/>
              <p:nvPr/>
            </p:nvSpPr>
            <p:spPr>
              <a:xfrm>
                <a:off x="70075" y="31019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e</a:t>
                </a:r>
              </a:p>
            </p:txBody>
          </p:sp>
          <p:sp>
            <p:nvSpPr>
              <p:cNvPr id="262" name="Line"/>
              <p:cNvSpPr/>
              <p:nvPr/>
            </p:nvSpPr>
            <p:spPr>
              <a:xfrm flipH="1" flipV="1">
                <a:off x="0" y="0"/>
                <a:ext cx="202683" cy="29617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66" name="Group"/>
            <p:cNvGrpSpPr/>
            <p:nvPr/>
          </p:nvGrpSpPr>
          <p:grpSpPr>
            <a:xfrm>
              <a:off x="6177187" y="2900514"/>
              <a:ext cx="508933" cy="770448"/>
              <a:chOff x="0" y="0"/>
              <a:chExt cx="508931" cy="770447"/>
            </a:xfrm>
          </p:grpSpPr>
          <p:sp>
            <p:nvSpPr>
              <p:cNvPr id="264" name="c"/>
              <p:cNvSpPr/>
              <p:nvPr/>
            </p:nvSpPr>
            <p:spPr>
              <a:xfrm>
                <a:off x="0" y="308062"/>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c</a:t>
                </a:r>
              </a:p>
            </p:txBody>
          </p:sp>
          <p:sp>
            <p:nvSpPr>
              <p:cNvPr id="265" name="Line"/>
              <p:cNvSpPr/>
              <p:nvPr/>
            </p:nvSpPr>
            <p:spPr>
              <a:xfrm flipV="1">
                <a:off x="335472" y="0"/>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69" name="Group"/>
            <p:cNvGrpSpPr/>
            <p:nvPr/>
          </p:nvGrpSpPr>
          <p:grpSpPr>
            <a:xfrm>
              <a:off x="6884427" y="2899447"/>
              <a:ext cx="508750" cy="772582"/>
              <a:chOff x="0" y="0"/>
              <a:chExt cx="508748" cy="772580"/>
            </a:xfrm>
          </p:grpSpPr>
          <p:sp>
            <p:nvSpPr>
              <p:cNvPr id="267" name="p"/>
              <p:cNvSpPr/>
              <p:nvPr/>
            </p:nvSpPr>
            <p:spPr>
              <a:xfrm>
                <a:off x="70075" y="31019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p</a:t>
                </a:r>
              </a:p>
            </p:txBody>
          </p:sp>
          <p:sp>
            <p:nvSpPr>
              <p:cNvPr id="268" name="Line"/>
              <p:cNvSpPr/>
              <p:nvPr/>
            </p:nvSpPr>
            <p:spPr>
              <a:xfrm flipH="1" flipV="1">
                <a:off x="0" y="0"/>
                <a:ext cx="202683" cy="29617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sp>
        <p:nvSpPr>
          <p:cNvPr id="271" name="Line"/>
          <p:cNvSpPr/>
          <p:nvPr/>
        </p:nvSpPr>
        <p:spPr>
          <a:xfrm>
            <a:off x="5051798" y="5205067"/>
            <a:ext cx="1270001" cy="1"/>
          </a:xfrm>
          <a:prstGeom prst="line">
            <a:avLst/>
          </a:prstGeom>
          <a:ln w="76200">
            <a:solidFill>
              <a:srgbClr val="000000"/>
            </a:solidFill>
            <a:tailEnd type="triangle"/>
          </a:ln>
        </p:spPr>
        <p:txBody>
          <a:bodyPr lIns="0" tIns="0" rIns="0" bIns="0"/>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2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2"/>
      <p:bldP build="whole" bldLvl="1" animBg="1" rev="0" advAuto="0" spid="245" grpId="6"/>
      <p:bldP build="whole" bldLvl="1" animBg="1" rev="0" advAuto="0" spid="198" grpId="4"/>
      <p:bldP build="whole" bldLvl="1" animBg="1" rev="0" advAuto="0" spid="220" grpId="3"/>
      <p:bldP build="whole" bldLvl="1" animBg="1" rev="0" advAuto="0" spid="271" grpId="7"/>
      <p:bldP build="whole" bldLvl="1" animBg="1" rev="0" advAuto="0" spid="270" grpId="5"/>
      <p:bldP build="whole" bldLvl="1" animBg="1" rev="0" advAuto="0" spid="199"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Q04: HeapSort (Modification)"/>
          <p:cNvSpPr txBox="1"/>
          <p:nvPr>
            <p:ph type="title"/>
          </p:nvPr>
        </p:nvSpPr>
        <p:spPr>
          <a:prstGeom prst="rect">
            <a:avLst/>
          </a:prstGeom>
        </p:spPr>
        <p:txBody>
          <a:bodyPr/>
          <a:lstStyle/>
          <a:p>
            <a:pPr>
              <a:defRPr sz="4100"/>
            </a:pPr>
            <a:r>
              <a:rPr>
                <a:latin typeface="Arial"/>
                <a:ea typeface="Arial"/>
                <a:cs typeface="Arial"/>
                <a:sym typeface="Arial"/>
              </a:rPr>
              <a:t>Q04</a:t>
            </a:r>
            <a:r>
              <a:t>: HeapSort (Modification)</a:t>
            </a:r>
          </a:p>
        </p:txBody>
      </p:sp>
      <p:sp>
        <p:nvSpPr>
          <p:cNvPr id="274" name="Given an input sequence of numbers (comma separated) build a Minheap.…"/>
          <p:cNvSpPr txBox="1"/>
          <p:nvPr>
            <p:ph type="body" idx="1"/>
          </p:nvPr>
        </p:nvSpPr>
        <p:spPr>
          <a:xfrm>
            <a:off x="624656" y="938113"/>
            <a:ext cx="9156883" cy="5891610"/>
          </a:xfrm>
          <a:prstGeom prst="rect">
            <a:avLst/>
          </a:prstGeom>
        </p:spPr>
        <p:txBody>
          <a:bodyPr/>
          <a:lstStyle/>
          <a:p>
            <a:pPr marL="382587" indent="-342899">
              <a:lnSpc>
                <a:spcPct val="100000"/>
              </a:lnSpc>
              <a:defRPr sz="2900"/>
            </a:pPr>
            <a:r>
              <a:t>Given an input sequence of numbers (comma separated) build a Minheap. </a:t>
            </a:r>
          </a:p>
          <a:p>
            <a:pPr lvl="1" marL="738187" indent="-342900">
              <a:lnSpc>
                <a:spcPct val="100000"/>
              </a:lnSpc>
              <a:spcBef>
                <a:spcPts val="700"/>
              </a:spcBef>
              <a:buChar char="•"/>
              <a:defRPr sz="2900"/>
            </a:pPr>
            <a:r>
              <a:t>For example, the sequence </a:t>
            </a:r>
            <a:r>
              <a:rPr>
                <a:latin typeface="Arial"/>
                <a:ea typeface="Arial"/>
                <a:cs typeface="Arial"/>
                <a:sym typeface="Arial"/>
              </a:rPr>
              <a:t>2,10,3,1,4,8,5,6,11,9</a:t>
            </a:r>
            <a:endParaRPr>
              <a:latin typeface="Arial"/>
              <a:ea typeface="Arial"/>
              <a:cs typeface="Arial"/>
              <a:sym typeface="Arial"/>
            </a:endParaRPr>
          </a:p>
          <a:p>
            <a:pPr marL="382587" indent="-342899">
              <a:lnSpc>
                <a:spcPct val="100000"/>
              </a:lnSpc>
              <a:defRPr sz="2900">
                <a:latin typeface="Gill Sans MT"/>
                <a:ea typeface="Gill Sans MT"/>
                <a:cs typeface="Gill Sans MT"/>
                <a:sym typeface="Gill Sans MT"/>
              </a:defRPr>
            </a:pPr>
            <a:r>
              <a:t>On the current heap, perform the following modification operation</a:t>
            </a:r>
          </a:p>
          <a:p>
            <a:pPr lvl="1" marL="738187" indent="-342900">
              <a:lnSpc>
                <a:spcPct val="100000"/>
              </a:lnSpc>
              <a:spcBef>
                <a:spcPts val="700"/>
              </a:spcBef>
              <a:buChar char="•"/>
              <a:defRPr sz="2900">
                <a:latin typeface="Gill Sans MT"/>
                <a:ea typeface="Gill Sans MT"/>
                <a:cs typeface="Gill Sans MT"/>
                <a:sym typeface="Gill Sans MT"/>
              </a:defRPr>
            </a:pPr>
            <a:r>
              <a:t>The value of the node is increased  by </a:t>
            </a:r>
            <a:r>
              <a:rPr>
                <a:latin typeface="Arial"/>
                <a:ea typeface="Arial"/>
                <a:cs typeface="Arial"/>
                <a:sym typeface="Arial"/>
              </a:rPr>
              <a:t>1</a:t>
            </a:r>
            <a:r>
              <a:t> if its initial location (index) is even and decreased by </a:t>
            </a:r>
            <a:r>
              <a:rPr>
                <a:latin typeface="Arial"/>
                <a:ea typeface="Arial"/>
                <a:cs typeface="Arial"/>
                <a:sym typeface="Arial"/>
              </a:rPr>
              <a:t>1</a:t>
            </a:r>
            <a:r>
              <a:t> if its initial location (index) is odd. The location/index starts from </a:t>
            </a:r>
            <a:r>
              <a:rPr>
                <a:latin typeface="Arial"/>
                <a:ea typeface="Arial"/>
                <a:cs typeface="Arial"/>
                <a:sym typeface="Arial"/>
              </a:rPr>
              <a:t>1</a:t>
            </a:r>
            <a:r>
              <a:t>. E.g. the new values for the above input will become</a:t>
            </a:r>
          </a:p>
          <a:p>
            <a:pPr lvl="2" marL="1195387" indent="-342900">
              <a:lnSpc>
                <a:spcPct val="100000"/>
              </a:lnSpc>
              <a:spcBef>
                <a:spcPts val="700"/>
              </a:spcBef>
              <a:defRPr sz="2900"/>
            </a:pPr>
            <a:r>
              <a:rPr>
                <a:latin typeface="Arial"/>
                <a:ea typeface="Arial"/>
                <a:cs typeface="Arial"/>
                <a:sym typeface="Arial"/>
              </a:rPr>
              <a:t>1,11,2,2,3,9,4,7,10,10</a:t>
            </a:r>
            <a:endParaRPr>
              <a:latin typeface="Arial"/>
              <a:ea typeface="Arial"/>
              <a:cs typeface="Arial"/>
              <a:sym typeface="Arial"/>
            </a:endParaRPr>
          </a:p>
          <a:p>
            <a:pPr marL="382587" indent="-342899">
              <a:spcBef>
                <a:spcPts val="200"/>
              </a:spcBef>
              <a:defRPr sz="2900"/>
            </a:pPr>
            <a:r>
              <a:t>i/p: comma separated values e.g. </a:t>
            </a:r>
            <a:r>
              <a:rPr>
                <a:latin typeface="Arial"/>
                <a:ea typeface="Arial"/>
                <a:cs typeface="Arial"/>
                <a:sym typeface="Arial"/>
              </a:rPr>
              <a:t>2,10,3,1,4,8,5,6,11,9</a:t>
            </a:r>
          </a:p>
        </p:txBody>
      </p:sp>
      <p:sp>
        <p:nvSpPr>
          <p:cNvPr id="2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6"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27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7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7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7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4"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Modification"/>
          <p:cNvSpPr txBox="1"/>
          <p:nvPr>
            <p:ph type="title"/>
          </p:nvPr>
        </p:nvSpPr>
        <p:spPr>
          <a:xfrm>
            <a:off x="762000" y="-21461"/>
            <a:ext cx="8636000" cy="723837"/>
          </a:xfrm>
          <a:prstGeom prst="rect">
            <a:avLst/>
          </a:prstGeom>
        </p:spPr>
        <p:txBody>
          <a:bodyPr/>
          <a:lstStyle/>
          <a:p>
            <a:pPr/>
            <a:r>
              <a:t>Modification</a:t>
            </a:r>
          </a:p>
        </p:txBody>
      </p:sp>
      <p:sp>
        <p:nvSpPr>
          <p:cNvPr id="280"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28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graphicFrame>
        <p:nvGraphicFramePr>
          <p:cNvPr id="282" name="Table"/>
          <p:cNvGraphicFramePr/>
          <p:nvPr/>
        </p:nvGraphicFramePr>
        <p:xfrm>
          <a:off x="696787" y="993219"/>
          <a:ext cx="5704663" cy="460128"/>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810869"/>
                <a:gridCol w="810869"/>
                <a:gridCol w="810869"/>
                <a:gridCol w="810869"/>
                <a:gridCol w="810869"/>
                <a:gridCol w="810869"/>
                <a:gridCol w="810869"/>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1</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5</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2</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9</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7</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tcPr>
                </a:tc>
              </a:tr>
            </a:tbl>
          </a:graphicData>
        </a:graphic>
      </p:graphicFrame>
      <p:grpSp>
        <p:nvGrpSpPr>
          <p:cNvPr id="298" name="Group"/>
          <p:cNvGrpSpPr/>
          <p:nvPr/>
        </p:nvGrpSpPr>
        <p:grpSpPr>
          <a:xfrm>
            <a:off x="7781388" y="79584"/>
            <a:ext cx="2087258" cy="1863144"/>
            <a:chOff x="0" y="0"/>
            <a:chExt cx="2087256" cy="1863143"/>
          </a:xfrm>
        </p:grpSpPr>
        <p:sp>
          <p:nvSpPr>
            <p:cNvPr id="283" name="1"/>
            <p:cNvSpPr/>
            <p:nvPr/>
          </p:nvSpPr>
          <p:spPr>
            <a:xfrm>
              <a:off x="801129" y="-1"/>
              <a:ext cx="438674" cy="462387"/>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1</a:t>
              </a:r>
            </a:p>
          </p:txBody>
        </p:sp>
        <p:sp>
          <p:nvSpPr>
            <p:cNvPr id="284" name="5"/>
            <p:cNvSpPr/>
            <p:nvPr/>
          </p:nvSpPr>
          <p:spPr>
            <a:xfrm>
              <a:off x="379307" y="651098"/>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5</a:t>
              </a:r>
            </a:p>
          </p:txBody>
        </p:sp>
        <p:sp>
          <p:nvSpPr>
            <p:cNvPr id="285" name="Line"/>
            <p:cNvSpPr/>
            <p:nvPr/>
          </p:nvSpPr>
          <p:spPr>
            <a:xfrm flipV="1">
              <a:off x="745665" y="410924"/>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288" name="Group"/>
            <p:cNvGrpSpPr/>
            <p:nvPr/>
          </p:nvGrpSpPr>
          <p:grpSpPr>
            <a:xfrm>
              <a:off x="0" y="1092695"/>
              <a:ext cx="508932" cy="770449"/>
              <a:chOff x="0" y="0"/>
              <a:chExt cx="508931" cy="770447"/>
            </a:xfrm>
          </p:grpSpPr>
          <p:sp>
            <p:nvSpPr>
              <p:cNvPr id="286" name="6"/>
              <p:cNvSpPr/>
              <p:nvPr/>
            </p:nvSpPr>
            <p:spPr>
              <a:xfrm>
                <a:off x="0" y="308062"/>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6</a:t>
                </a:r>
              </a:p>
            </p:txBody>
          </p:sp>
          <p:sp>
            <p:nvSpPr>
              <p:cNvPr id="287" name="Line"/>
              <p:cNvSpPr/>
              <p:nvPr/>
            </p:nvSpPr>
            <p:spPr>
              <a:xfrm flipV="1">
                <a:off x="335472" y="0"/>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91" name="Group"/>
            <p:cNvGrpSpPr/>
            <p:nvPr/>
          </p:nvGrpSpPr>
          <p:grpSpPr>
            <a:xfrm>
              <a:off x="731054" y="1090562"/>
              <a:ext cx="508750" cy="772582"/>
              <a:chOff x="0" y="0"/>
              <a:chExt cx="508748" cy="772580"/>
            </a:xfrm>
          </p:grpSpPr>
          <p:sp>
            <p:nvSpPr>
              <p:cNvPr id="289" name="9"/>
              <p:cNvSpPr/>
              <p:nvPr/>
            </p:nvSpPr>
            <p:spPr>
              <a:xfrm>
                <a:off x="70075" y="31019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9</a:t>
                </a:r>
              </a:p>
            </p:txBody>
          </p:sp>
          <p:sp>
            <p:nvSpPr>
              <p:cNvPr id="290" name="Line"/>
              <p:cNvSpPr/>
              <p:nvPr/>
            </p:nvSpPr>
            <p:spPr>
              <a:xfrm flipH="1" flipV="1">
                <a:off x="0" y="0"/>
                <a:ext cx="202683" cy="29617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94" name="Group"/>
            <p:cNvGrpSpPr/>
            <p:nvPr/>
          </p:nvGrpSpPr>
          <p:grpSpPr>
            <a:xfrm>
              <a:off x="1398855" y="1188442"/>
              <a:ext cx="438674" cy="674702"/>
              <a:chOff x="0" y="0"/>
              <a:chExt cx="438673" cy="674700"/>
            </a:xfrm>
          </p:grpSpPr>
          <p:sp>
            <p:nvSpPr>
              <p:cNvPr id="292" name="7"/>
              <p:cNvSpPr/>
              <p:nvPr/>
            </p:nvSpPr>
            <p:spPr>
              <a:xfrm>
                <a:off x="0" y="21231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7</a:t>
                </a:r>
              </a:p>
            </p:txBody>
          </p:sp>
          <p:sp>
            <p:nvSpPr>
              <p:cNvPr id="293" name="Line"/>
              <p:cNvSpPr/>
              <p:nvPr/>
            </p:nvSpPr>
            <p:spPr>
              <a:xfrm flipV="1">
                <a:off x="219336" y="0"/>
                <a:ext cx="187381" cy="198395"/>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297" name="Group"/>
            <p:cNvGrpSpPr/>
            <p:nvPr/>
          </p:nvGrpSpPr>
          <p:grpSpPr>
            <a:xfrm>
              <a:off x="1210189" y="352147"/>
              <a:ext cx="877068" cy="855045"/>
              <a:chOff x="0" y="0"/>
              <a:chExt cx="877066" cy="855043"/>
            </a:xfrm>
          </p:grpSpPr>
          <p:sp>
            <p:nvSpPr>
              <p:cNvPr id="295" name="2"/>
              <p:cNvSpPr/>
              <p:nvPr/>
            </p:nvSpPr>
            <p:spPr>
              <a:xfrm>
                <a:off x="438393" y="392658"/>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2</a:t>
                </a:r>
              </a:p>
            </p:txBody>
          </p:sp>
          <p:sp>
            <p:nvSpPr>
              <p:cNvPr id="296" name="Line"/>
              <p:cNvSpPr/>
              <p:nvPr/>
            </p:nvSpPr>
            <p:spPr>
              <a:xfrm flipH="1" flipV="1">
                <a:off x="0" y="0"/>
                <a:ext cx="519328" cy="450574"/>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sp>
        <p:nvSpPr>
          <p:cNvPr id="299" name="Change 1 to 8 i.e. increased, thus…"/>
          <p:cNvSpPr txBox="1"/>
          <p:nvPr/>
        </p:nvSpPr>
        <p:spPr>
          <a:xfrm>
            <a:off x="665542" y="1715614"/>
            <a:ext cx="6132924" cy="11034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382587" indent="-342900">
              <a:lnSpc>
                <a:spcPct val="90000"/>
              </a:lnSpc>
              <a:spcBef>
                <a:spcPts val="700"/>
              </a:spcBef>
              <a:buSzPct val="100000"/>
              <a:buChar char="•"/>
              <a:defRPr sz="3200">
                <a:latin typeface="+mn-lt"/>
                <a:ea typeface="+mn-ea"/>
                <a:cs typeface="+mn-cs"/>
                <a:sym typeface="Gill Sans"/>
              </a:defRPr>
            </a:pPr>
            <a:r>
              <a:t>Change </a:t>
            </a:r>
            <a:r>
              <a:rPr>
                <a:latin typeface="Arial"/>
                <a:ea typeface="Arial"/>
                <a:cs typeface="Arial"/>
                <a:sym typeface="Arial"/>
              </a:rPr>
              <a:t>1</a:t>
            </a:r>
            <a:r>
              <a:t> to 8 i.e. increased, thus</a:t>
            </a:r>
          </a:p>
          <a:p>
            <a:pPr lvl="1" marL="738187" indent="-342900">
              <a:lnSpc>
                <a:spcPct val="90000"/>
              </a:lnSpc>
              <a:spcBef>
                <a:spcPts val="700"/>
              </a:spcBef>
              <a:buSzPct val="100000"/>
              <a:buChar char="•"/>
              <a:defRPr sz="3200">
                <a:latin typeface="+mn-lt"/>
                <a:ea typeface="+mn-ea"/>
                <a:cs typeface="+mn-cs"/>
                <a:sym typeface="Gill Sans"/>
              </a:defRPr>
            </a:pPr>
            <a:r>
              <a:t>it has to sinkdown</a:t>
            </a:r>
          </a:p>
        </p:txBody>
      </p:sp>
      <p:grpSp>
        <p:nvGrpSpPr>
          <p:cNvPr id="315" name="Group"/>
          <p:cNvGrpSpPr/>
          <p:nvPr/>
        </p:nvGrpSpPr>
        <p:grpSpPr>
          <a:xfrm>
            <a:off x="1110424" y="3095590"/>
            <a:ext cx="2087258" cy="1863144"/>
            <a:chOff x="0" y="0"/>
            <a:chExt cx="2087256" cy="1863143"/>
          </a:xfrm>
        </p:grpSpPr>
        <p:sp>
          <p:nvSpPr>
            <p:cNvPr id="300" name="8"/>
            <p:cNvSpPr/>
            <p:nvPr/>
          </p:nvSpPr>
          <p:spPr>
            <a:xfrm>
              <a:off x="801129" y="-1"/>
              <a:ext cx="438674" cy="462387"/>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8</a:t>
              </a:r>
            </a:p>
          </p:txBody>
        </p:sp>
        <p:sp>
          <p:nvSpPr>
            <p:cNvPr id="301" name="5"/>
            <p:cNvSpPr/>
            <p:nvPr/>
          </p:nvSpPr>
          <p:spPr>
            <a:xfrm>
              <a:off x="379307" y="651098"/>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5</a:t>
              </a:r>
            </a:p>
          </p:txBody>
        </p:sp>
        <p:sp>
          <p:nvSpPr>
            <p:cNvPr id="302" name="Line"/>
            <p:cNvSpPr/>
            <p:nvPr/>
          </p:nvSpPr>
          <p:spPr>
            <a:xfrm flipV="1">
              <a:off x="745665" y="410924"/>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305" name="Group"/>
            <p:cNvGrpSpPr/>
            <p:nvPr/>
          </p:nvGrpSpPr>
          <p:grpSpPr>
            <a:xfrm>
              <a:off x="0" y="1092695"/>
              <a:ext cx="508932" cy="770449"/>
              <a:chOff x="0" y="0"/>
              <a:chExt cx="508931" cy="770447"/>
            </a:xfrm>
          </p:grpSpPr>
          <p:sp>
            <p:nvSpPr>
              <p:cNvPr id="303" name="6"/>
              <p:cNvSpPr/>
              <p:nvPr/>
            </p:nvSpPr>
            <p:spPr>
              <a:xfrm>
                <a:off x="0" y="308062"/>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6</a:t>
                </a:r>
              </a:p>
            </p:txBody>
          </p:sp>
          <p:sp>
            <p:nvSpPr>
              <p:cNvPr id="304" name="Line"/>
              <p:cNvSpPr/>
              <p:nvPr/>
            </p:nvSpPr>
            <p:spPr>
              <a:xfrm flipV="1">
                <a:off x="335472" y="0"/>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308" name="Group"/>
            <p:cNvGrpSpPr/>
            <p:nvPr/>
          </p:nvGrpSpPr>
          <p:grpSpPr>
            <a:xfrm>
              <a:off x="731054" y="1090562"/>
              <a:ext cx="508750" cy="772582"/>
              <a:chOff x="0" y="0"/>
              <a:chExt cx="508748" cy="772580"/>
            </a:xfrm>
          </p:grpSpPr>
          <p:sp>
            <p:nvSpPr>
              <p:cNvPr id="306" name="9"/>
              <p:cNvSpPr/>
              <p:nvPr/>
            </p:nvSpPr>
            <p:spPr>
              <a:xfrm>
                <a:off x="70075" y="31019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9</a:t>
                </a:r>
              </a:p>
            </p:txBody>
          </p:sp>
          <p:sp>
            <p:nvSpPr>
              <p:cNvPr id="307" name="Line"/>
              <p:cNvSpPr/>
              <p:nvPr/>
            </p:nvSpPr>
            <p:spPr>
              <a:xfrm flipH="1" flipV="1">
                <a:off x="0" y="0"/>
                <a:ext cx="202683" cy="29617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311" name="Group"/>
            <p:cNvGrpSpPr/>
            <p:nvPr/>
          </p:nvGrpSpPr>
          <p:grpSpPr>
            <a:xfrm>
              <a:off x="1398855" y="1188442"/>
              <a:ext cx="438674" cy="674702"/>
              <a:chOff x="0" y="0"/>
              <a:chExt cx="438673" cy="674700"/>
            </a:xfrm>
          </p:grpSpPr>
          <p:sp>
            <p:nvSpPr>
              <p:cNvPr id="309" name="7"/>
              <p:cNvSpPr/>
              <p:nvPr/>
            </p:nvSpPr>
            <p:spPr>
              <a:xfrm>
                <a:off x="0" y="21231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7</a:t>
                </a:r>
              </a:p>
            </p:txBody>
          </p:sp>
          <p:sp>
            <p:nvSpPr>
              <p:cNvPr id="310" name="Line"/>
              <p:cNvSpPr/>
              <p:nvPr/>
            </p:nvSpPr>
            <p:spPr>
              <a:xfrm flipV="1">
                <a:off x="219336" y="0"/>
                <a:ext cx="187381" cy="198395"/>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314" name="Group"/>
            <p:cNvGrpSpPr/>
            <p:nvPr/>
          </p:nvGrpSpPr>
          <p:grpSpPr>
            <a:xfrm>
              <a:off x="1210189" y="352147"/>
              <a:ext cx="877068" cy="855045"/>
              <a:chOff x="0" y="0"/>
              <a:chExt cx="877066" cy="855043"/>
            </a:xfrm>
          </p:grpSpPr>
          <p:sp>
            <p:nvSpPr>
              <p:cNvPr id="312" name="2"/>
              <p:cNvSpPr/>
              <p:nvPr/>
            </p:nvSpPr>
            <p:spPr>
              <a:xfrm>
                <a:off x="438393" y="392658"/>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2</a:t>
                </a:r>
              </a:p>
            </p:txBody>
          </p:sp>
          <p:sp>
            <p:nvSpPr>
              <p:cNvPr id="313" name="Line"/>
              <p:cNvSpPr/>
              <p:nvPr/>
            </p:nvSpPr>
            <p:spPr>
              <a:xfrm flipH="1" flipV="1">
                <a:off x="0" y="0"/>
                <a:ext cx="519328" cy="450574"/>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grpSp>
        <p:nvGrpSpPr>
          <p:cNvPr id="331" name="Group"/>
          <p:cNvGrpSpPr/>
          <p:nvPr/>
        </p:nvGrpSpPr>
        <p:grpSpPr>
          <a:xfrm>
            <a:off x="4987388" y="3095590"/>
            <a:ext cx="2087258" cy="1863144"/>
            <a:chOff x="0" y="0"/>
            <a:chExt cx="2087256" cy="1863143"/>
          </a:xfrm>
        </p:grpSpPr>
        <p:sp>
          <p:nvSpPr>
            <p:cNvPr id="316" name="2"/>
            <p:cNvSpPr/>
            <p:nvPr/>
          </p:nvSpPr>
          <p:spPr>
            <a:xfrm>
              <a:off x="801129" y="-1"/>
              <a:ext cx="438674" cy="462387"/>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2</a:t>
              </a:r>
            </a:p>
          </p:txBody>
        </p:sp>
        <p:sp>
          <p:nvSpPr>
            <p:cNvPr id="317" name="5"/>
            <p:cNvSpPr/>
            <p:nvPr/>
          </p:nvSpPr>
          <p:spPr>
            <a:xfrm>
              <a:off x="379307" y="651098"/>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5</a:t>
              </a:r>
            </a:p>
          </p:txBody>
        </p:sp>
        <p:sp>
          <p:nvSpPr>
            <p:cNvPr id="318" name="Line"/>
            <p:cNvSpPr/>
            <p:nvPr/>
          </p:nvSpPr>
          <p:spPr>
            <a:xfrm flipV="1">
              <a:off x="745665" y="410924"/>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321" name="Group"/>
            <p:cNvGrpSpPr/>
            <p:nvPr/>
          </p:nvGrpSpPr>
          <p:grpSpPr>
            <a:xfrm>
              <a:off x="0" y="1092695"/>
              <a:ext cx="508932" cy="770449"/>
              <a:chOff x="0" y="0"/>
              <a:chExt cx="508931" cy="770447"/>
            </a:xfrm>
          </p:grpSpPr>
          <p:sp>
            <p:nvSpPr>
              <p:cNvPr id="319" name="6"/>
              <p:cNvSpPr/>
              <p:nvPr/>
            </p:nvSpPr>
            <p:spPr>
              <a:xfrm>
                <a:off x="0" y="308062"/>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6</a:t>
                </a:r>
              </a:p>
            </p:txBody>
          </p:sp>
          <p:sp>
            <p:nvSpPr>
              <p:cNvPr id="320" name="Line"/>
              <p:cNvSpPr/>
              <p:nvPr/>
            </p:nvSpPr>
            <p:spPr>
              <a:xfrm flipV="1">
                <a:off x="335472" y="0"/>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324" name="Group"/>
            <p:cNvGrpSpPr/>
            <p:nvPr/>
          </p:nvGrpSpPr>
          <p:grpSpPr>
            <a:xfrm>
              <a:off x="731054" y="1090562"/>
              <a:ext cx="508750" cy="772582"/>
              <a:chOff x="0" y="0"/>
              <a:chExt cx="508748" cy="772580"/>
            </a:xfrm>
          </p:grpSpPr>
          <p:sp>
            <p:nvSpPr>
              <p:cNvPr id="322" name="9"/>
              <p:cNvSpPr/>
              <p:nvPr/>
            </p:nvSpPr>
            <p:spPr>
              <a:xfrm>
                <a:off x="70075" y="31019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9</a:t>
                </a:r>
              </a:p>
            </p:txBody>
          </p:sp>
          <p:sp>
            <p:nvSpPr>
              <p:cNvPr id="323" name="Line"/>
              <p:cNvSpPr/>
              <p:nvPr/>
            </p:nvSpPr>
            <p:spPr>
              <a:xfrm flipH="1" flipV="1">
                <a:off x="0" y="0"/>
                <a:ext cx="202683" cy="29617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327" name="Group"/>
            <p:cNvGrpSpPr/>
            <p:nvPr/>
          </p:nvGrpSpPr>
          <p:grpSpPr>
            <a:xfrm>
              <a:off x="1398855" y="1188442"/>
              <a:ext cx="438674" cy="674702"/>
              <a:chOff x="0" y="0"/>
              <a:chExt cx="438673" cy="674700"/>
            </a:xfrm>
          </p:grpSpPr>
          <p:sp>
            <p:nvSpPr>
              <p:cNvPr id="325" name="8"/>
              <p:cNvSpPr/>
              <p:nvPr/>
            </p:nvSpPr>
            <p:spPr>
              <a:xfrm>
                <a:off x="0" y="21231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8</a:t>
                </a:r>
              </a:p>
            </p:txBody>
          </p:sp>
          <p:sp>
            <p:nvSpPr>
              <p:cNvPr id="326" name="Line"/>
              <p:cNvSpPr/>
              <p:nvPr/>
            </p:nvSpPr>
            <p:spPr>
              <a:xfrm flipV="1">
                <a:off x="219336" y="0"/>
                <a:ext cx="187381" cy="198395"/>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330" name="Group"/>
            <p:cNvGrpSpPr/>
            <p:nvPr/>
          </p:nvGrpSpPr>
          <p:grpSpPr>
            <a:xfrm>
              <a:off x="1210189" y="352147"/>
              <a:ext cx="877068" cy="855045"/>
              <a:chOff x="0" y="0"/>
              <a:chExt cx="877066" cy="855043"/>
            </a:xfrm>
          </p:grpSpPr>
          <p:sp>
            <p:nvSpPr>
              <p:cNvPr id="328" name="7"/>
              <p:cNvSpPr/>
              <p:nvPr/>
            </p:nvSpPr>
            <p:spPr>
              <a:xfrm>
                <a:off x="438393" y="392658"/>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7</a:t>
                </a:r>
              </a:p>
            </p:txBody>
          </p:sp>
          <p:sp>
            <p:nvSpPr>
              <p:cNvPr id="329" name="Line"/>
              <p:cNvSpPr/>
              <p:nvPr/>
            </p:nvSpPr>
            <p:spPr>
              <a:xfrm flipH="1" flipV="1">
                <a:off x="0" y="0"/>
                <a:ext cx="519328" cy="450574"/>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sp>
        <p:nvSpPr>
          <p:cNvPr id="332" name="Line"/>
          <p:cNvSpPr/>
          <p:nvPr/>
        </p:nvSpPr>
        <p:spPr>
          <a:xfrm>
            <a:off x="3629398" y="4027162"/>
            <a:ext cx="1270001" cy="1"/>
          </a:xfrm>
          <a:prstGeom prst="line">
            <a:avLst/>
          </a:prstGeom>
          <a:ln w="76200">
            <a:solidFill>
              <a:srgbClr val="000000"/>
            </a:solidFill>
            <a:tailEnd type="triangle"/>
          </a:ln>
        </p:spPr>
        <p:txBody>
          <a:bodyPr lIns="0" tIns="0" rIns="0" bIns="0"/>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2"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Q05: Optimal Encoding"/>
          <p:cNvSpPr txBox="1"/>
          <p:nvPr>
            <p:ph type="title"/>
          </p:nvPr>
        </p:nvSpPr>
        <p:spPr>
          <a:prstGeom prst="rect">
            <a:avLst/>
          </a:prstGeom>
        </p:spPr>
        <p:txBody>
          <a:bodyPr/>
          <a:lstStyle/>
          <a:p>
            <a:pPr/>
            <a:r>
              <a:t>Q</a:t>
            </a:r>
            <a:r>
              <a:rPr>
                <a:latin typeface="Arial"/>
                <a:ea typeface="Arial"/>
                <a:cs typeface="Arial"/>
                <a:sym typeface="Arial"/>
              </a:rPr>
              <a:t>05</a:t>
            </a:r>
            <a:r>
              <a:t>: Optimal Encoding</a:t>
            </a:r>
          </a:p>
        </p:txBody>
      </p:sp>
      <p:sp>
        <p:nvSpPr>
          <p:cNvPr id="335" name="Consider the problem of optimal encoding of names of your team. Consider the letters that occcur in your name including SPACE, and build a Huffman Tree for these, and given an encoding of the names, output the encoding for each letter, name in encoded fo"/>
          <p:cNvSpPr txBox="1"/>
          <p:nvPr>
            <p:ph type="body" sz="half" idx="1"/>
          </p:nvPr>
        </p:nvSpPr>
        <p:spPr>
          <a:xfrm>
            <a:off x="666288" y="938113"/>
            <a:ext cx="9055611" cy="3215081"/>
          </a:xfrm>
          <a:prstGeom prst="rect">
            <a:avLst/>
          </a:prstGeom>
        </p:spPr>
        <p:txBody>
          <a:bodyPr/>
          <a:lstStyle/>
          <a:p>
            <a:pPr marL="382587" indent="-342899">
              <a:spcBef>
                <a:spcPts val="600"/>
              </a:spcBef>
              <a:defRPr sz="2800"/>
            </a:pPr>
            <a:r>
              <a:t>Consider the problem of optimal encoding of names of your team. Consider the letters that occcur in your name including SPACE, and build a Huffman Tree for these, and given an encoding of the names, output the encoding for each letter, name in encoded form.</a:t>
            </a:r>
          </a:p>
          <a:p>
            <a:pPr lvl="1" marL="738187" indent="-342900">
              <a:buChar char="•"/>
              <a:defRPr sz="2800"/>
            </a:pPr>
            <a:r>
              <a:t>For example, for names:</a:t>
            </a:r>
          </a:p>
          <a:p>
            <a:pPr lvl="2" marL="1195387" indent="-342900">
              <a:spcBef>
                <a:spcPts val="600"/>
              </a:spcBef>
            </a:pPr>
            <a:r>
              <a:t>“</a:t>
            </a:r>
            <a:r>
              <a:rPr>
                <a:latin typeface="Courier New"/>
                <a:ea typeface="Courier New"/>
                <a:cs typeface="Courier New"/>
                <a:sym typeface="Courier New"/>
              </a:rPr>
              <a:t>computer science and engineering</a:t>
            </a:r>
            <a:r>
              <a:t>”, the letter frequencies are</a:t>
            </a:r>
          </a:p>
        </p:txBody>
      </p:sp>
      <p:sp>
        <p:nvSpPr>
          <p:cNvPr id="33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7" name="DAA/Greedy Algorithms"/>
          <p:cNvSpPr txBox="1"/>
          <p:nvPr/>
        </p:nvSpPr>
        <p:spPr>
          <a:xfrm>
            <a:off x="423212" y="6963885"/>
            <a:ext cx="3244911"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DAA/Greedy Algorithms</a:t>
            </a:r>
          </a:p>
        </p:txBody>
      </p:sp>
      <p:sp>
        <p:nvSpPr>
          <p:cNvPr id="33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339" name="e: 6…"/>
          <p:cNvSpPr txBox="1"/>
          <p:nvPr/>
        </p:nvSpPr>
        <p:spPr>
          <a:xfrm>
            <a:off x="1535043" y="4221344"/>
            <a:ext cx="2857947" cy="21894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a:lnSpc>
                <a:spcPct val="90000"/>
              </a:lnSpc>
              <a:spcBef>
                <a:spcPts val="200"/>
              </a:spcBef>
              <a:defRPr sz="3000">
                <a:latin typeface="Courier New"/>
                <a:ea typeface="Courier New"/>
                <a:cs typeface="Courier New"/>
                <a:sym typeface="Courier New"/>
              </a:defRPr>
            </a:pPr>
            <a:r>
              <a:t>e: 6 </a:t>
            </a:r>
          </a:p>
          <a:p>
            <a:pPr marL="0">
              <a:lnSpc>
                <a:spcPct val="90000"/>
              </a:lnSpc>
              <a:spcBef>
                <a:spcPts val="200"/>
              </a:spcBef>
              <a:defRPr sz="3000">
                <a:latin typeface="Courier New"/>
                <a:ea typeface="Courier New"/>
                <a:cs typeface="Courier New"/>
                <a:sym typeface="Courier New"/>
              </a:defRPr>
            </a:pPr>
            <a:r>
              <a:t>c: 3</a:t>
            </a:r>
          </a:p>
          <a:p>
            <a:pPr marL="0">
              <a:lnSpc>
                <a:spcPct val="90000"/>
              </a:lnSpc>
              <a:spcBef>
                <a:spcPts val="200"/>
              </a:spcBef>
              <a:defRPr sz="3000">
                <a:latin typeface="Courier New"/>
                <a:ea typeface="Courier New"/>
                <a:cs typeface="Courier New"/>
                <a:sym typeface="Courier New"/>
              </a:defRPr>
            </a:pPr>
            <a:r>
              <a:t>i: 3</a:t>
            </a:r>
          </a:p>
          <a:p>
            <a:pPr marL="0">
              <a:lnSpc>
                <a:spcPct val="90000"/>
              </a:lnSpc>
              <a:spcBef>
                <a:spcPts val="200"/>
              </a:spcBef>
              <a:defRPr sz="3000">
                <a:latin typeface="Courier New"/>
                <a:ea typeface="Courier New"/>
                <a:cs typeface="Courier New"/>
                <a:sym typeface="Courier New"/>
              </a:defRPr>
            </a:pPr>
            <a:r>
              <a:t>n: 3</a:t>
            </a:r>
          </a:p>
          <a:p>
            <a:pPr marL="0">
              <a:lnSpc>
                <a:spcPct val="90000"/>
              </a:lnSpc>
              <a:spcBef>
                <a:spcPts val="200"/>
              </a:spcBef>
              <a:defRPr sz="3000">
                <a:latin typeface="Courier New"/>
                <a:ea typeface="Courier New"/>
                <a:cs typeface="Courier New"/>
                <a:sym typeface="Courier New"/>
              </a:defRPr>
            </a:pPr>
            <a:r>
              <a:t>‘ ‘:3(Space)</a:t>
            </a:r>
          </a:p>
        </p:txBody>
      </p:sp>
      <p:sp>
        <p:nvSpPr>
          <p:cNvPr id="340" name="r: 2…"/>
          <p:cNvSpPr txBox="1"/>
          <p:nvPr/>
        </p:nvSpPr>
        <p:spPr>
          <a:xfrm>
            <a:off x="4565575" y="4014334"/>
            <a:ext cx="1028850" cy="2603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a:lnSpc>
                <a:spcPct val="90000"/>
              </a:lnSpc>
              <a:spcBef>
                <a:spcPts val="200"/>
              </a:spcBef>
              <a:defRPr sz="3000">
                <a:latin typeface="Courier New"/>
                <a:ea typeface="Courier New"/>
                <a:cs typeface="Courier New"/>
                <a:sym typeface="Courier New"/>
              </a:defRPr>
            </a:pPr>
            <a:r>
              <a:t>r: 2</a:t>
            </a:r>
          </a:p>
          <a:p>
            <a:pPr marL="0">
              <a:lnSpc>
                <a:spcPct val="90000"/>
              </a:lnSpc>
              <a:spcBef>
                <a:spcPts val="200"/>
              </a:spcBef>
              <a:defRPr sz="3000">
                <a:latin typeface="Courier New"/>
                <a:ea typeface="Courier New"/>
                <a:cs typeface="Courier New"/>
                <a:sym typeface="Courier New"/>
              </a:defRPr>
            </a:pPr>
            <a:r>
              <a:t>g: 2</a:t>
            </a:r>
          </a:p>
          <a:p>
            <a:pPr marL="0">
              <a:lnSpc>
                <a:spcPct val="90000"/>
              </a:lnSpc>
              <a:spcBef>
                <a:spcPts val="200"/>
              </a:spcBef>
              <a:defRPr sz="3000">
                <a:latin typeface="Courier New"/>
                <a:ea typeface="Courier New"/>
                <a:cs typeface="Courier New"/>
                <a:sym typeface="Courier New"/>
              </a:defRPr>
            </a:pPr>
            <a:r>
              <a:t>s: 1</a:t>
            </a:r>
          </a:p>
          <a:p>
            <a:pPr marL="0">
              <a:lnSpc>
                <a:spcPct val="90000"/>
              </a:lnSpc>
              <a:spcBef>
                <a:spcPts val="200"/>
              </a:spcBef>
              <a:defRPr sz="3000">
                <a:latin typeface="Courier New"/>
                <a:ea typeface="Courier New"/>
                <a:cs typeface="Courier New"/>
                <a:sym typeface="Courier New"/>
              </a:defRPr>
            </a:pPr>
            <a:r>
              <a:t>a: 1</a:t>
            </a:r>
          </a:p>
          <a:p>
            <a:pPr marL="0">
              <a:lnSpc>
                <a:spcPct val="90000"/>
              </a:lnSpc>
              <a:spcBef>
                <a:spcPts val="200"/>
              </a:spcBef>
              <a:defRPr sz="3000">
                <a:latin typeface="Courier New"/>
                <a:ea typeface="Courier New"/>
                <a:cs typeface="Courier New"/>
                <a:sym typeface="Courier New"/>
              </a:defRPr>
            </a:pPr>
            <a:r>
              <a:t>d: 1</a:t>
            </a:r>
          </a:p>
        </p:txBody>
      </p:sp>
      <p:sp>
        <p:nvSpPr>
          <p:cNvPr id="341" name="o: 1…"/>
          <p:cNvSpPr txBox="1"/>
          <p:nvPr/>
        </p:nvSpPr>
        <p:spPr>
          <a:xfrm>
            <a:off x="6930524" y="4026731"/>
            <a:ext cx="1028850" cy="21894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a:lnSpc>
                <a:spcPct val="90000"/>
              </a:lnSpc>
              <a:spcBef>
                <a:spcPts val="200"/>
              </a:spcBef>
              <a:defRPr sz="3000">
                <a:latin typeface="Courier New"/>
                <a:ea typeface="Courier New"/>
                <a:cs typeface="Courier New"/>
                <a:sym typeface="Courier New"/>
              </a:defRPr>
            </a:pPr>
            <a:r>
              <a:t>o: 1</a:t>
            </a:r>
          </a:p>
          <a:p>
            <a:pPr marL="0">
              <a:lnSpc>
                <a:spcPct val="90000"/>
              </a:lnSpc>
              <a:spcBef>
                <a:spcPts val="200"/>
              </a:spcBef>
              <a:defRPr sz="3000">
                <a:latin typeface="Courier New"/>
                <a:ea typeface="Courier New"/>
                <a:cs typeface="Courier New"/>
                <a:sym typeface="Courier New"/>
              </a:defRPr>
            </a:pPr>
            <a:r>
              <a:t>m: 1</a:t>
            </a:r>
          </a:p>
          <a:p>
            <a:pPr marL="0">
              <a:lnSpc>
                <a:spcPct val="90000"/>
              </a:lnSpc>
              <a:spcBef>
                <a:spcPts val="200"/>
              </a:spcBef>
              <a:defRPr sz="3000">
                <a:latin typeface="Courier New"/>
                <a:ea typeface="Courier New"/>
                <a:cs typeface="Courier New"/>
                <a:sym typeface="Courier New"/>
              </a:defRPr>
            </a:pPr>
            <a:r>
              <a:t>p: 1</a:t>
            </a:r>
          </a:p>
          <a:p>
            <a:pPr marL="0">
              <a:lnSpc>
                <a:spcPct val="90000"/>
              </a:lnSpc>
              <a:spcBef>
                <a:spcPts val="200"/>
              </a:spcBef>
              <a:defRPr sz="3000">
                <a:latin typeface="Courier New"/>
                <a:ea typeface="Courier New"/>
                <a:cs typeface="Courier New"/>
                <a:sym typeface="Courier New"/>
              </a:defRPr>
            </a:pPr>
            <a:r>
              <a:t>u: 1</a:t>
            </a:r>
          </a:p>
          <a:p>
            <a:pPr marL="0">
              <a:lnSpc>
                <a:spcPct val="90000"/>
              </a:lnSpc>
              <a:spcBef>
                <a:spcPts val="200"/>
              </a:spcBef>
              <a:defRPr sz="3000">
                <a:latin typeface="Courier New"/>
                <a:ea typeface="Courier New"/>
                <a:cs typeface="Courier New"/>
                <a:sym typeface="Courier New"/>
              </a:defRPr>
            </a:pPr>
            <a:r>
              <a:t>t: 1</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3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35"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Optimal Encoding"/>
          <p:cNvSpPr txBox="1"/>
          <p:nvPr>
            <p:ph type="title"/>
          </p:nvPr>
        </p:nvSpPr>
        <p:spPr>
          <a:prstGeom prst="rect">
            <a:avLst/>
          </a:prstGeom>
        </p:spPr>
        <p:txBody>
          <a:bodyPr/>
          <a:lstStyle/>
          <a:p>
            <a:pPr/>
            <a:r>
              <a:t>Optimal Encoding</a:t>
            </a:r>
          </a:p>
        </p:txBody>
      </p:sp>
      <p:sp>
        <p:nvSpPr>
          <p:cNvPr id="34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5" name="DAA/Greedy Algorithms"/>
          <p:cNvSpPr txBox="1"/>
          <p:nvPr/>
        </p:nvSpPr>
        <p:spPr>
          <a:xfrm>
            <a:off x="423212" y="6963885"/>
            <a:ext cx="3244911"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DAA/Greedy Algorithms</a:t>
            </a:r>
          </a:p>
        </p:txBody>
      </p:sp>
      <p:sp>
        <p:nvSpPr>
          <p:cNvPr id="34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Q06: Game of 3 Dices"/>
          <p:cNvSpPr txBox="1"/>
          <p:nvPr>
            <p:ph type="title"/>
          </p:nvPr>
        </p:nvSpPr>
        <p:spPr>
          <a:prstGeom prst="rect">
            <a:avLst/>
          </a:prstGeom>
        </p:spPr>
        <p:txBody>
          <a:bodyPr/>
          <a:lstStyle>
            <a:lvl1pPr>
              <a:defRPr sz="4000"/>
            </a:lvl1pPr>
          </a:lstStyle>
          <a:p>
            <a:pPr/>
            <a:r>
              <a:t>Q06: Game of 3 Dices</a:t>
            </a:r>
          </a:p>
        </p:txBody>
      </p:sp>
      <p:sp>
        <p:nvSpPr>
          <p:cNvPr id="349" name="Consider that a person throws 3 unbiased dices and notes the sum of numbers that appears on dices. You need to guess the sum of dices by asking minimum number of questions.  Answer to questions are either  Yes or No. e.g. Question can be: Is the number 4"/>
          <p:cNvSpPr txBox="1"/>
          <p:nvPr>
            <p:ph type="body" idx="1"/>
          </p:nvPr>
        </p:nvSpPr>
        <p:spPr>
          <a:xfrm>
            <a:off x="624656" y="938113"/>
            <a:ext cx="9156883" cy="6017546"/>
          </a:xfrm>
          <a:prstGeom prst="rect">
            <a:avLst/>
          </a:prstGeom>
        </p:spPr>
        <p:txBody>
          <a:bodyPr/>
          <a:lstStyle/>
          <a:p>
            <a:pPr marL="382587" indent="-342899">
              <a:spcBef>
                <a:spcPts val="100"/>
              </a:spcBef>
              <a:defRPr sz="2900"/>
            </a:pPr>
            <a:r>
              <a:t>Consider that a person throws 3 unbiased dices and notes the sum of numbers that appears on dices. You need to guess the sum of dices by asking minimum number of questions.  Answer to questions are either  </a:t>
            </a:r>
            <a:r>
              <a:rPr b="1"/>
              <a:t>Yes</a:t>
            </a:r>
            <a:r>
              <a:t> or </a:t>
            </a:r>
            <a:r>
              <a:rPr b="1"/>
              <a:t>No</a:t>
            </a:r>
            <a:r>
              <a:t>. e.g. Question can be: Is the number 4, or 5 or 9? Build a strategy so as to guess the sum in (expected) minimum number of questions.</a:t>
            </a:r>
          </a:p>
          <a:p>
            <a:pPr marL="382587" indent="-342899">
              <a:spcBef>
                <a:spcPts val="100"/>
              </a:spcBef>
              <a:defRPr sz="2900"/>
            </a:pPr>
            <a:r>
              <a:t>Hint: Sum of numbers ranges from </a:t>
            </a:r>
            <a:r>
              <a:rPr>
                <a:latin typeface="Arial"/>
                <a:ea typeface="Arial"/>
                <a:cs typeface="Arial"/>
                <a:sym typeface="Arial"/>
              </a:rPr>
              <a:t>3</a:t>
            </a:r>
            <a:r>
              <a:t> to </a:t>
            </a:r>
            <a:r>
              <a:rPr>
                <a:latin typeface="Arial"/>
                <a:ea typeface="Arial"/>
                <a:cs typeface="Arial"/>
                <a:sym typeface="Arial"/>
              </a:rPr>
              <a:t>18</a:t>
            </a:r>
            <a:r>
              <a:t> with their respective frequencies as</a:t>
            </a:r>
          </a:p>
          <a:p>
            <a:pPr lvl="2" marL="0" indent="457200">
              <a:spcBef>
                <a:spcPts val="100"/>
              </a:spcBef>
              <a:buSzTx/>
              <a:buNone/>
              <a:defRPr>
                <a:latin typeface="Courier New"/>
                <a:ea typeface="Courier New"/>
                <a:cs typeface="Courier New"/>
                <a:sym typeface="Courier New"/>
              </a:defRPr>
            </a:pPr>
            <a:r>
              <a:rPr>
                <a:latin typeface="Arial"/>
                <a:ea typeface="Arial"/>
                <a:cs typeface="Arial"/>
                <a:sym typeface="Arial"/>
              </a:rPr>
              <a:t>3</a:t>
            </a:r>
            <a:r>
              <a:t>-1,</a:t>
            </a:r>
            <a:r>
              <a:rPr>
                <a:latin typeface="Arial"/>
                <a:ea typeface="Arial"/>
                <a:cs typeface="Arial"/>
                <a:sym typeface="Arial"/>
              </a:rPr>
              <a:t>4</a:t>
            </a:r>
            <a:r>
              <a:t>-3,</a:t>
            </a:r>
            <a:r>
              <a:rPr>
                <a:latin typeface="Arial"/>
                <a:ea typeface="Arial"/>
                <a:cs typeface="Arial"/>
                <a:sym typeface="Arial"/>
              </a:rPr>
              <a:t>5</a:t>
            </a:r>
            <a:r>
              <a:t>-6,</a:t>
            </a:r>
            <a:r>
              <a:rPr>
                <a:latin typeface="Arial"/>
                <a:ea typeface="Arial"/>
                <a:cs typeface="Arial"/>
                <a:sym typeface="Arial"/>
              </a:rPr>
              <a:t>6</a:t>
            </a:r>
            <a:r>
              <a:t>-10,</a:t>
            </a:r>
            <a:r>
              <a:rPr>
                <a:latin typeface="Arial"/>
                <a:ea typeface="Arial"/>
                <a:cs typeface="Arial"/>
                <a:sym typeface="Arial"/>
              </a:rPr>
              <a:t>7</a:t>
            </a:r>
            <a:r>
              <a:t>-15,</a:t>
            </a:r>
            <a:r>
              <a:rPr>
                <a:latin typeface="Arial"/>
                <a:ea typeface="Arial"/>
                <a:cs typeface="Arial"/>
                <a:sym typeface="Arial"/>
              </a:rPr>
              <a:t>8</a:t>
            </a:r>
            <a:r>
              <a:t>-21,</a:t>
            </a:r>
            <a:r>
              <a:rPr>
                <a:latin typeface="Arial"/>
                <a:ea typeface="Arial"/>
                <a:cs typeface="Arial"/>
                <a:sym typeface="Arial"/>
              </a:rPr>
              <a:t>9</a:t>
            </a:r>
            <a:r>
              <a:t>-25,</a:t>
            </a:r>
            <a:r>
              <a:rPr>
                <a:latin typeface="Arial"/>
                <a:ea typeface="Arial"/>
                <a:cs typeface="Arial"/>
                <a:sym typeface="Arial"/>
              </a:rPr>
              <a:t>10</a:t>
            </a:r>
            <a:r>
              <a:t>-27,</a:t>
            </a:r>
            <a:r>
              <a:rPr>
                <a:latin typeface="Arial"/>
                <a:ea typeface="Arial"/>
                <a:cs typeface="Arial"/>
                <a:sym typeface="Arial"/>
              </a:rPr>
              <a:t>11</a:t>
            </a:r>
            <a:r>
              <a:t>-27,</a:t>
            </a:r>
            <a:r>
              <a:rPr>
                <a:latin typeface="Arial"/>
                <a:ea typeface="Arial"/>
                <a:cs typeface="Arial"/>
                <a:sym typeface="Arial"/>
              </a:rPr>
              <a:t>12</a:t>
            </a:r>
            <a:r>
              <a:t>-25,</a:t>
            </a:r>
            <a:r>
              <a:rPr>
                <a:latin typeface="Arial"/>
                <a:ea typeface="Arial"/>
                <a:cs typeface="Arial"/>
                <a:sym typeface="Arial"/>
              </a:rPr>
              <a:t>13</a:t>
            </a:r>
            <a:r>
              <a:t>-21,</a:t>
            </a:r>
            <a:r>
              <a:rPr>
                <a:latin typeface="Arial"/>
                <a:ea typeface="Arial"/>
                <a:cs typeface="Arial"/>
                <a:sym typeface="Arial"/>
              </a:rPr>
              <a:t>14</a:t>
            </a:r>
            <a:r>
              <a:t>-15,</a:t>
            </a:r>
            <a:r>
              <a:rPr>
                <a:latin typeface="Arial"/>
                <a:ea typeface="Arial"/>
                <a:cs typeface="Arial"/>
                <a:sym typeface="Arial"/>
              </a:rPr>
              <a:t>15</a:t>
            </a:r>
            <a:r>
              <a:t>-10,</a:t>
            </a:r>
            <a:r>
              <a:rPr>
                <a:latin typeface="Arial"/>
                <a:ea typeface="Arial"/>
                <a:cs typeface="Arial"/>
                <a:sym typeface="Arial"/>
              </a:rPr>
              <a:t>16</a:t>
            </a:r>
            <a:r>
              <a:t>-6,</a:t>
            </a:r>
            <a:r>
              <a:rPr>
                <a:latin typeface="Arial"/>
                <a:ea typeface="Arial"/>
                <a:cs typeface="Arial"/>
                <a:sym typeface="Arial"/>
              </a:rPr>
              <a:t>17</a:t>
            </a:r>
            <a:r>
              <a:t>-3,</a:t>
            </a:r>
            <a:r>
              <a:rPr>
                <a:latin typeface="Arial"/>
                <a:ea typeface="Arial"/>
                <a:cs typeface="Arial"/>
                <a:sym typeface="Arial"/>
              </a:rPr>
              <a:t>18</a:t>
            </a:r>
            <a:r>
              <a:t>-1</a:t>
            </a:r>
          </a:p>
          <a:p>
            <a:pPr marL="382587" indent="-342899">
              <a:spcBef>
                <a:spcPts val="100"/>
              </a:spcBef>
              <a:defRPr sz="2900"/>
            </a:pPr>
            <a:r>
              <a:t>Build a Huffman tree to answer the right question.</a:t>
            </a:r>
          </a:p>
          <a:p>
            <a:pPr marL="382587" indent="-342899">
              <a:spcBef>
                <a:spcPts val="100"/>
              </a:spcBef>
              <a:defRPr sz="2900"/>
            </a:pPr>
            <a:r>
              <a:t>Note: There are total </a:t>
            </a:r>
            <a:r>
              <a:rPr>
                <a:latin typeface="Arial"/>
                <a:ea typeface="Arial"/>
                <a:cs typeface="Arial"/>
                <a:sym typeface="Arial"/>
              </a:rPr>
              <a:t>16</a:t>
            </a:r>
            <a:r>
              <a:t> numbers, and thus using binary search, answer can be obtained using 4 questions. Your answer should be better than 4.</a:t>
            </a:r>
          </a:p>
        </p:txBody>
      </p:sp>
      <p:sp>
        <p:nvSpPr>
          <p:cNvPr id="35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1"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35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4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4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4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4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4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9"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Game of 3 Dices"/>
          <p:cNvSpPr txBox="1"/>
          <p:nvPr>
            <p:ph type="title"/>
          </p:nvPr>
        </p:nvSpPr>
        <p:spPr>
          <a:prstGeom prst="rect">
            <a:avLst/>
          </a:prstGeom>
        </p:spPr>
        <p:txBody>
          <a:bodyPr/>
          <a:lstStyle/>
          <a:p>
            <a:pPr/>
            <a:r>
              <a:t>Game of 3 Dices</a:t>
            </a:r>
          </a:p>
        </p:txBody>
      </p:sp>
      <p:sp>
        <p:nvSpPr>
          <p:cNvPr id="3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6" name="DAA/Greedy Algorithms"/>
          <p:cNvSpPr txBox="1"/>
          <p:nvPr/>
        </p:nvSpPr>
        <p:spPr>
          <a:xfrm>
            <a:off x="423212" y="6963885"/>
            <a:ext cx="3244911"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DAA/Greedy Algorithms</a:t>
            </a:r>
          </a:p>
        </p:txBody>
      </p:sp>
      <p:sp>
        <p:nvSpPr>
          <p:cNvPr id="35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Q07: Generalized SSSP"/>
          <p:cNvSpPr txBox="1"/>
          <p:nvPr>
            <p:ph type="title"/>
          </p:nvPr>
        </p:nvSpPr>
        <p:spPr>
          <a:prstGeom prst="rect">
            <a:avLst/>
          </a:prstGeom>
        </p:spPr>
        <p:txBody>
          <a:bodyPr/>
          <a:lstStyle/>
          <a:p>
            <a:pPr/>
            <a:r>
              <a:t>Q07: Generalized SSSP</a:t>
            </a:r>
          </a:p>
        </p:txBody>
      </p:sp>
      <p:sp>
        <p:nvSpPr>
          <p:cNvPr id="360" name="Consider a graph G={V,E} such that in addition to cost c(u,v) for edge e={u,v}, there is vertex cost VC(u) for each vertex. The cost of path is defined as sum of edge costs plus the costs of all vertices on the path (including end points).  Write a progr"/>
          <p:cNvSpPr txBox="1"/>
          <p:nvPr>
            <p:ph type="body" idx="1"/>
          </p:nvPr>
        </p:nvSpPr>
        <p:spPr>
          <a:xfrm>
            <a:off x="624656" y="938113"/>
            <a:ext cx="9156883" cy="6219892"/>
          </a:xfrm>
          <a:prstGeom prst="rect">
            <a:avLst/>
          </a:prstGeom>
        </p:spPr>
        <p:txBody>
          <a:bodyPr/>
          <a:lstStyle/>
          <a:p>
            <a:pPr marL="382587" indent="-342899">
              <a:defRPr sz="2900"/>
            </a:pPr>
            <a:r>
              <a:t>Consider a graph G={V,E} such that in addition to cost c(u,v) for edge e={u,v}, there is vertex cost VC(u) for each vertex. The cost of path is defined as sum of edge costs plus the costs of all vertices on the path (including end points).  Write a program that given minimum cost from a given source vertex s to all other vertices.</a:t>
            </a:r>
          </a:p>
          <a:p>
            <a:pPr marL="382587" indent="-342899">
              <a:defRPr sz="2900"/>
            </a:pPr>
            <a:r>
              <a:t>Input: </a:t>
            </a:r>
          </a:p>
          <a:p>
            <a:pPr lvl="1" marL="738187" indent="-342900">
              <a:spcBef>
                <a:spcPts val="700"/>
              </a:spcBef>
              <a:buChar char="•"/>
              <a:defRPr sz="2900"/>
            </a:pPr>
            <a:r>
              <a:t>Argument </a:t>
            </a:r>
            <a:r>
              <a:rPr>
                <a:latin typeface="Arial"/>
                <a:ea typeface="Arial"/>
                <a:cs typeface="Arial"/>
                <a:sym typeface="Arial"/>
              </a:rPr>
              <a:t>1</a:t>
            </a:r>
            <a:r>
              <a:t>: file containing graph details. </a:t>
            </a:r>
          </a:p>
          <a:p>
            <a:pPr lvl="2" marL="1195387" indent="-342900">
              <a:spcBef>
                <a:spcPts val="0"/>
              </a:spcBef>
              <a:defRPr sz="2900"/>
            </a:pPr>
            <a:r>
              <a:t>First line </a:t>
            </a:r>
            <a:r>
              <a:rPr>
                <a:latin typeface="Courier New"/>
                <a:ea typeface="Courier New"/>
                <a:cs typeface="Courier New"/>
                <a:sym typeface="Courier New"/>
              </a:rPr>
              <a:t>&lt;N&gt; &lt;M&gt;</a:t>
            </a:r>
            <a:endParaRPr>
              <a:latin typeface="Courier New"/>
              <a:ea typeface="Courier New"/>
              <a:cs typeface="Courier New"/>
              <a:sym typeface="Courier New"/>
            </a:endParaRPr>
          </a:p>
          <a:p>
            <a:pPr lvl="2" marL="1195387" indent="-342900">
              <a:spcBef>
                <a:spcPts val="0"/>
              </a:spcBef>
              <a:defRPr sz="2900"/>
            </a:pPr>
            <a:r>
              <a:t>Next N lines: </a:t>
            </a:r>
            <a:r>
              <a:rPr>
                <a:latin typeface="Courier New"/>
                <a:ea typeface="Courier New"/>
                <a:cs typeface="Courier New"/>
                <a:sym typeface="Courier New"/>
              </a:rPr>
              <a:t>a c</a:t>
            </a:r>
            <a:r>
              <a:t>,  where </a:t>
            </a:r>
            <a:r>
              <a:rPr>
                <a:latin typeface="Courier New"/>
                <a:ea typeface="Courier New"/>
                <a:cs typeface="Courier New"/>
                <a:sym typeface="Courier New"/>
              </a:rPr>
              <a:t>c</a:t>
            </a:r>
            <a:r>
              <a:t> is cost of vertex </a:t>
            </a:r>
            <a:r>
              <a:rPr>
                <a:latin typeface="Courier New"/>
                <a:ea typeface="Courier New"/>
                <a:cs typeface="Courier New"/>
                <a:sym typeface="Courier New"/>
              </a:rPr>
              <a:t>a.</a:t>
            </a:r>
            <a:endParaRPr>
              <a:latin typeface="Courier New"/>
              <a:ea typeface="Courier New"/>
              <a:cs typeface="Courier New"/>
              <a:sym typeface="Courier New"/>
            </a:endParaRPr>
          </a:p>
          <a:p>
            <a:pPr lvl="2" marL="1195387" indent="-342900">
              <a:spcBef>
                <a:spcPts val="0"/>
              </a:spcBef>
              <a:defRPr sz="2900">
                <a:latin typeface="Gill Sans MT"/>
                <a:ea typeface="Gill Sans MT"/>
                <a:cs typeface="Gill Sans MT"/>
                <a:sym typeface="Gill Sans MT"/>
              </a:defRPr>
            </a:pPr>
            <a:r>
              <a:t>Next M lines define edge cost for each edge</a:t>
            </a:r>
          </a:p>
          <a:p>
            <a:pPr lvl="1" marL="738187" indent="-342900">
              <a:spcBef>
                <a:spcPts val="700"/>
              </a:spcBef>
              <a:buChar char="•"/>
              <a:defRPr sz="2900"/>
            </a:pPr>
            <a:r>
              <a:t>Argument 2: source vertex </a:t>
            </a:r>
            <a:r>
              <a:rPr>
                <a:latin typeface="Courier New"/>
                <a:ea typeface="Courier New"/>
                <a:cs typeface="Courier New"/>
                <a:sym typeface="Courier New"/>
              </a:rPr>
              <a:t>s</a:t>
            </a:r>
            <a:r>
              <a:t> e.g. </a:t>
            </a:r>
            <a:r>
              <a:rPr>
                <a:latin typeface="Courier New"/>
                <a:ea typeface="Courier New"/>
                <a:cs typeface="Courier New"/>
                <a:sym typeface="Courier New"/>
              </a:rPr>
              <a:t>2</a:t>
            </a:r>
          </a:p>
          <a:p>
            <a:pPr marL="382587" indent="-342899">
              <a:defRPr sz="2900"/>
            </a:pPr>
            <a:r>
              <a:t>Output: cost of each vertex from source vertex </a:t>
            </a:r>
            <a:r>
              <a:rPr>
                <a:latin typeface="Courier New"/>
                <a:ea typeface="Courier New"/>
                <a:cs typeface="Courier New"/>
                <a:sym typeface="Courier New"/>
              </a:rPr>
              <a:t>s</a:t>
            </a:r>
            <a:r>
              <a:t>.</a:t>
            </a:r>
          </a:p>
        </p:txBody>
      </p:sp>
      <p:sp>
        <p:nvSpPr>
          <p:cNvPr id="3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2"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36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6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6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6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6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6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6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36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360">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60"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Q08: Single Destination SSSP"/>
          <p:cNvSpPr txBox="1"/>
          <p:nvPr>
            <p:ph type="title"/>
          </p:nvPr>
        </p:nvSpPr>
        <p:spPr>
          <a:prstGeom prst="rect">
            <a:avLst/>
          </a:prstGeom>
        </p:spPr>
        <p:txBody>
          <a:bodyPr/>
          <a:lstStyle/>
          <a:p>
            <a:pPr/>
            <a:r>
              <a:t>Q08: Single Destination SSSP</a:t>
            </a:r>
          </a:p>
        </p:txBody>
      </p:sp>
      <p:sp>
        <p:nvSpPr>
          <p:cNvPr id="366" name="Consider a directed graph G={V,E} find the cost to a destination node from each node of the graph. The cost of path is defined as sum of edge costs.  Input:…"/>
          <p:cNvSpPr txBox="1"/>
          <p:nvPr>
            <p:ph type="body" idx="1"/>
          </p:nvPr>
        </p:nvSpPr>
        <p:spPr>
          <a:xfrm>
            <a:off x="624656" y="938113"/>
            <a:ext cx="9156883" cy="6219892"/>
          </a:xfrm>
          <a:prstGeom prst="rect">
            <a:avLst/>
          </a:prstGeom>
        </p:spPr>
        <p:txBody>
          <a:bodyPr/>
          <a:lstStyle/>
          <a:p>
            <a:pPr marL="382587" indent="-342899">
              <a:defRPr sz="2900"/>
            </a:pPr>
            <a:r>
              <a:t>Consider a directed graph G={V,E} find the cost to a destination node from each node of the graph. The cost of path is defined as sum of edge costs.  Input: </a:t>
            </a:r>
          </a:p>
          <a:p>
            <a:pPr lvl="1" marL="738187" indent="-342900">
              <a:spcBef>
                <a:spcPts val="700"/>
              </a:spcBef>
              <a:buChar char="•"/>
              <a:defRPr sz="2900"/>
            </a:pPr>
            <a:r>
              <a:t>Argument </a:t>
            </a:r>
            <a:r>
              <a:rPr>
                <a:latin typeface="Arial"/>
                <a:ea typeface="Arial"/>
                <a:cs typeface="Arial"/>
                <a:sym typeface="Arial"/>
              </a:rPr>
              <a:t>1</a:t>
            </a:r>
            <a:r>
              <a:t>: file containing graph details.</a:t>
            </a:r>
          </a:p>
          <a:p>
            <a:pPr lvl="2" marL="1195387" indent="-342900">
              <a:spcBef>
                <a:spcPts val="0"/>
              </a:spcBef>
              <a:defRPr sz="2900"/>
            </a:pPr>
            <a:r>
              <a:t>First line </a:t>
            </a:r>
            <a:r>
              <a:rPr>
                <a:latin typeface="Courier New"/>
                <a:ea typeface="Courier New"/>
                <a:cs typeface="Courier New"/>
                <a:sym typeface="Courier New"/>
              </a:rPr>
              <a:t>&lt;N&gt; &lt;M&gt;</a:t>
            </a:r>
            <a:endParaRPr>
              <a:latin typeface="Courier New"/>
              <a:ea typeface="Courier New"/>
              <a:cs typeface="Courier New"/>
              <a:sym typeface="Courier New"/>
            </a:endParaRPr>
          </a:p>
          <a:p>
            <a:pPr lvl="2" marL="1195387" indent="-342900">
              <a:spcBef>
                <a:spcPts val="0"/>
              </a:spcBef>
              <a:defRPr sz="2900"/>
            </a:pPr>
            <a:r>
              <a:t>Next N lines: </a:t>
            </a:r>
            <a:r>
              <a:rPr>
                <a:latin typeface="Courier New"/>
                <a:ea typeface="Courier New"/>
                <a:cs typeface="Courier New"/>
                <a:sym typeface="Courier New"/>
              </a:rPr>
              <a:t>a c</a:t>
            </a:r>
            <a:r>
              <a:t>,  where </a:t>
            </a:r>
            <a:r>
              <a:rPr>
                <a:latin typeface="Courier New"/>
                <a:ea typeface="Courier New"/>
                <a:cs typeface="Courier New"/>
                <a:sym typeface="Courier New"/>
              </a:rPr>
              <a:t>c</a:t>
            </a:r>
            <a:r>
              <a:t> is cost of vertex </a:t>
            </a:r>
            <a:r>
              <a:rPr>
                <a:latin typeface="Courier New"/>
                <a:ea typeface="Courier New"/>
                <a:cs typeface="Courier New"/>
                <a:sym typeface="Courier New"/>
              </a:rPr>
              <a:t>a.</a:t>
            </a:r>
            <a:endParaRPr>
              <a:latin typeface="Courier New"/>
              <a:ea typeface="Courier New"/>
              <a:cs typeface="Courier New"/>
              <a:sym typeface="Courier New"/>
            </a:endParaRPr>
          </a:p>
          <a:p>
            <a:pPr lvl="2" marL="1195387" indent="-342900">
              <a:spcBef>
                <a:spcPts val="0"/>
              </a:spcBef>
              <a:defRPr sz="2900">
                <a:latin typeface="Gill Sans MT"/>
                <a:ea typeface="Gill Sans MT"/>
                <a:cs typeface="Gill Sans MT"/>
                <a:sym typeface="Gill Sans MT"/>
              </a:defRPr>
            </a:pPr>
            <a:r>
              <a:t>Next M lines define edge cost for each edge</a:t>
            </a:r>
          </a:p>
          <a:p>
            <a:pPr lvl="1" marL="738187" indent="-342900">
              <a:spcBef>
                <a:spcPts val="700"/>
              </a:spcBef>
              <a:buChar char="•"/>
              <a:defRPr sz="2900"/>
            </a:pPr>
            <a:r>
              <a:t>Argument 2: destination vertex </a:t>
            </a:r>
            <a:r>
              <a:rPr>
                <a:latin typeface="Courier New"/>
                <a:ea typeface="Courier New"/>
                <a:cs typeface="Courier New"/>
                <a:sym typeface="Courier New"/>
              </a:rPr>
              <a:t>d</a:t>
            </a:r>
            <a:r>
              <a:t> e.g. </a:t>
            </a:r>
            <a:r>
              <a:rPr>
                <a:latin typeface="Courier New"/>
                <a:ea typeface="Courier New"/>
                <a:cs typeface="Courier New"/>
                <a:sym typeface="Courier New"/>
              </a:rPr>
              <a:t>2</a:t>
            </a:r>
          </a:p>
          <a:p>
            <a:pPr marL="382587" indent="-342899">
              <a:defRPr sz="2900"/>
            </a:pPr>
            <a:r>
              <a:t>Output: cost of destination vertex </a:t>
            </a:r>
            <a:r>
              <a:rPr>
                <a:latin typeface="Courier New"/>
                <a:ea typeface="Courier New"/>
                <a:cs typeface="Courier New"/>
                <a:sym typeface="Courier New"/>
              </a:rPr>
              <a:t>d</a:t>
            </a:r>
            <a:r>
              <a:t> from each vertex.</a:t>
            </a:r>
          </a:p>
        </p:txBody>
      </p:sp>
      <p:sp>
        <p:nvSpPr>
          <p:cNvPr id="3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8"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36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6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6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6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6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6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6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36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66"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Assignment Logistics"/>
          <p:cNvSpPr txBox="1"/>
          <p:nvPr>
            <p:ph type="title"/>
          </p:nvPr>
        </p:nvSpPr>
        <p:spPr>
          <a:prstGeom prst="rect">
            <a:avLst/>
          </a:prstGeom>
        </p:spPr>
        <p:txBody>
          <a:bodyPr/>
          <a:lstStyle/>
          <a:p>
            <a:pPr/>
            <a:r>
              <a:t>Assignment Logistics</a:t>
            </a:r>
          </a:p>
        </p:txBody>
      </p:sp>
      <p:sp>
        <p:nvSpPr>
          <p:cNvPr id="48" name="Same group as that of HA01. To change, make a request.…"/>
          <p:cNvSpPr txBox="1"/>
          <p:nvPr>
            <p:ph type="body" idx="1"/>
          </p:nvPr>
        </p:nvSpPr>
        <p:spPr>
          <a:xfrm>
            <a:off x="526694" y="938113"/>
            <a:ext cx="9106612" cy="6163933"/>
          </a:xfrm>
          <a:prstGeom prst="rect">
            <a:avLst/>
          </a:prstGeom>
        </p:spPr>
        <p:txBody>
          <a:bodyPr/>
          <a:lstStyle/>
          <a:p>
            <a:pPr marL="382587" indent="-342899">
              <a:spcBef>
                <a:spcPts val="200"/>
              </a:spcBef>
              <a:defRPr sz="2800"/>
            </a:pPr>
            <a:r>
              <a:t>Same group as that of </a:t>
            </a:r>
            <a:r>
              <a:rPr>
                <a:latin typeface="Arial"/>
                <a:ea typeface="Arial"/>
                <a:cs typeface="Arial"/>
                <a:sym typeface="Arial"/>
              </a:rPr>
              <a:t>HA01</a:t>
            </a:r>
            <a:r>
              <a:t>. To change, make a request.</a:t>
            </a:r>
          </a:p>
          <a:p>
            <a:pPr>
              <a:spcBef>
                <a:spcPts val="200"/>
              </a:spcBef>
              <a:defRPr sz="3000"/>
            </a:pPr>
            <a:r>
              <a:t>All assignments are to be submitted online in github.</a:t>
            </a:r>
          </a:p>
          <a:p>
            <a:pPr lvl="1">
              <a:spcBef>
                <a:spcPts val="200"/>
              </a:spcBef>
            </a:pPr>
            <a:r>
              <a:t>Program (java/C/C++/python) should run on Linux.</a:t>
            </a:r>
          </a:p>
          <a:p>
            <a:pPr marL="325437" indent="-285750">
              <a:spcBef>
                <a:spcPts val="200"/>
              </a:spcBef>
              <a:defRPr sz="3000"/>
            </a:pPr>
            <a:r>
              <a:t>Program should adhere to following</a:t>
            </a:r>
          </a:p>
          <a:p>
            <a:pPr lvl="1">
              <a:spcBef>
                <a:spcPts val="200"/>
              </a:spcBef>
              <a:buChar char="•"/>
            </a:pPr>
            <a:r>
              <a:t>Use command line arguments for parameter passing</a:t>
            </a:r>
          </a:p>
          <a:p>
            <a:pPr lvl="2" marL="1138237" indent="-285750">
              <a:spcBef>
                <a:spcPts val="200"/>
              </a:spcBef>
              <a:defRPr sz="3000"/>
            </a:pPr>
            <a:r>
              <a:t>Avoid any hard coding of parameter values.</a:t>
            </a:r>
          </a:p>
          <a:p>
            <a:pPr lvl="1">
              <a:spcBef>
                <a:spcPts val="200"/>
              </a:spcBef>
              <a:buChar char="•"/>
            </a:pPr>
            <a:r>
              <a:t>Program should not crash under any circumstances</a:t>
            </a:r>
          </a:p>
          <a:p>
            <a:pPr lvl="1">
              <a:spcBef>
                <a:spcPts val="200"/>
              </a:spcBef>
              <a:buChar char="•"/>
            </a:pPr>
            <a:r>
              <a:t>It should have proper indentation for readability</a:t>
            </a:r>
          </a:p>
          <a:p>
            <a:pPr lvl="1">
              <a:spcBef>
                <a:spcPts val="200"/>
              </a:spcBef>
              <a:buChar char="•"/>
            </a:pPr>
            <a:r>
              <a:t>Use proper variable names to indicate meaning</a:t>
            </a:r>
          </a:p>
          <a:p>
            <a:pPr lvl="2" marL="1138237" indent="-285750">
              <a:spcBef>
                <a:spcPts val="200"/>
              </a:spcBef>
            </a:pPr>
            <a:r>
              <a:t>Avoid use of cryptic variable names e.g. </a:t>
            </a:r>
            <a:r>
              <a:rPr>
                <a:latin typeface="Courier New"/>
                <a:ea typeface="Courier New"/>
                <a:cs typeface="Courier New"/>
                <a:sym typeface="Courier New"/>
              </a:rPr>
              <a:t>a,b,c,x,y</a:t>
            </a:r>
          </a:p>
        </p:txBody>
      </p:sp>
      <p:sp>
        <p:nvSpPr>
          <p:cNvPr id="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5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mc:AlternateContent xmlns:mc="http://schemas.openxmlformats.org/markup-compatibility/2006">
    <mc:Choice xmlns:p14="http://schemas.microsoft.com/office/powerpoint/2010/main" Requires="p14">
      <p:transition spd="med" advClick="1" p14:dur="899">
        <p:wipe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4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4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48">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48">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8"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Q09: Bridge Crossing Problem"/>
          <p:cNvSpPr txBox="1"/>
          <p:nvPr>
            <p:ph type="title"/>
          </p:nvPr>
        </p:nvSpPr>
        <p:spPr>
          <a:prstGeom prst="rect">
            <a:avLst/>
          </a:prstGeom>
        </p:spPr>
        <p:txBody>
          <a:bodyPr/>
          <a:lstStyle/>
          <a:p>
            <a:pPr/>
            <a:r>
              <a:t>Q</a:t>
            </a:r>
            <a:r>
              <a:rPr>
                <a:latin typeface="Arial"/>
                <a:ea typeface="Arial"/>
                <a:cs typeface="Arial"/>
                <a:sym typeface="Arial"/>
              </a:rPr>
              <a:t>09</a:t>
            </a:r>
            <a:r>
              <a:t>: Bridge Crossing Problem</a:t>
            </a:r>
          </a:p>
        </p:txBody>
      </p:sp>
      <p:sp>
        <p:nvSpPr>
          <p:cNvPr id="372" name="Consider that n people need to cross a bridge in the night time with their individual crossing time as t1≤t2≤…≤tn, and there is only 1 torch available.  A max of 2 people can cross the bridge at one time, and must have torch with them. Thus, the pair tak"/>
          <p:cNvSpPr txBox="1"/>
          <p:nvPr>
            <p:ph type="body" idx="1"/>
          </p:nvPr>
        </p:nvSpPr>
        <p:spPr>
          <a:prstGeom prst="rect">
            <a:avLst/>
          </a:prstGeom>
        </p:spPr>
        <p:txBody>
          <a:bodyPr/>
          <a:lstStyle/>
          <a:p>
            <a:pPr marL="382587" indent="-342899">
              <a:defRPr sz="2800"/>
            </a:pPr>
            <a:r>
              <a:t>Consider that </a:t>
            </a:r>
            <a:r>
              <a:rPr>
                <a:latin typeface="Courier New"/>
                <a:ea typeface="Courier New"/>
                <a:cs typeface="Courier New"/>
                <a:sym typeface="Courier New"/>
              </a:rPr>
              <a:t>n</a:t>
            </a:r>
            <a:r>
              <a:t> people need to cross a bridge in the night time with their individual crossing time as </a:t>
            </a:r>
            <a:r>
              <a:rPr>
                <a:latin typeface="Courier New"/>
                <a:ea typeface="Courier New"/>
                <a:cs typeface="Courier New"/>
                <a:sym typeface="Courier New"/>
              </a:rPr>
              <a:t>t</a:t>
            </a:r>
            <a:r>
              <a:rPr baseline="-5999">
                <a:latin typeface="Courier New"/>
                <a:ea typeface="Courier New"/>
                <a:cs typeface="Courier New"/>
                <a:sym typeface="Courier New"/>
              </a:rPr>
              <a:t>1</a:t>
            </a:r>
            <a:r>
              <a:rPr>
                <a:latin typeface="Courier New"/>
                <a:ea typeface="Courier New"/>
                <a:cs typeface="Courier New"/>
                <a:sym typeface="Courier New"/>
              </a:rPr>
              <a:t>≤t</a:t>
            </a:r>
            <a:r>
              <a:rPr baseline="-5999">
                <a:latin typeface="Courier New"/>
                <a:ea typeface="Courier New"/>
                <a:cs typeface="Courier New"/>
                <a:sym typeface="Courier New"/>
              </a:rPr>
              <a:t>2</a:t>
            </a:r>
            <a:r>
              <a:rPr>
                <a:latin typeface="Courier New"/>
                <a:ea typeface="Courier New"/>
                <a:cs typeface="Courier New"/>
                <a:sym typeface="Courier New"/>
              </a:rPr>
              <a:t>≤…≤t</a:t>
            </a:r>
            <a:r>
              <a:rPr baseline="-5999">
                <a:latin typeface="Courier New"/>
                <a:ea typeface="Courier New"/>
                <a:cs typeface="Courier New"/>
                <a:sym typeface="Courier New"/>
              </a:rPr>
              <a:t>n</a:t>
            </a:r>
            <a:r>
              <a:rPr>
                <a:latin typeface="Gill Sans MT"/>
                <a:ea typeface="Gill Sans MT"/>
                <a:cs typeface="Gill Sans MT"/>
                <a:sym typeface="Gill Sans MT"/>
              </a:rPr>
              <a:t>, and there is only </a:t>
            </a:r>
            <a:r>
              <a:rPr>
                <a:latin typeface="Courier New"/>
                <a:ea typeface="Courier New"/>
                <a:cs typeface="Courier New"/>
                <a:sym typeface="Courier New"/>
              </a:rPr>
              <a:t>1</a:t>
            </a:r>
            <a:r>
              <a:rPr>
                <a:latin typeface="Gill Sans MT"/>
                <a:ea typeface="Gill Sans MT"/>
                <a:cs typeface="Gill Sans MT"/>
                <a:sym typeface="Gill Sans MT"/>
              </a:rPr>
              <a:t> torch available.  A max of 2 people can cross the bridge at one time, and must have torch with them. Thus, the pair takes the time corresponding to slow person in the pair. One person needs to come back with torch so that remaining persons can cross the bridge.</a:t>
            </a:r>
            <a:endParaRPr>
              <a:latin typeface="Gill Sans MT"/>
              <a:ea typeface="Gill Sans MT"/>
              <a:cs typeface="Gill Sans MT"/>
              <a:sym typeface="Gill Sans MT"/>
            </a:endParaRPr>
          </a:p>
          <a:p>
            <a:pPr marL="382587" indent="-342899">
              <a:defRPr sz="2800"/>
            </a:pPr>
            <a:r>
              <a:rPr>
                <a:latin typeface="Gill Sans MT"/>
                <a:ea typeface="Gill Sans MT"/>
                <a:cs typeface="Gill Sans MT"/>
                <a:sym typeface="Gill Sans MT"/>
              </a:rPr>
              <a:t>Design a greedy algorithm for this problem and compute the time it will take for all people to cross the bridge. The input comma separated values of crossing time, e.g.</a:t>
            </a:r>
            <a:endParaRPr>
              <a:latin typeface="Gill Sans MT"/>
              <a:ea typeface="Gill Sans MT"/>
              <a:cs typeface="Gill Sans MT"/>
              <a:sym typeface="Gill Sans MT"/>
            </a:endParaRPr>
          </a:p>
          <a:p>
            <a:pPr lvl="1" marL="738187" indent="-342900">
              <a:spcBef>
                <a:spcPts val="700"/>
              </a:spcBef>
              <a:buChar char="•"/>
              <a:defRPr sz="2800">
                <a:latin typeface="Courier New"/>
                <a:ea typeface="Courier New"/>
                <a:cs typeface="Courier New"/>
                <a:sym typeface="Courier New"/>
              </a:defRPr>
            </a:pPr>
            <a:r>
              <a:t>1, 2, 4, 7, 11</a:t>
            </a:r>
            <a:endParaRPr>
              <a:latin typeface="Gill Sans MT"/>
              <a:ea typeface="Gill Sans MT"/>
              <a:cs typeface="Gill Sans MT"/>
              <a:sym typeface="Gill Sans MT"/>
            </a:endParaRPr>
          </a:p>
          <a:p>
            <a:pPr marL="382587" indent="-342899">
              <a:defRPr sz="2800"/>
            </a:pPr>
            <a:r>
              <a:rPr>
                <a:latin typeface="Gill Sans MT"/>
                <a:ea typeface="Gill Sans MT"/>
                <a:cs typeface="Gill Sans MT"/>
                <a:sym typeface="Gill Sans MT"/>
              </a:rPr>
              <a:t>Compare the output of your greedy algorithm and answer if greedy approach provides optimal solution. </a:t>
            </a:r>
            <a:endParaRPr>
              <a:latin typeface="Gill Sans MT"/>
              <a:ea typeface="Gill Sans MT"/>
              <a:cs typeface="Gill Sans MT"/>
              <a:sym typeface="Gill Sans MT"/>
            </a:endParaRPr>
          </a:p>
          <a:p>
            <a:pPr lvl="1" marL="738187" indent="-342900">
              <a:spcBef>
                <a:spcPts val="700"/>
              </a:spcBef>
              <a:buChar char="•"/>
              <a:defRPr sz="2800"/>
            </a:pPr>
            <a:r>
              <a:rPr>
                <a:latin typeface="Gill Sans MT"/>
                <a:ea typeface="Gill Sans MT"/>
                <a:cs typeface="Gill Sans MT"/>
                <a:sym typeface="Gill Sans MT"/>
              </a:rPr>
              <a:t>Note: optimal solution for </a:t>
            </a:r>
            <a:r>
              <a:rPr>
                <a:latin typeface="Courier New"/>
                <a:ea typeface="Courier New"/>
                <a:cs typeface="Courier New"/>
                <a:sym typeface="Courier New"/>
              </a:rPr>
              <a:t>1,2,5,10</a:t>
            </a:r>
            <a:r>
              <a:rPr>
                <a:latin typeface="Gill Sans MT"/>
                <a:ea typeface="Gill Sans MT"/>
                <a:cs typeface="Gill Sans MT"/>
                <a:sym typeface="Gill Sans MT"/>
              </a:rPr>
              <a:t> is </a:t>
            </a:r>
            <a:r>
              <a:rPr>
                <a:latin typeface="Courier New"/>
                <a:ea typeface="Courier New"/>
                <a:cs typeface="Courier New"/>
                <a:sym typeface="Courier New"/>
              </a:rPr>
              <a:t>17</a:t>
            </a:r>
            <a:r>
              <a:rPr>
                <a:latin typeface="Gill Sans MT"/>
                <a:ea typeface="Gill Sans MT"/>
                <a:cs typeface="Gill Sans MT"/>
                <a:sym typeface="Gill Sans MT"/>
              </a:rPr>
              <a:t>.</a:t>
            </a:r>
          </a:p>
        </p:txBody>
      </p:sp>
      <p:sp>
        <p:nvSpPr>
          <p:cNvPr id="3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4" name="DAA/Greedy Algorithms"/>
          <p:cNvSpPr txBox="1"/>
          <p:nvPr/>
        </p:nvSpPr>
        <p:spPr>
          <a:xfrm>
            <a:off x="423212" y="6963885"/>
            <a:ext cx="3244911"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DAA/Greedy Algorithms</a:t>
            </a:r>
          </a:p>
        </p:txBody>
      </p:sp>
      <p:sp>
        <p:nvSpPr>
          <p:cNvPr id="37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7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7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72"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Q10: Kruskal Algo"/>
          <p:cNvSpPr txBox="1"/>
          <p:nvPr>
            <p:ph type="title"/>
          </p:nvPr>
        </p:nvSpPr>
        <p:spPr>
          <a:prstGeom prst="rect">
            <a:avLst/>
          </a:prstGeom>
        </p:spPr>
        <p:txBody>
          <a:bodyPr/>
          <a:lstStyle/>
          <a:p>
            <a:pPr/>
            <a:r>
              <a:t>Q</a:t>
            </a:r>
            <a:r>
              <a:rPr>
                <a:latin typeface="Arial"/>
                <a:ea typeface="Arial"/>
                <a:cs typeface="Arial"/>
                <a:sym typeface="Arial"/>
              </a:rPr>
              <a:t>10</a:t>
            </a:r>
            <a:r>
              <a:t>: Kruskal Algo</a:t>
            </a:r>
          </a:p>
        </p:txBody>
      </p:sp>
      <p:sp>
        <p:nvSpPr>
          <p:cNvPr id="378" name="Given an input graph (as specified by input file), construct a Minimum Cost Spanning Tree using Kruskal algorithm with using Union-Find approach with Union taking O(1) time.  Assume that input file has edges defined in ascending (non-decreasing) order of"/>
          <p:cNvSpPr txBox="1"/>
          <p:nvPr>
            <p:ph type="body" idx="1"/>
          </p:nvPr>
        </p:nvSpPr>
        <p:spPr>
          <a:xfrm>
            <a:off x="624656" y="938113"/>
            <a:ext cx="9156883" cy="5743774"/>
          </a:xfrm>
          <a:prstGeom prst="rect">
            <a:avLst/>
          </a:prstGeom>
        </p:spPr>
        <p:txBody>
          <a:bodyPr/>
          <a:lstStyle/>
          <a:p>
            <a:pPr>
              <a:spcBef>
                <a:spcPts val="0"/>
              </a:spcBef>
              <a:defRPr sz="3100"/>
            </a:pPr>
            <a:r>
              <a:t>Given an input graph (as specified by input file), construct a Minimum Cost Spanning Tree using Kruskal algorithm with using Union-Find approach with Union taking </a:t>
            </a:r>
            <a:r>
              <a:rPr>
                <a:latin typeface="Courier New"/>
                <a:ea typeface="Courier New"/>
                <a:cs typeface="Courier New"/>
                <a:sym typeface="Courier New"/>
              </a:rPr>
              <a:t>O(1) </a:t>
            </a:r>
            <a:r>
              <a:t>time.  Assume that input file has edges defined in ascending (non-decreasing) order of cost.</a:t>
            </a:r>
          </a:p>
          <a:p>
            <a:pPr>
              <a:spcBef>
                <a:spcPts val="0"/>
              </a:spcBef>
              <a:defRPr sz="3100"/>
            </a:pPr>
            <a:r>
              <a:t>Now consider that cost of each edge is increased by </a:t>
            </a:r>
            <a:r>
              <a:rPr>
                <a:latin typeface="Courier New"/>
                <a:ea typeface="Courier New"/>
                <a:cs typeface="Courier New"/>
                <a:sym typeface="Courier New"/>
              </a:rPr>
              <a:t>1</a:t>
            </a:r>
            <a:r>
              <a:t> and build a new minimum cost spanning tree.</a:t>
            </a:r>
          </a:p>
          <a:p>
            <a:pPr>
              <a:spcBef>
                <a:spcPts val="0"/>
              </a:spcBef>
              <a:defRPr sz="3100"/>
            </a:pPr>
          </a:p>
          <a:p>
            <a:pPr>
              <a:spcBef>
                <a:spcPts val="0"/>
              </a:spcBef>
              <a:defRPr sz="3100"/>
            </a:pPr>
            <a:r>
              <a:t>Provide example of two different graphs, such that in one case two MCSTs are same in another case two MCSTs are different.</a:t>
            </a:r>
          </a:p>
        </p:txBody>
      </p:sp>
      <p:sp>
        <p:nvSpPr>
          <p:cNvPr id="3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0"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38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7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78"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Q11: Kruskal Algo"/>
          <p:cNvSpPr txBox="1"/>
          <p:nvPr>
            <p:ph type="title"/>
          </p:nvPr>
        </p:nvSpPr>
        <p:spPr>
          <a:prstGeom prst="rect">
            <a:avLst/>
          </a:prstGeom>
        </p:spPr>
        <p:txBody>
          <a:bodyPr/>
          <a:lstStyle/>
          <a:p>
            <a:pPr/>
            <a:r>
              <a:t>Q</a:t>
            </a:r>
            <a:r>
              <a:rPr>
                <a:latin typeface="Arial"/>
                <a:ea typeface="Arial"/>
                <a:cs typeface="Arial"/>
                <a:sym typeface="Arial"/>
              </a:rPr>
              <a:t>11</a:t>
            </a:r>
            <a:r>
              <a:t>: Kruskal Algo</a:t>
            </a:r>
          </a:p>
        </p:txBody>
      </p:sp>
      <p:sp>
        <p:nvSpPr>
          <p:cNvPr id="384" name="Given an input graph (as specified by input file), construct a Minimum Cost Spanning Tree using Kruskal algorithm with using Union-Find approach with Find taking O(1) time.  Assume that input file has edges defined in ascending (non-decreasing) order of "/>
          <p:cNvSpPr txBox="1"/>
          <p:nvPr>
            <p:ph type="body" idx="1"/>
          </p:nvPr>
        </p:nvSpPr>
        <p:spPr>
          <a:xfrm>
            <a:off x="624656" y="938113"/>
            <a:ext cx="9156883" cy="5743774"/>
          </a:xfrm>
          <a:prstGeom prst="rect">
            <a:avLst/>
          </a:prstGeom>
        </p:spPr>
        <p:txBody>
          <a:bodyPr/>
          <a:lstStyle/>
          <a:p>
            <a:pPr>
              <a:spcBef>
                <a:spcPts val="0"/>
              </a:spcBef>
              <a:defRPr sz="3100"/>
            </a:pPr>
            <a:r>
              <a:t>Given an input graph (as specified by input file), construct a Minimum Cost Spanning Tree using Kruskal algorithm with using Union-Find approach with Find taking </a:t>
            </a:r>
            <a:r>
              <a:rPr>
                <a:latin typeface="Courier New"/>
                <a:ea typeface="Courier New"/>
                <a:cs typeface="Courier New"/>
                <a:sym typeface="Courier New"/>
              </a:rPr>
              <a:t>O(1) </a:t>
            </a:r>
            <a:r>
              <a:t>time.  Assume that input file has edges defined in ascending (non-decreasing) order of cost.</a:t>
            </a:r>
          </a:p>
          <a:p>
            <a:pPr>
              <a:spcBef>
                <a:spcPts val="0"/>
              </a:spcBef>
              <a:defRPr sz="3100"/>
            </a:pPr>
            <a:r>
              <a:t>Now consider that cost of each edge is increased by </a:t>
            </a:r>
            <a:r>
              <a:rPr>
                <a:latin typeface="Courier New"/>
                <a:ea typeface="Courier New"/>
                <a:cs typeface="Courier New"/>
                <a:sym typeface="Courier New"/>
              </a:rPr>
              <a:t>1</a:t>
            </a:r>
            <a:r>
              <a:t> and build a new minimum cost spanning tree.</a:t>
            </a:r>
          </a:p>
          <a:p>
            <a:pPr>
              <a:spcBef>
                <a:spcPts val="0"/>
              </a:spcBef>
              <a:defRPr sz="3100"/>
            </a:pPr>
          </a:p>
          <a:p>
            <a:pPr>
              <a:spcBef>
                <a:spcPts val="0"/>
              </a:spcBef>
              <a:defRPr sz="3100"/>
            </a:pPr>
            <a:r>
              <a:t>Provide example of two different graphs, such that in one case two MCSTs are same in another case two MCSTs are different.</a:t>
            </a:r>
          </a:p>
        </p:txBody>
      </p:sp>
      <p:sp>
        <p:nvSpPr>
          <p:cNvPr id="3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6"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38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8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8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84"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Q12: Knapsack Problem"/>
          <p:cNvSpPr txBox="1"/>
          <p:nvPr>
            <p:ph type="title"/>
          </p:nvPr>
        </p:nvSpPr>
        <p:spPr>
          <a:prstGeom prst="rect">
            <a:avLst/>
          </a:prstGeom>
        </p:spPr>
        <p:txBody>
          <a:bodyPr/>
          <a:lstStyle/>
          <a:p>
            <a:pPr/>
            <a:r>
              <a:t>Q</a:t>
            </a:r>
            <a:r>
              <a:rPr>
                <a:latin typeface="Arial"/>
                <a:ea typeface="Arial"/>
                <a:cs typeface="Arial"/>
                <a:sym typeface="Arial"/>
              </a:rPr>
              <a:t>12</a:t>
            </a:r>
            <a:r>
              <a:t>: Knapsack Problem</a:t>
            </a:r>
          </a:p>
        </p:txBody>
      </p:sp>
      <p:sp>
        <p:nvSpPr>
          <p:cNvPr id="390" name="Consider N items with their respecttive weights as w1,w2,…,wn and respective profits as p1,p2,…,pn to be put in a knapsack of weight M.  Your objective to fill the knapsack in such a way that your profit is maximized but with minimum number of items.…"/>
          <p:cNvSpPr txBox="1"/>
          <p:nvPr>
            <p:ph type="body" idx="1"/>
          </p:nvPr>
        </p:nvSpPr>
        <p:spPr>
          <a:prstGeom prst="rect">
            <a:avLst/>
          </a:prstGeom>
        </p:spPr>
        <p:txBody>
          <a:bodyPr/>
          <a:lstStyle/>
          <a:p>
            <a:pPr/>
            <a:r>
              <a:t>Consider </a:t>
            </a:r>
            <a:r>
              <a:rPr>
                <a:latin typeface="Courier New"/>
                <a:ea typeface="Courier New"/>
                <a:cs typeface="Courier New"/>
                <a:sym typeface="Courier New"/>
              </a:rPr>
              <a:t>N</a:t>
            </a:r>
            <a:r>
              <a:t> items with their respecttive weights as </a:t>
            </a:r>
            <a:r>
              <a:rPr>
                <a:latin typeface="Courier New"/>
                <a:ea typeface="Courier New"/>
                <a:cs typeface="Courier New"/>
                <a:sym typeface="Courier New"/>
              </a:rPr>
              <a:t>w</a:t>
            </a:r>
            <a:r>
              <a:rPr baseline="-5999">
                <a:latin typeface="Courier New"/>
                <a:ea typeface="Courier New"/>
                <a:cs typeface="Courier New"/>
                <a:sym typeface="Courier New"/>
              </a:rPr>
              <a:t>1</a:t>
            </a:r>
            <a:r>
              <a:rPr>
                <a:latin typeface="Courier New"/>
                <a:ea typeface="Courier New"/>
                <a:cs typeface="Courier New"/>
                <a:sym typeface="Courier New"/>
              </a:rPr>
              <a:t>,w</a:t>
            </a:r>
            <a:r>
              <a:rPr baseline="-5999">
                <a:latin typeface="Courier New"/>
                <a:ea typeface="Courier New"/>
                <a:cs typeface="Courier New"/>
                <a:sym typeface="Courier New"/>
              </a:rPr>
              <a:t>2</a:t>
            </a:r>
            <a:r>
              <a:rPr>
                <a:latin typeface="Courier New"/>
                <a:ea typeface="Courier New"/>
                <a:cs typeface="Courier New"/>
                <a:sym typeface="Courier New"/>
              </a:rPr>
              <a:t>,…,w</a:t>
            </a:r>
            <a:r>
              <a:rPr baseline="-5999">
                <a:latin typeface="Courier New"/>
                <a:ea typeface="Courier New"/>
                <a:cs typeface="Courier New"/>
                <a:sym typeface="Courier New"/>
              </a:rPr>
              <a:t>n</a:t>
            </a:r>
            <a:r>
              <a:t> and respective profits as </a:t>
            </a:r>
            <a:r>
              <a:rPr>
                <a:latin typeface="Courier New"/>
                <a:ea typeface="Courier New"/>
                <a:cs typeface="Courier New"/>
                <a:sym typeface="Courier New"/>
              </a:rPr>
              <a:t>p</a:t>
            </a:r>
            <a:r>
              <a:rPr baseline="-5999">
                <a:latin typeface="Courier New"/>
                <a:ea typeface="Courier New"/>
                <a:cs typeface="Courier New"/>
                <a:sym typeface="Courier New"/>
              </a:rPr>
              <a:t>1</a:t>
            </a:r>
            <a:r>
              <a:rPr>
                <a:latin typeface="Courier New"/>
                <a:ea typeface="Courier New"/>
                <a:cs typeface="Courier New"/>
                <a:sym typeface="Courier New"/>
              </a:rPr>
              <a:t>,p</a:t>
            </a:r>
            <a:r>
              <a:rPr baseline="-5999">
                <a:latin typeface="Courier New"/>
                <a:ea typeface="Courier New"/>
                <a:cs typeface="Courier New"/>
                <a:sym typeface="Courier New"/>
              </a:rPr>
              <a:t>2</a:t>
            </a:r>
            <a:r>
              <a:rPr>
                <a:latin typeface="Courier New"/>
                <a:ea typeface="Courier New"/>
                <a:cs typeface="Courier New"/>
                <a:sym typeface="Courier New"/>
              </a:rPr>
              <a:t>,…,p</a:t>
            </a:r>
            <a:r>
              <a:rPr baseline="-5999">
                <a:latin typeface="Courier New"/>
                <a:ea typeface="Courier New"/>
                <a:cs typeface="Courier New"/>
                <a:sym typeface="Courier New"/>
              </a:rPr>
              <a:t>n </a:t>
            </a:r>
            <a:r>
              <a:t>to be put in a knapsack of weight M.  Your objective to fill the knapsack in such a way that your profit is maximized but with minimum number of items. </a:t>
            </a:r>
          </a:p>
          <a:p>
            <a:pPr/>
            <a:r>
              <a:t>Design a greedy implementation of fractional knapsack to achieve the objectives.</a:t>
            </a:r>
          </a:p>
          <a:p>
            <a:pPr/>
            <a:r>
              <a:t>Input a filename</a:t>
            </a:r>
          </a:p>
          <a:p>
            <a:pPr lvl="1"/>
            <a:r>
              <a:t>first line contains weight of each item</a:t>
            </a:r>
          </a:p>
          <a:p>
            <a:pPr lvl="1"/>
            <a:r>
              <a:t>second line contains profit of each item.</a:t>
            </a:r>
          </a:p>
        </p:txBody>
      </p:sp>
      <p:sp>
        <p:nvSpPr>
          <p:cNvPr id="3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2"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39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Compliance"/>
          <p:cNvSpPr txBox="1"/>
          <p:nvPr>
            <p:ph type="title"/>
          </p:nvPr>
        </p:nvSpPr>
        <p:spPr>
          <a:prstGeom prst="rect">
            <a:avLst/>
          </a:prstGeom>
        </p:spPr>
        <p:txBody>
          <a:bodyPr/>
          <a:lstStyle/>
          <a:p>
            <a:pPr/>
            <a:r>
              <a:t>Compliance</a:t>
            </a:r>
          </a:p>
        </p:txBody>
      </p:sp>
      <p:sp>
        <p:nvSpPr>
          <p:cNvPr id="396" name="Please ensure that your programming filename follows the convention…"/>
          <p:cNvSpPr txBox="1"/>
          <p:nvPr>
            <p:ph type="body" idx="1"/>
          </p:nvPr>
        </p:nvSpPr>
        <p:spPr>
          <a:xfrm>
            <a:off x="887784" y="938113"/>
            <a:ext cx="8939479" cy="5891610"/>
          </a:xfrm>
          <a:prstGeom prst="rect">
            <a:avLst/>
          </a:prstGeom>
        </p:spPr>
        <p:txBody>
          <a:bodyPr/>
          <a:lstStyle/>
          <a:p>
            <a:pPr/>
            <a:r>
              <a:t>Please ensure that your programming filename follows the convention</a:t>
            </a:r>
          </a:p>
          <a:p>
            <a:pPr lvl="1">
              <a:spcBef>
                <a:spcPts val="300"/>
              </a:spcBef>
              <a:defRPr sz="2700"/>
            </a:pPr>
            <a:r>
              <a:rPr>
                <a:latin typeface="Courier New"/>
                <a:ea typeface="Courier New"/>
                <a:cs typeface="Courier New"/>
                <a:sym typeface="Courier New"/>
              </a:rPr>
              <a:t>Asn03G&lt;nn&gt;P&lt;mm&gt;.java/c/cpp/py</a:t>
            </a:r>
            <a:endParaRPr>
              <a:latin typeface="Courier New"/>
              <a:ea typeface="Courier New"/>
              <a:cs typeface="Courier New"/>
              <a:sym typeface="Courier New"/>
            </a:endParaRPr>
          </a:p>
          <a:p>
            <a:pPr lvl="1">
              <a:spcBef>
                <a:spcPts val="300"/>
              </a:spcBef>
              <a:defRPr sz="2700">
                <a:latin typeface="Gill Sans MT"/>
                <a:ea typeface="Gill Sans MT"/>
                <a:cs typeface="Gill Sans MT"/>
                <a:sym typeface="Gill Sans MT"/>
              </a:defRPr>
            </a:pPr>
            <a:r>
              <a:t>where </a:t>
            </a:r>
            <a:r>
              <a:rPr>
                <a:latin typeface="Courier New"/>
                <a:ea typeface="Courier New"/>
                <a:cs typeface="Courier New"/>
                <a:sym typeface="Courier New"/>
              </a:rPr>
              <a:t>nn</a:t>
            </a:r>
            <a:r>
              <a:t> corresponds to your group number and </a:t>
            </a:r>
            <a:r>
              <a:rPr>
                <a:latin typeface="Courier New"/>
                <a:ea typeface="Courier New"/>
                <a:cs typeface="Courier New"/>
                <a:sym typeface="Courier New"/>
              </a:rPr>
              <a:t>mm</a:t>
            </a:r>
            <a:r>
              <a:t> corresponds to assignment problem number.</a:t>
            </a:r>
          </a:p>
          <a:p>
            <a:pPr lvl="1">
              <a:spcBef>
                <a:spcPts val="300"/>
              </a:spcBef>
              <a:defRPr sz="2700">
                <a:latin typeface="Gill Sans MT"/>
                <a:ea typeface="Gill Sans MT"/>
                <a:cs typeface="Gill Sans MT"/>
                <a:sym typeface="Gill Sans MT"/>
              </a:defRPr>
            </a:pPr>
            <a:r>
              <a:t>The programming file should have proper extension.</a:t>
            </a:r>
          </a:p>
          <a:p>
            <a:pPr marL="311990" indent="-272302">
              <a:spcBef>
                <a:spcPts val="300"/>
              </a:spcBef>
              <a:defRPr sz="2700">
                <a:latin typeface="Gill Sans MT"/>
                <a:ea typeface="Gill Sans MT"/>
                <a:cs typeface="Gill Sans MT"/>
                <a:sym typeface="Gill Sans MT"/>
              </a:defRPr>
            </a:pPr>
            <a:r>
              <a:t>In the past two submissions,this convention has been mostly violated. Any violation will result in penalty.</a:t>
            </a:r>
          </a:p>
          <a:p>
            <a:pPr marL="311990" indent="-272302">
              <a:spcBef>
                <a:spcPts val="300"/>
              </a:spcBef>
              <a:defRPr sz="2700">
                <a:latin typeface="Gill Sans MT"/>
                <a:ea typeface="Gill Sans MT"/>
                <a:cs typeface="Gill Sans MT"/>
                <a:sym typeface="Gill Sans MT"/>
              </a:defRPr>
            </a:pPr>
            <a:r>
              <a:t>Further, please ensure to describe specific challenges w.r.t. your problem rather than keeping the generic descriptions such as “we found it difficult, searched internet, discussed among others”.  </a:t>
            </a:r>
          </a:p>
          <a:p>
            <a:pPr lvl="1" marL="636389" indent="-241101">
              <a:spcBef>
                <a:spcPts val="300"/>
              </a:spcBef>
              <a:buChar char="•"/>
              <a:defRPr sz="2700">
                <a:latin typeface="Gill Sans MT"/>
                <a:ea typeface="Gill Sans MT"/>
                <a:cs typeface="Gill Sans MT"/>
                <a:sym typeface="Gill Sans MT"/>
              </a:defRPr>
            </a:pPr>
            <a:r>
              <a:t>Please describe specific challenges that you faced.</a:t>
            </a:r>
          </a:p>
        </p:txBody>
      </p:sp>
      <p:sp>
        <p:nvSpPr>
          <p:cNvPr id="3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8"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39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Assignment Logistics"/>
          <p:cNvSpPr txBox="1"/>
          <p:nvPr>
            <p:ph type="title"/>
          </p:nvPr>
        </p:nvSpPr>
        <p:spPr>
          <a:prstGeom prst="rect">
            <a:avLst/>
          </a:prstGeom>
        </p:spPr>
        <p:txBody>
          <a:bodyPr/>
          <a:lstStyle/>
          <a:p>
            <a:pPr/>
            <a:r>
              <a:t>Assignment Logistics</a:t>
            </a:r>
          </a:p>
        </p:txBody>
      </p:sp>
      <p:sp>
        <p:nvSpPr>
          <p:cNvPr id="54" name="There are total of 12 programming questions.…"/>
          <p:cNvSpPr txBox="1"/>
          <p:nvPr>
            <p:ph type="body" idx="1"/>
          </p:nvPr>
        </p:nvSpPr>
        <p:spPr>
          <a:xfrm>
            <a:off x="526694" y="938113"/>
            <a:ext cx="9106612" cy="5891610"/>
          </a:xfrm>
          <a:prstGeom prst="rect">
            <a:avLst/>
          </a:prstGeom>
        </p:spPr>
        <p:txBody>
          <a:bodyPr/>
          <a:lstStyle/>
          <a:p>
            <a:pPr marL="382587" indent="-342899">
              <a:spcBef>
                <a:spcPts val="100"/>
              </a:spcBef>
              <a:defRPr sz="2900"/>
            </a:pPr>
            <a:r>
              <a:t>There are total of </a:t>
            </a:r>
            <a:r>
              <a:rPr>
                <a:latin typeface="Arial"/>
                <a:ea typeface="Arial"/>
                <a:cs typeface="Arial"/>
                <a:sym typeface="Arial"/>
              </a:rPr>
              <a:t>12</a:t>
            </a:r>
            <a:r>
              <a:t> programming questions. </a:t>
            </a:r>
          </a:p>
          <a:p>
            <a:pPr lvl="1" marL="738187" indent="-342900">
              <a:spcBef>
                <a:spcPts val="100"/>
              </a:spcBef>
              <a:buChar char="•"/>
              <a:defRPr sz="2900"/>
            </a:pPr>
            <a:r>
              <a:t>All Qs requires use of Divide/Conquer or Decrease/Conquer apporach. (No brute force)</a:t>
            </a:r>
          </a:p>
          <a:p>
            <a:pPr marL="382587" indent="-342899">
              <a:spcBef>
                <a:spcPts val="100"/>
              </a:spcBef>
              <a:defRPr sz="2900"/>
            </a:pPr>
            <a:r>
              <a:t>Each group/team is assigned one of the questions and need to submit the same question. The assignment question number is same as that for </a:t>
            </a:r>
            <a:r>
              <a:rPr>
                <a:latin typeface="Arial"/>
                <a:ea typeface="Arial"/>
                <a:cs typeface="Arial"/>
                <a:sym typeface="Arial"/>
              </a:rPr>
              <a:t>HA01</a:t>
            </a:r>
            <a:r>
              <a:t>.</a:t>
            </a:r>
          </a:p>
          <a:p>
            <a:pPr marL="382587" indent="-342899">
              <a:spcBef>
                <a:spcPts val="100"/>
              </a:spcBef>
              <a:defRPr sz="2900"/>
            </a:pPr>
            <a:r>
              <a:t>A team is encouraged to do other non-assigned questions to help improve learning. </a:t>
            </a:r>
          </a:p>
          <a:p>
            <a:pPr lvl="1" marL="738187" indent="-342900">
              <a:spcBef>
                <a:spcPts val="100"/>
              </a:spcBef>
              <a:buChar char="•"/>
              <a:defRPr sz="2900"/>
            </a:pPr>
            <a:r>
              <a:t>Team may be given bonus marks (as per the discretion of the instructor). The bonus marks, if given,  may count towards previous/future assignments.</a:t>
            </a:r>
          </a:p>
          <a:p>
            <a:pPr marL="325437" indent="-285750">
              <a:spcBef>
                <a:spcPts val="100"/>
              </a:spcBef>
              <a:defRPr sz="2900"/>
            </a:pPr>
            <a:r>
              <a:t>Plagiarism (copy) will result in 0 marks for all</a:t>
            </a:r>
          </a:p>
          <a:p>
            <a:pPr marL="325437" indent="-285750">
              <a:spcBef>
                <a:spcPts val="100"/>
              </a:spcBef>
              <a:defRPr sz="2900"/>
            </a:pPr>
            <a:r>
              <a:t>Any partial code from net (googling) should be cited with URL along with explanation</a:t>
            </a:r>
          </a:p>
        </p:txBody>
      </p:sp>
      <p:sp>
        <p:nvSpPr>
          <p:cNvPr id="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5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54">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4"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Assignment Submission Details"/>
          <p:cNvSpPr txBox="1"/>
          <p:nvPr>
            <p:ph type="title"/>
          </p:nvPr>
        </p:nvSpPr>
        <p:spPr>
          <a:prstGeom prst="rect">
            <a:avLst/>
          </a:prstGeom>
        </p:spPr>
        <p:txBody>
          <a:bodyPr/>
          <a:lstStyle/>
          <a:p>
            <a:pPr/>
            <a:r>
              <a:t>Assignment Submission Details</a:t>
            </a:r>
          </a:p>
        </p:txBody>
      </p:sp>
      <p:sp>
        <p:nvSpPr>
          <p:cNvPr id="60" name="Each submission (on github) should include…"/>
          <p:cNvSpPr txBox="1"/>
          <p:nvPr>
            <p:ph type="body" idx="1"/>
          </p:nvPr>
        </p:nvSpPr>
        <p:spPr>
          <a:xfrm>
            <a:off x="624656" y="938113"/>
            <a:ext cx="9156883" cy="6140252"/>
          </a:xfrm>
          <a:prstGeom prst="rect">
            <a:avLst/>
          </a:prstGeom>
        </p:spPr>
        <p:txBody>
          <a:bodyPr/>
          <a:lstStyle/>
          <a:p>
            <a:pPr marL="382587" indent="-342899">
              <a:spcBef>
                <a:spcPts val="300"/>
              </a:spcBef>
              <a:defRPr sz="2700"/>
            </a:pPr>
            <a:r>
              <a:t>Each submission (on github) should include</a:t>
            </a:r>
          </a:p>
          <a:p>
            <a:pPr lvl="1">
              <a:spcBef>
                <a:spcPts val="300"/>
              </a:spcBef>
              <a:defRPr sz="2700"/>
            </a:pPr>
            <a:r>
              <a:t>The program name should preferably be as e.g.</a:t>
            </a:r>
          </a:p>
          <a:p>
            <a:pPr lvl="2" marL="1138237" indent="-285750">
              <a:spcBef>
                <a:spcPts val="300"/>
              </a:spcBef>
              <a:buChar char="–"/>
              <a:defRPr sz="2700"/>
            </a:pPr>
            <a:r>
              <a:rPr>
                <a:latin typeface="Arial"/>
                <a:ea typeface="Arial"/>
                <a:cs typeface="Arial"/>
                <a:sym typeface="Arial"/>
              </a:rPr>
              <a:t>Q01</a:t>
            </a:r>
            <a:r>
              <a:t>: </a:t>
            </a:r>
            <a:r>
              <a:rPr>
                <a:latin typeface="Courier New"/>
                <a:ea typeface="Courier New"/>
                <a:cs typeface="Courier New"/>
                <a:sym typeface="Courier New"/>
              </a:rPr>
              <a:t>Asn03G01P01.java/c/cpp/py </a:t>
            </a:r>
            <a:r>
              <a:t>…</a:t>
            </a:r>
          </a:p>
          <a:p>
            <a:pPr lvl="5" marL="0" indent="1143000">
              <a:spcBef>
                <a:spcPts val="300"/>
              </a:spcBef>
              <a:buSzTx/>
              <a:buNone/>
              <a:defRPr sz="2700"/>
            </a:pPr>
            <a:r>
              <a:t>:</a:t>
            </a:r>
          </a:p>
          <a:p>
            <a:pPr lvl="2" marL="1138237" indent="-285750">
              <a:spcBef>
                <a:spcPts val="300"/>
              </a:spcBef>
              <a:buChar char="–"/>
              <a:defRPr sz="2700"/>
            </a:pPr>
            <a:r>
              <a:rPr>
                <a:latin typeface="Arial"/>
                <a:ea typeface="Arial"/>
                <a:cs typeface="Arial"/>
                <a:sym typeface="Arial"/>
              </a:rPr>
              <a:t>Q12</a:t>
            </a:r>
            <a:r>
              <a:t>: </a:t>
            </a:r>
            <a:r>
              <a:rPr>
                <a:latin typeface="Courier New"/>
                <a:ea typeface="Courier New"/>
                <a:cs typeface="Courier New"/>
                <a:sym typeface="Courier New"/>
              </a:rPr>
              <a:t>Asn03GxxP12.java/c/cpp/py </a:t>
            </a:r>
            <a:r>
              <a:t>…</a:t>
            </a:r>
          </a:p>
          <a:p>
            <a:pPr lvl="1">
              <a:spcBef>
                <a:spcPts val="300"/>
              </a:spcBef>
              <a:defRPr sz="2700"/>
            </a:pPr>
            <a:r>
              <a:rPr>
                <a:latin typeface="Courier New"/>
                <a:ea typeface="Courier New"/>
                <a:cs typeface="Courier New"/>
                <a:sym typeface="Courier New"/>
              </a:rPr>
              <a:t>Readme.txt:</a:t>
            </a:r>
            <a:r>
              <a:t> should contain</a:t>
            </a:r>
          </a:p>
          <a:p>
            <a:pPr lvl="2" marL="1781527" indent="-511527">
              <a:spcBef>
                <a:spcPts val="300"/>
              </a:spcBef>
              <a:buAutoNum type="arabicPeriod" startAt="1"/>
              <a:defRPr sz="2700"/>
            </a:pPr>
            <a:r>
              <a:t>Team details (Names, USN)</a:t>
            </a:r>
          </a:p>
          <a:p>
            <a:pPr lvl="2" marL="1781527" indent="-511527">
              <a:spcBef>
                <a:spcPts val="300"/>
              </a:spcBef>
              <a:buAutoNum type="arabicPeriod" startAt="1"/>
              <a:defRPr sz="2700"/>
            </a:pPr>
            <a:r>
              <a:t>Contribution of each team member</a:t>
            </a:r>
          </a:p>
          <a:p>
            <a:pPr lvl="2" marL="1781527" indent="-511527">
              <a:spcBef>
                <a:spcPts val="300"/>
              </a:spcBef>
              <a:buAutoNum type="arabicPeriod" startAt="1"/>
              <a:defRPr sz="2700"/>
            </a:pPr>
            <a:r>
              <a:t>Instructions to run the program</a:t>
            </a:r>
          </a:p>
          <a:p>
            <a:pPr lvl="2" marL="1781527" indent="-511527">
              <a:spcBef>
                <a:spcPts val="300"/>
              </a:spcBef>
              <a:buAutoNum type="arabicPeriod" startAt="1"/>
              <a:defRPr sz="2700"/>
            </a:pPr>
            <a:r>
              <a:t>Challenges faced and how did you address these</a:t>
            </a:r>
          </a:p>
          <a:p>
            <a:pPr lvl="2" marL="1781527" indent="-511527">
              <a:spcBef>
                <a:spcPts val="300"/>
              </a:spcBef>
              <a:buAutoNum type="arabicPeriod" startAt="1"/>
              <a:defRPr sz="2700"/>
            </a:pPr>
            <a:r>
              <a:t>What did you learn from this assignment</a:t>
            </a:r>
          </a:p>
          <a:p>
            <a:pPr lvl="1">
              <a:spcBef>
                <a:spcPts val="300"/>
              </a:spcBef>
              <a:defRPr sz="2700"/>
            </a:pPr>
            <a:r>
              <a:rPr>
                <a:latin typeface="Courier New"/>
                <a:ea typeface="Courier New"/>
                <a:cs typeface="Courier New"/>
                <a:sym typeface="Courier New"/>
              </a:rPr>
              <a:t>Output.txt</a:t>
            </a:r>
          </a:p>
          <a:p>
            <a:pPr lvl="2" marL="1781527" indent="-511527">
              <a:spcBef>
                <a:spcPts val="300"/>
              </a:spcBef>
              <a:buAutoNum type="arabicPeriod" startAt="1"/>
              <a:defRPr sz="2700"/>
            </a:pPr>
            <a:r>
              <a:t>Output of program with your sample data</a:t>
            </a:r>
          </a:p>
          <a:p>
            <a:pPr lvl="2" marL="1781527" indent="-511527">
              <a:spcBef>
                <a:spcPts val="300"/>
              </a:spcBef>
              <a:buAutoNum type="arabicPeriod" startAt="1"/>
              <a:defRPr sz="2700"/>
            </a:pPr>
            <a:r>
              <a:t>Total number of basic (key) operations i.e.  computation of time complexity.</a:t>
            </a:r>
          </a:p>
        </p:txBody>
      </p:sp>
      <p:sp>
        <p:nvSpPr>
          <p:cNvPr id="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6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6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6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60">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60">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60">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 fill="hold">
                                  <p:stCondLst>
                                    <p:cond delay="0"/>
                                  </p:stCondLst>
                                  <p:iterate type="el" backwards="0">
                                    <p:tmAbs val="0"/>
                                  </p:iterate>
                                  <p:childTnLst>
                                    <p:set>
                                      <p:cBhvr>
                                        <p:cTn id="56" fill="hold"/>
                                        <p:tgtEl>
                                          <p:spTgt spid="60">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 fill="hold">
                                  <p:stCondLst>
                                    <p:cond delay="0"/>
                                  </p:stCondLst>
                                  <p:iterate type="el" backwards="0">
                                    <p:tmAbs val="0"/>
                                  </p:iterate>
                                  <p:childTnLst>
                                    <p:set>
                                      <p:cBhvr>
                                        <p:cTn id="60" fill="hold"/>
                                        <p:tgtEl>
                                          <p:spTgt spid="60">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Assignment Input"/>
          <p:cNvSpPr txBox="1"/>
          <p:nvPr>
            <p:ph type="title"/>
          </p:nvPr>
        </p:nvSpPr>
        <p:spPr>
          <a:prstGeom prst="rect">
            <a:avLst/>
          </a:prstGeom>
        </p:spPr>
        <p:txBody>
          <a:bodyPr/>
          <a:lstStyle/>
          <a:p>
            <a:pPr/>
            <a:r>
              <a:t>Assignment Input</a:t>
            </a:r>
          </a:p>
        </p:txBody>
      </p:sp>
      <p:sp>
        <p:nvSpPr>
          <p:cNvPr id="66" name="If any assignment question involves graph, the graph data is specified in an input file with following syntax.…"/>
          <p:cNvSpPr txBox="1"/>
          <p:nvPr>
            <p:ph type="body" idx="1"/>
          </p:nvPr>
        </p:nvSpPr>
        <p:spPr>
          <a:xfrm>
            <a:off x="740002" y="1042550"/>
            <a:ext cx="8901669" cy="5891610"/>
          </a:xfrm>
          <a:prstGeom prst="rect">
            <a:avLst/>
          </a:prstGeom>
        </p:spPr>
        <p:txBody>
          <a:bodyPr/>
          <a:lstStyle/>
          <a:p>
            <a:pPr marL="382587" indent="-342899">
              <a:defRPr sz="2800"/>
            </a:pPr>
            <a:r>
              <a:t>If any assignment question involves graph, the graph data is specified in an input file with following syntax.</a:t>
            </a:r>
          </a:p>
          <a:p>
            <a:pPr lvl="2" marL="0" indent="457200">
              <a:spcBef>
                <a:spcPts val="0"/>
              </a:spcBef>
              <a:buSzTx/>
              <a:buNone/>
              <a:defRPr>
                <a:latin typeface="Courier New"/>
                <a:ea typeface="Courier New"/>
                <a:cs typeface="Courier New"/>
                <a:sym typeface="Courier New"/>
              </a:defRPr>
            </a:pPr>
            <a:r>
              <a:t>&lt;N&gt; &lt;M&gt;</a:t>
            </a:r>
          </a:p>
          <a:p>
            <a:pPr lvl="2" marL="0" indent="457200">
              <a:lnSpc>
                <a:spcPct val="80000"/>
              </a:lnSpc>
              <a:spcBef>
                <a:spcPts val="0"/>
              </a:spcBef>
              <a:buSzTx/>
              <a:buNone/>
              <a:defRPr>
                <a:latin typeface="Courier New"/>
                <a:ea typeface="Courier New"/>
                <a:cs typeface="Courier New"/>
                <a:sym typeface="Courier New"/>
              </a:defRPr>
            </a:pPr>
            <a:r>
              <a:t>u v c</a:t>
            </a:r>
          </a:p>
          <a:p>
            <a:pPr lvl="2" marL="0" indent="457200">
              <a:lnSpc>
                <a:spcPct val="80000"/>
              </a:lnSpc>
              <a:spcBef>
                <a:spcPts val="0"/>
              </a:spcBef>
              <a:buSzTx/>
              <a:buNone/>
              <a:defRPr>
                <a:latin typeface="Courier New"/>
                <a:ea typeface="Courier New"/>
                <a:cs typeface="Courier New"/>
                <a:sym typeface="Courier New"/>
              </a:defRPr>
            </a:pPr>
            <a:r>
              <a:t>:</a:t>
            </a:r>
          </a:p>
          <a:p>
            <a:pPr lvl="2" marL="0" indent="457200">
              <a:lnSpc>
                <a:spcPct val="80000"/>
              </a:lnSpc>
              <a:spcBef>
                <a:spcPts val="0"/>
              </a:spcBef>
              <a:buSzTx/>
              <a:buNone/>
              <a:defRPr>
                <a:latin typeface="Arial"/>
                <a:ea typeface="Arial"/>
                <a:cs typeface="Arial"/>
                <a:sym typeface="Arial"/>
              </a:defRPr>
            </a:pPr>
            <a:r>
              <a:rPr>
                <a:latin typeface="Courier New"/>
                <a:ea typeface="Courier New"/>
                <a:cs typeface="Courier New"/>
                <a:sym typeface="Courier New"/>
              </a:rPr>
              <a:t>: </a:t>
            </a:r>
            <a:r>
              <a:t>(M such lines)</a:t>
            </a:r>
          </a:p>
          <a:p>
            <a:pPr marL="382587" indent="-342899">
              <a:defRPr sz="2700"/>
            </a:pPr>
            <a:r>
              <a:t>First line contains two values </a:t>
            </a:r>
            <a:r>
              <a:rPr>
                <a:latin typeface="Courier New"/>
                <a:ea typeface="Courier New"/>
                <a:cs typeface="Courier New"/>
                <a:sym typeface="Courier New"/>
              </a:rPr>
              <a:t>N</a:t>
            </a:r>
            <a:r>
              <a:t> (number of vertices) and </a:t>
            </a:r>
            <a:r>
              <a:rPr>
                <a:latin typeface="Courier New"/>
                <a:ea typeface="Courier New"/>
                <a:cs typeface="Courier New"/>
                <a:sym typeface="Courier New"/>
              </a:rPr>
              <a:t>M</a:t>
            </a:r>
            <a:r>
              <a:rPr>
                <a:latin typeface="Gill Sans MT"/>
                <a:ea typeface="Gill Sans MT"/>
                <a:cs typeface="Gill Sans MT"/>
                <a:sym typeface="Gill Sans MT"/>
              </a:rPr>
              <a:t> (number of edges)</a:t>
            </a:r>
            <a:r>
              <a:t>.  After first line, there are </a:t>
            </a:r>
            <a:r>
              <a:rPr>
                <a:latin typeface="Courier New"/>
                <a:ea typeface="Courier New"/>
                <a:cs typeface="Courier New"/>
                <a:sym typeface="Courier New"/>
              </a:rPr>
              <a:t>M</a:t>
            </a:r>
            <a:r>
              <a:t> lines, each one having </a:t>
            </a:r>
            <a:r>
              <a:rPr>
                <a:latin typeface="Courier New"/>
                <a:ea typeface="Courier New"/>
                <a:cs typeface="Courier New"/>
                <a:sym typeface="Courier New"/>
              </a:rPr>
              <a:t>3</a:t>
            </a:r>
            <a:r>
              <a:t> values </a:t>
            </a:r>
            <a:r>
              <a:rPr>
                <a:latin typeface="Courier New"/>
                <a:ea typeface="Courier New"/>
                <a:cs typeface="Courier New"/>
                <a:sym typeface="Courier New"/>
              </a:rPr>
              <a:t>a b c</a:t>
            </a:r>
            <a:r>
              <a:t>,  implying there is a directed edge from </a:t>
            </a:r>
            <a:r>
              <a:rPr>
                <a:latin typeface="Courier New"/>
                <a:ea typeface="Courier New"/>
                <a:cs typeface="Courier New"/>
                <a:sym typeface="Courier New"/>
              </a:rPr>
              <a:t>a</a:t>
            </a:r>
            <a:r>
              <a:t> to </a:t>
            </a:r>
            <a:r>
              <a:rPr>
                <a:latin typeface="Courier New"/>
                <a:ea typeface="Courier New"/>
                <a:cs typeface="Courier New"/>
                <a:sym typeface="Courier New"/>
              </a:rPr>
              <a:t>b</a:t>
            </a:r>
            <a:r>
              <a:t> with cost </a:t>
            </a:r>
            <a:r>
              <a:rPr>
                <a:latin typeface="Courier New"/>
                <a:ea typeface="Courier New"/>
                <a:cs typeface="Courier New"/>
                <a:sym typeface="Courier New"/>
              </a:rPr>
              <a:t>c</a:t>
            </a:r>
            <a:r>
              <a:t>.  An example of graph is below. For undirected graph,each edge appears twice.</a:t>
            </a:r>
          </a:p>
          <a:p>
            <a:pPr lvl="2" marL="0" indent="457200">
              <a:lnSpc>
                <a:spcPct val="80000"/>
              </a:lnSpc>
              <a:spcBef>
                <a:spcPts val="200"/>
              </a:spcBef>
              <a:buSzTx/>
              <a:buNone/>
              <a:defRPr>
                <a:latin typeface="Courier New"/>
                <a:ea typeface="Courier New"/>
                <a:cs typeface="Courier New"/>
                <a:sym typeface="Courier New"/>
              </a:defRPr>
            </a:pPr>
            <a:r>
              <a:t>3 4</a:t>
            </a:r>
          </a:p>
          <a:p>
            <a:pPr lvl="2" marL="0" indent="457200">
              <a:lnSpc>
                <a:spcPct val="80000"/>
              </a:lnSpc>
              <a:spcBef>
                <a:spcPts val="200"/>
              </a:spcBef>
              <a:buSzTx/>
              <a:buNone/>
              <a:defRPr>
                <a:latin typeface="Courier New"/>
                <a:ea typeface="Courier New"/>
                <a:cs typeface="Courier New"/>
                <a:sym typeface="Courier New"/>
              </a:defRPr>
            </a:pPr>
            <a:r>
              <a:t>1 2 3</a:t>
            </a:r>
          </a:p>
          <a:p>
            <a:pPr lvl="2" marL="0" indent="457200">
              <a:lnSpc>
                <a:spcPct val="80000"/>
              </a:lnSpc>
              <a:spcBef>
                <a:spcPts val="200"/>
              </a:spcBef>
              <a:buSzTx/>
              <a:buNone/>
              <a:defRPr>
                <a:latin typeface="Courier New"/>
                <a:ea typeface="Courier New"/>
                <a:cs typeface="Courier New"/>
                <a:sym typeface="Courier New"/>
              </a:defRPr>
            </a:pPr>
            <a:r>
              <a:t>1 3 6</a:t>
            </a:r>
          </a:p>
          <a:p>
            <a:pPr lvl="2" marL="0" indent="457200">
              <a:lnSpc>
                <a:spcPct val="80000"/>
              </a:lnSpc>
              <a:spcBef>
                <a:spcPts val="200"/>
              </a:spcBef>
              <a:buSzTx/>
              <a:buNone/>
              <a:defRPr>
                <a:latin typeface="Courier New"/>
                <a:ea typeface="Courier New"/>
                <a:cs typeface="Courier New"/>
                <a:sym typeface="Courier New"/>
              </a:defRPr>
            </a:pPr>
            <a:r>
              <a:t>2 4 5</a:t>
            </a:r>
          </a:p>
          <a:p>
            <a:pPr lvl="2" marL="0" indent="457200">
              <a:lnSpc>
                <a:spcPct val="80000"/>
              </a:lnSpc>
              <a:spcBef>
                <a:spcPts val="200"/>
              </a:spcBef>
              <a:buSzTx/>
              <a:buNone/>
              <a:defRPr>
                <a:latin typeface="Courier New"/>
                <a:ea typeface="Courier New"/>
                <a:cs typeface="Courier New"/>
                <a:sym typeface="Courier New"/>
              </a:defRPr>
            </a:pPr>
            <a:r>
              <a:t>3 2 1</a:t>
            </a:r>
          </a:p>
        </p:txBody>
      </p:sp>
      <p:sp>
        <p:nvSpPr>
          <p:cNvPr id="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Q01: Implement HeapSort (Ascending)"/>
          <p:cNvSpPr txBox="1"/>
          <p:nvPr>
            <p:ph type="title"/>
          </p:nvPr>
        </p:nvSpPr>
        <p:spPr>
          <a:prstGeom prst="rect">
            <a:avLst/>
          </a:prstGeom>
        </p:spPr>
        <p:txBody>
          <a:bodyPr/>
          <a:lstStyle/>
          <a:p>
            <a:pPr>
              <a:defRPr sz="4200"/>
            </a:pPr>
            <a:r>
              <a:rPr>
                <a:latin typeface="Arial"/>
                <a:ea typeface="Arial"/>
                <a:cs typeface="Arial"/>
                <a:sym typeface="Arial"/>
              </a:rPr>
              <a:t>Q01</a:t>
            </a:r>
            <a:r>
              <a:t>: Implement HeapSort (Ascending)</a:t>
            </a:r>
          </a:p>
        </p:txBody>
      </p:sp>
      <p:sp>
        <p:nvSpPr>
          <p:cNvPr id="72" name="Given an input sequence of numbers build a Maxheap and then perform heapsort operation inplace (i.e. no new array is to be used)(…"/>
          <p:cNvSpPr txBox="1"/>
          <p:nvPr>
            <p:ph type="body" idx="1"/>
          </p:nvPr>
        </p:nvSpPr>
        <p:spPr>
          <a:xfrm>
            <a:off x="624656" y="938113"/>
            <a:ext cx="9156883" cy="5891610"/>
          </a:xfrm>
          <a:prstGeom prst="rect">
            <a:avLst/>
          </a:prstGeom>
        </p:spPr>
        <p:txBody>
          <a:bodyPr/>
          <a:lstStyle/>
          <a:p>
            <a:pPr marL="382587" indent="-342899">
              <a:spcBef>
                <a:spcPts val="200"/>
              </a:spcBef>
              <a:defRPr sz="2900"/>
            </a:pPr>
            <a:r>
              <a:t>Given an input sequence of numbers build a Maxheap and then perform heapsort operation inplace (i.e. no new array is to be used)(</a:t>
            </a:r>
          </a:p>
          <a:p>
            <a:pPr marL="382587" indent="-342899">
              <a:spcBef>
                <a:spcPts val="200"/>
              </a:spcBef>
              <a:defRPr sz="2900"/>
            </a:pPr>
            <a:r>
              <a:t>For example, the sequence </a:t>
            </a:r>
            <a:r>
              <a:rPr>
                <a:latin typeface="Arial"/>
                <a:ea typeface="Arial"/>
                <a:cs typeface="Arial"/>
                <a:sym typeface="Arial"/>
              </a:rPr>
              <a:t>2, 10, 3, 1, 4, 8, 5, 6, 11, 9</a:t>
            </a:r>
            <a:endParaRPr>
              <a:latin typeface="Arial"/>
              <a:ea typeface="Arial"/>
              <a:cs typeface="Arial"/>
              <a:sym typeface="Arial"/>
            </a:endParaRPr>
          </a:p>
          <a:p>
            <a:pPr marL="382587" indent="-342899">
              <a:spcBef>
                <a:spcPts val="200"/>
              </a:spcBef>
              <a:defRPr sz="2900">
                <a:latin typeface="Gill Sans MT"/>
                <a:ea typeface="Gill Sans MT"/>
                <a:cs typeface="Gill Sans MT"/>
                <a:sym typeface="Gill Sans MT"/>
              </a:defRPr>
            </a:pPr>
            <a:r>
              <a:t>Hint: Perform Heapify operation</a:t>
            </a:r>
          </a:p>
          <a:p>
            <a:pPr lvl="1" marL="738187" indent="-342900">
              <a:spcBef>
                <a:spcPts val="200"/>
              </a:spcBef>
              <a:buChar char="•"/>
              <a:defRPr sz="2900"/>
            </a:pPr>
            <a:r>
              <a:rPr>
                <a:latin typeface="Gill Sans MT"/>
                <a:ea typeface="Gill Sans MT"/>
                <a:cs typeface="Gill Sans MT"/>
                <a:sym typeface="Gill Sans MT"/>
              </a:rPr>
              <a:t>Put all the elements in an array, and starting from</a:t>
            </a:r>
            <a:r>
              <a:rPr>
                <a:latin typeface="Arial"/>
                <a:ea typeface="Arial"/>
                <a:cs typeface="Arial"/>
                <a:sym typeface="Arial"/>
              </a:rPr>
              <a:t> </a:t>
            </a:r>
            <a:r>
              <a:rPr>
                <a:latin typeface="Courier New"/>
                <a:ea typeface="Courier New"/>
                <a:cs typeface="Courier New"/>
                <a:sym typeface="Courier New"/>
              </a:rPr>
              <a:t>⌊n/2⌋</a:t>
            </a:r>
            <a:r>
              <a:rPr>
                <a:latin typeface="Arial"/>
                <a:ea typeface="Arial"/>
                <a:cs typeface="Arial"/>
                <a:sym typeface="Arial"/>
              </a:rPr>
              <a:t> to </a:t>
            </a:r>
            <a:r>
              <a:rPr>
                <a:latin typeface="Courier New"/>
                <a:ea typeface="Courier New"/>
                <a:cs typeface="Courier New"/>
                <a:sym typeface="Courier New"/>
              </a:rPr>
              <a:t>1</a:t>
            </a:r>
            <a:r>
              <a:rPr>
                <a:latin typeface="Arial"/>
                <a:ea typeface="Arial"/>
                <a:cs typeface="Arial"/>
                <a:sym typeface="Arial"/>
              </a:rPr>
              <a:t>, </a:t>
            </a:r>
            <a:r>
              <a:rPr>
                <a:latin typeface="Gill Sans MT"/>
                <a:ea typeface="Gill Sans MT"/>
                <a:cs typeface="Gill Sans MT"/>
                <a:sym typeface="Gill Sans MT"/>
              </a:rPr>
              <a:t>perform heapify i.e. build a maxheap.</a:t>
            </a:r>
            <a:endParaRPr>
              <a:latin typeface="Gill Sans MT"/>
              <a:ea typeface="Gill Sans MT"/>
              <a:cs typeface="Gill Sans MT"/>
              <a:sym typeface="Gill Sans MT"/>
            </a:endParaRPr>
          </a:p>
          <a:p>
            <a:pPr lvl="1" marL="738187" indent="-342900">
              <a:spcBef>
                <a:spcPts val="200"/>
              </a:spcBef>
              <a:buChar char="•"/>
              <a:defRPr sz="2900">
                <a:latin typeface="Gill Sans MT"/>
                <a:ea typeface="Gill Sans MT"/>
                <a:cs typeface="Gill Sans MT"/>
                <a:sym typeface="Gill Sans MT"/>
              </a:defRPr>
            </a:pPr>
            <a:r>
              <a:t>Now perform deletemax() operation till heap becomes empty. Deletemax() returns the largest element and put the element at the end of heap.</a:t>
            </a:r>
          </a:p>
          <a:p>
            <a:pPr lvl="2" marL="1195387" indent="-342900">
              <a:spcBef>
                <a:spcPts val="200"/>
              </a:spcBef>
              <a:defRPr sz="2900"/>
            </a:pPr>
            <a:r>
              <a:rPr>
                <a:latin typeface="Gill Sans MT"/>
                <a:ea typeface="Gill Sans MT"/>
                <a:cs typeface="Gill Sans MT"/>
                <a:sym typeface="Gill Sans MT"/>
              </a:rPr>
              <a:t>Thus, largest element (returned by first deletemax) will be stored at</a:t>
            </a:r>
            <a:r>
              <a:rPr>
                <a:latin typeface="Arial"/>
                <a:ea typeface="Arial"/>
                <a:cs typeface="Arial"/>
                <a:sym typeface="Arial"/>
              </a:rPr>
              <a:t> </a:t>
            </a:r>
            <a:r>
              <a:rPr>
                <a:latin typeface="Courier New"/>
                <a:ea typeface="Courier New"/>
                <a:cs typeface="Courier New"/>
                <a:sym typeface="Courier New"/>
              </a:rPr>
              <a:t>A[n]</a:t>
            </a:r>
            <a:endParaRPr>
              <a:latin typeface="Arial"/>
              <a:ea typeface="Arial"/>
              <a:cs typeface="Arial"/>
              <a:sym typeface="Arial"/>
            </a:endParaRPr>
          </a:p>
          <a:p>
            <a:pPr lvl="2" marL="1195387" indent="-342900">
              <a:spcBef>
                <a:spcPts val="200"/>
              </a:spcBef>
              <a:defRPr sz="2900"/>
            </a:pPr>
            <a:r>
              <a:rPr>
                <a:latin typeface="Arial"/>
                <a:ea typeface="Arial"/>
                <a:cs typeface="Arial"/>
                <a:sym typeface="Arial"/>
              </a:rPr>
              <a:t>2</a:t>
            </a:r>
            <a:r>
              <a:rPr baseline="31999">
                <a:latin typeface="Arial"/>
                <a:ea typeface="Arial"/>
                <a:cs typeface="Arial"/>
                <a:sym typeface="Arial"/>
              </a:rPr>
              <a:t>nd</a:t>
            </a:r>
            <a:r>
              <a:rPr>
                <a:latin typeface="Arial"/>
                <a:ea typeface="Arial"/>
                <a:cs typeface="Arial"/>
                <a:sym typeface="Arial"/>
              </a:rPr>
              <a:t> </a:t>
            </a:r>
            <a:r>
              <a:rPr>
                <a:latin typeface="Gill Sans MT"/>
                <a:ea typeface="Gill Sans MT"/>
                <a:cs typeface="Gill Sans MT"/>
                <a:sym typeface="Gill Sans MT"/>
              </a:rPr>
              <a:t>largest element will be stored at</a:t>
            </a:r>
            <a:r>
              <a:rPr>
                <a:latin typeface="Arial"/>
                <a:ea typeface="Arial"/>
                <a:cs typeface="Arial"/>
                <a:sym typeface="Arial"/>
              </a:rPr>
              <a:t> </a:t>
            </a:r>
            <a:r>
              <a:rPr>
                <a:latin typeface="Courier New"/>
                <a:ea typeface="Courier New"/>
                <a:cs typeface="Courier New"/>
                <a:sym typeface="Courier New"/>
              </a:rPr>
              <a:t>A[n-1]</a:t>
            </a:r>
            <a:endParaRPr>
              <a:latin typeface="Courier New"/>
              <a:ea typeface="Courier New"/>
              <a:cs typeface="Courier New"/>
              <a:sym typeface="Courier New"/>
            </a:endParaRPr>
          </a:p>
          <a:p>
            <a:pPr marL="382587" indent="-342899">
              <a:spcBef>
                <a:spcPts val="200"/>
              </a:spcBef>
              <a:defRPr sz="2900"/>
            </a:pPr>
            <a:r>
              <a:t>i/p: comma separated values e.g. </a:t>
            </a:r>
            <a:r>
              <a:rPr>
                <a:latin typeface="Arial"/>
                <a:ea typeface="Arial"/>
                <a:cs typeface="Arial"/>
                <a:sym typeface="Arial"/>
              </a:rPr>
              <a:t>2,10,3,1,4,8,5,6,11,9</a:t>
            </a:r>
          </a:p>
        </p:txBody>
      </p:sp>
      <p:sp>
        <p:nvSpPr>
          <p:cNvPr id="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7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2"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Series of DeleteMax"/>
          <p:cNvSpPr txBox="1"/>
          <p:nvPr>
            <p:ph type="title"/>
          </p:nvPr>
        </p:nvSpPr>
        <p:spPr>
          <a:xfrm>
            <a:off x="909781" y="-112630"/>
            <a:ext cx="8636001" cy="768745"/>
          </a:xfrm>
          <a:prstGeom prst="rect">
            <a:avLst/>
          </a:prstGeom>
        </p:spPr>
        <p:txBody>
          <a:bodyPr/>
          <a:lstStyle/>
          <a:p>
            <a:pPr/>
            <a:r>
              <a:t>Series of DeleteMax</a:t>
            </a:r>
          </a:p>
        </p:txBody>
      </p:sp>
      <p:sp>
        <p:nvSpPr>
          <p:cNvPr id="7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9"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8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graphicFrame>
        <p:nvGraphicFramePr>
          <p:cNvPr id="81" name="Table"/>
          <p:cNvGraphicFramePr/>
          <p:nvPr/>
        </p:nvGraphicFramePr>
        <p:xfrm>
          <a:off x="728275" y="1223387"/>
          <a:ext cx="5704663" cy="460128"/>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810869"/>
                <a:gridCol w="810869"/>
                <a:gridCol w="810869"/>
                <a:gridCol w="810869"/>
                <a:gridCol w="810869"/>
                <a:gridCol w="810869"/>
                <a:gridCol w="810869"/>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9</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7</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2</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5</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1</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tcPr>
                </a:tc>
              </a:tr>
            </a:tbl>
          </a:graphicData>
        </a:graphic>
      </p:graphicFrame>
      <p:grpSp>
        <p:nvGrpSpPr>
          <p:cNvPr id="97" name="Group"/>
          <p:cNvGrpSpPr/>
          <p:nvPr/>
        </p:nvGrpSpPr>
        <p:grpSpPr>
          <a:xfrm>
            <a:off x="7351755" y="35594"/>
            <a:ext cx="2745099" cy="2314318"/>
            <a:chOff x="0" y="0"/>
            <a:chExt cx="2745098" cy="2314317"/>
          </a:xfrm>
        </p:grpSpPr>
        <p:sp>
          <p:nvSpPr>
            <p:cNvPr id="82" name="9"/>
            <p:cNvSpPr/>
            <p:nvPr/>
          </p:nvSpPr>
          <p:spPr>
            <a:xfrm>
              <a:off x="1053621" y="0"/>
              <a:ext cx="576931" cy="57435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600">
                  <a:latin typeface="Arial"/>
                  <a:ea typeface="Arial"/>
                  <a:cs typeface="Arial"/>
                  <a:sym typeface="Arial"/>
                </a:defRPr>
              </a:lvl1pPr>
            </a:lstStyle>
            <a:p>
              <a:pPr/>
              <a:r>
                <a:t>9</a:t>
              </a:r>
            </a:p>
          </p:txBody>
        </p:sp>
        <p:sp>
          <p:nvSpPr>
            <p:cNvPr id="83" name="6"/>
            <p:cNvSpPr/>
            <p:nvPr/>
          </p:nvSpPr>
          <p:spPr>
            <a:xfrm>
              <a:off x="498854" y="808767"/>
              <a:ext cx="576931" cy="57435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600">
                  <a:latin typeface="Arial"/>
                  <a:ea typeface="Arial"/>
                  <a:cs typeface="Arial"/>
                  <a:sym typeface="Arial"/>
                </a:defRPr>
              </a:lvl1pPr>
            </a:lstStyle>
            <a:p>
              <a:pPr/>
              <a:r>
                <a:t>6</a:t>
              </a:r>
            </a:p>
          </p:txBody>
        </p:sp>
        <p:sp>
          <p:nvSpPr>
            <p:cNvPr id="84" name="Line"/>
            <p:cNvSpPr/>
            <p:nvPr/>
          </p:nvSpPr>
          <p:spPr>
            <a:xfrm flipV="1">
              <a:off x="980677" y="510433"/>
              <a:ext cx="228129" cy="413663"/>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87" name="Group"/>
            <p:cNvGrpSpPr/>
            <p:nvPr/>
          </p:nvGrpSpPr>
          <p:grpSpPr>
            <a:xfrm>
              <a:off x="-1" y="1357300"/>
              <a:ext cx="669333" cy="957018"/>
              <a:chOff x="0" y="0"/>
              <a:chExt cx="669331" cy="957017"/>
            </a:xfrm>
          </p:grpSpPr>
          <p:sp>
            <p:nvSpPr>
              <p:cNvPr id="85" name="2"/>
              <p:cNvSpPr/>
              <p:nvPr/>
            </p:nvSpPr>
            <p:spPr>
              <a:xfrm>
                <a:off x="0" y="382662"/>
                <a:ext cx="576931" cy="57435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600">
                    <a:latin typeface="Arial"/>
                    <a:ea typeface="Arial"/>
                    <a:cs typeface="Arial"/>
                    <a:sym typeface="Arial"/>
                  </a:defRPr>
                </a:lvl1pPr>
              </a:lstStyle>
              <a:p>
                <a:pPr/>
                <a:r>
                  <a:t>2</a:t>
                </a:r>
              </a:p>
            </p:txBody>
          </p:sp>
          <p:sp>
            <p:nvSpPr>
              <p:cNvPr id="86" name="Line"/>
              <p:cNvSpPr/>
              <p:nvPr/>
            </p:nvSpPr>
            <p:spPr>
              <a:xfrm flipV="1">
                <a:off x="441203" y="0"/>
                <a:ext cx="228129" cy="413663"/>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90" name="Group"/>
            <p:cNvGrpSpPr/>
            <p:nvPr/>
          </p:nvGrpSpPr>
          <p:grpSpPr>
            <a:xfrm>
              <a:off x="961460" y="1354650"/>
              <a:ext cx="669093" cy="959668"/>
              <a:chOff x="0" y="0"/>
              <a:chExt cx="669091" cy="959666"/>
            </a:xfrm>
          </p:grpSpPr>
          <p:sp>
            <p:nvSpPr>
              <p:cNvPr id="88" name="5"/>
              <p:cNvSpPr/>
              <p:nvPr/>
            </p:nvSpPr>
            <p:spPr>
              <a:xfrm>
                <a:off x="92161" y="385311"/>
                <a:ext cx="576931" cy="57435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600">
                    <a:latin typeface="Arial"/>
                    <a:ea typeface="Arial"/>
                    <a:cs typeface="Arial"/>
                    <a:sym typeface="Arial"/>
                  </a:defRPr>
                </a:lvl1pPr>
              </a:lstStyle>
              <a:p>
                <a:pPr/>
                <a:r>
                  <a:t>5</a:t>
                </a:r>
              </a:p>
            </p:txBody>
          </p:sp>
          <p:sp>
            <p:nvSpPr>
              <p:cNvPr id="89" name="Line"/>
              <p:cNvSpPr/>
              <p:nvPr/>
            </p:nvSpPr>
            <p:spPr>
              <a:xfrm flipH="1" flipV="1">
                <a:off x="0" y="0"/>
                <a:ext cx="266563" cy="367889"/>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93" name="Group"/>
            <p:cNvGrpSpPr/>
            <p:nvPr/>
          </p:nvGrpSpPr>
          <p:grpSpPr>
            <a:xfrm>
              <a:off x="1839733" y="1476232"/>
              <a:ext cx="576931" cy="838086"/>
              <a:chOff x="0" y="0"/>
              <a:chExt cx="576930" cy="838084"/>
            </a:xfrm>
          </p:grpSpPr>
          <p:sp>
            <p:nvSpPr>
              <p:cNvPr id="91" name="1"/>
              <p:cNvSpPr/>
              <p:nvPr/>
            </p:nvSpPr>
            <p:spPr>
              <a:xfrm>
                <a:off x="0" y="263729"/>
                <a:ext cx="576931" cy="57435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600">
                    <a:latin typeface="Arial"/>
                    <a:ea typeface="Arial"/>
                    <a:cs typeface="Arial"/>
                    <a:sym typeface="Arial"/>
                  </a:defRPr>
                </a:lvl1pPr>
              </a:lstStyle>
              <a:p>
                <a:pPr/>
                <a:r>
                  <a:t>1</a:t>
                </a:r>
              </a:p>
            </p:txBody>
          </p:sp>
          <p:sp>
            <p:nvSpPr>
              <p:cNvPr id="92" name="Line"/>
              <p:cNvSpPr/>
              <p:nvPr/>
            </p:nvSpPr>
            <p:spPr>
              <a:xfrm flipV="1">
                <a:off x="288464" y="0"/>
                <a:ext cx="246438" cy="246437"/>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96" name="Group"/>
            <p:cNvGrpSpPr/>
            <p:nvPr/>
          </p:nvGrpSpPr>
          <p:grpSpPr>
            <a:xfrm>
              <a:off x="1591605" y="437422"/>
              <a:ext cx="1153494" cy="1062100"/>
              <a:chOff x="0" y="0"/>
              <a:chExt cx="1153492" cy="1062099"/>
            </a:xfrm>
          </p:grpSpPr>
          <p:sp>
            <p:nvSpPr>
              <p:cNvPr id="94" name="7"/>
              <p:cNvSpPr/>
              <p:nvPr/>
            </p:nvSpPr>
            <p:spPr>
              <a:xfrm>
                <a:off x="576562" y="487744"/>
                <a:ext cx="576931" cy="57435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600">
                    <a:latin typeface="Arial"/>
                    <a:ea typeface="Arial"/>
                    <a:cs typeface="Arial"/>
                    <a:sym typeface="Arial"/>
                  </a:defRPr>
                </a:lvl1pPr>
              </a:lstStyle>
              <a:p>
                <a:pPr/>
                <a:r>
                  <a:t>7</a:t>
                </a:r>
              </a:p>
            </p:txBody>
          </p:sp>
          <p:sp>
            <p:nvSpPr>
              <p:cNvPr id="95" name="Line"/>
              <p:cNvSpPr/>
              <p:nvPr/>
            </p:nvSpPr>
            <p:spPr>
              <a:xfrm flipH="1" flipV="1">
                <a:off x="0" y="0"/>
                <a:ext cx="683005" cy="559684"/>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sp>
        <p:nvSpPr>
          <p:cNvPr id="98" name="Deletemax i.e. delete 9"/>
          <p:cNvSpPr txBox="1"/>
          <p:nvPr/>
        </p:nvSpPr>
        <p:spPr>
          <a:xfrm>
            <a:off x="665542" y="1715614"/>
            <a:ext cx="6132924" cy="675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587" indent="-342900">
              <a:lnSpc>
                <a:spcPct val="90000"/>
              </a:lnSpc>
              <a:spcBef>
                <a:spcPts val="700"/>
              </a:spcBef>
              <a:buSzPct val="100000"/>
              <a:buChar char="•"/>
              <a:defRPr sz="3200">
                <a:latin typeface="+mn-lt"/>
                <a:ea typeface="+mn-ea"/>
                <a:cs typeface="+mn-cs"/>
                <a:sym typeface="Gill Sans"/>
              </a:defRPr>
            </a:lvl1pPr>
          </a:lstStyle>
          <a:p>
            <a:pPr/>
            <a:r>
              <a:t>Deletemax i.e. delete 9</a:t>
            </a:r>
          </a:p>
        </p:txBody>
      </p:sp>
      <p:graphicFrame>
        <p:nvGraphicFramePr>
          <p:cNvPr id="99" name="Table"/>
          <p:cNvGraphicFramePr/>
          <p:nvPr/>
        </p:nvGraphicFramePr>
        <p:xfrm>
          <a:off x="728275" y="2283610"/>
          <a:ext cx="5704663" cy="460128"/>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810869"/>
                <a:gridCol w="810869"/>
                <a:gridCol w="810869"/>
                <a:gridCol w="810869"/>
                <a:gridCol w="810869"/>
                <a:gridCol w="810869"/>
                <a:gridCol w="810869"/>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7</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1</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2</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5</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9</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solidFill>
                      <a:schemeClr val="accent3">
                        <a:satOff val="18648"/>
                        <a:lumOff val="5971"/>
                      </a:schemeClr>
                    </a:solidFill>
                  </a:tcPr>
                </a:tc>
              </a:tr>
            </a:tbl>
          </a:graphicData>
        </a:graphic>
      </p:graphicFrame>
      <p:sp>
        <p:nvSpPr>
          <p:cNvPr id="100" name="Deletemax i.e. delete 7"/>
          <p:cNvSpPr txBox="1"/>
          <p:nvPr/>
        </p:nvSpPr>
        <p:spPr>
          <a:xfrm>
            <a:off x="499857" y="2850781"/>
            <a:ext cx="6132924" cy="675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587" indent="-342900">
              <a:lnSpc>
                <a:spcPct val="90000"/>
              </a:lnSpc>
              <a:spcBef>
                <a:spcPts val="700"/>
              </a:spcBef>
              <a:buSzPct val="100000"/>
              <a:buChar char="•"/>
              <a:defRPr sz="3200">
                <a:latin typeface="+mn-lt"/>
                <a:ea typeface="+mn-ea"/>
                <a:cs typeface="+mn-cs"/>
                <a:sym typeface="Gill Sans"/>
              </a:defRPr>
            </a:lvl1pPr>
          </a:lstStyle>
          <a:p>
            <a:pPr/>
            <a:r>
              <a:t>Deletemax i.e. delete 7</a:t>
            </a:r>
          </a:p>
        </p:txBody>
      </p:sp>
      <p:graphicFrame>
        <p:nvGraphicFramePr>
          <p:cNvPr id="101" name="Table"/>
          <p:cNvGraphicFramePr/>
          <p:nvPr/>
        </p:nvGraphicFramePr>
        <p:xfrm>
          <a:off x="580493" y="3594224"/>
          <a:ext cx="5704663" cy="46012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810869"/>
                <a:gridCol w="810869"/>
                <a:gridCol w="810869"/>
                <a:gridCol w="810869"/>
                <a:gridCol w="810869"/>
                <a:gridCol w="810869"/>
                <a:gridCol w="810869"/>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5</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1</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2</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7</a:t>
                      </a:r>
                    </a:p>
                  </a:txBody>
                  <a:tcPr marL="50800" marR="50800" marT="50800" marB="50800" anchor="t" anchorCtr="0" horzOverflow="overflow">
                    <a:lnT w="28575">
                      <a:solidFill>
                        <a:srgbClr val="000000"/>
                      </a:solidFill>
                      <a:miter lim="400000"/>
                    </a:lnT>
                    <a:lnB w="28575">
                      <a:solidFill>
                        <a:srgbClr val="000000"/>
                      </a:solidFill>
                      <a:miter lim="400000"/>
                    </a:lnB>
                    <a:solidFill>
                      <a:schemeClr val="accent3">
                        <a:satOff val="18648"/>
                        <a:lumOff val="5971"/>
                      </a:schemeClr>
                    </a:solidFill>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9</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solidFill>
                      <a:schemeClr val="accent3">
                        <a:satOff val="18648"/>
                        <a:lumOff val="5971"/>
                      </a:schemeClr>
                    </a:solidFill>
                  </a:tcPr>
                </a:tc>
              </a:tr>
            </a:tbl>
          </a:graphicData>
        </a:graphic>
      </p:graphicFrame>
      <p:sp>
        <p:nvSpPr>
          <p:cNvPr id="102" name="Deletemax i.e. delete 6"/>
          <p:cNvSpPr txBox="1"/>
          <p:nvPr/>
        </p:nvSpPr>
        <p:spPr>
          <a:xfrm>
            <a:off x="499857" y="4136642"/>
            <a:ext cx="6132924" cy="675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587" indent="-342900">
              <a:lnSpc>
                <a:spcPct val="90000"/>
              </a:lnSpc>
              <a:spcBef>
                <a:spcPts val="700"/>
              </a:spcBef>
              <a:buSzPct val="100000"/>
              <a:buChar char="•"/>
              <a:defRPr sz="3200">
                <a:latin typeface="+mn-lt"/>
                <a:ea typeface="+mn-ea"/>
                <a:cs typeface="+mn-cs"/>
                <a:sym typeface="Gill Sans"/>
              </a:defRPr>
            </a:lvl1pPr>
          </a:lstStyle>
          <a:p>
            <a:pPr/>
            <a:r>
              <a:t>Deletemax i.e. delete 6</a:t>
            </a:r>
          </a:p>
        </p:txBody>
      </p:sp>
      <p:graphicFrame>
        <p:nvGraphicFramePr>
          <p:cNvPr id="103" name="Table"/>
          <p:cNvGraphicFramePr/>
          <p:nvPr/>
        </p:nvGraphicFramePr>
        <p:xfrm>
          <a:off x="696787" y="4867572"/>
          <a:ext cx="5704663" cy="460128"/>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810869"/>
                <a:gridCol w="810869"/>
                <a:gridCol w="810869"/>
                <a:gridCol w="810869"/>
                <a:gridCol w="810869"/>
                <a:gridCol w="810869"/>
                <a:gridCol w="810869"/>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5</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2</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1</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solidFill>
                      <a:schemeClr val="accent3">
                        <a:satOff val="18648"/>
                        <a:lumOff val="5971"/>
                      </a:schemeClr>
                    </a:solidFill>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7</a:t>
                      </a:r>
                    </a:p>
                  </a:txBody>
                  <a:tcPr marL="50800" marR="50800" marT="50800" marB="50800" anchor="t" anchorCtr="0" horzOverflow="overflow">
                    <a:lnT w="28575">
                      <a:solidFill>
                        <a:srgbClr val="000000"/>
                      </a:solidFill>
                      <a:miter lim="400000"/>
                    </a:lnT>
                    <a:lnB w="28575">
                      <a:solidFill>
                        <a:srgbClr val="000000"/>
                      </a:solidFill>
                      <a:miter lim="400000"/>
                    </a:lnB>
                    <a:solidFill>
                      <a:schemeClr val="accent3">
                        <a:satOff val="18648"/>
                        <a:lumOff val="5971"/>
                      </a:schemeClr>
                    </a:solidFill>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9</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solidFill>
                      <a:schemeClr val="accent3">
                        <a:satOff val="18648"/>
                        <a:lumOff val="5971"/>
                      </a:schemeClr>
                    </a:solidFill>
                  </a:tcPr>
                </a:tc>
              </a:tr>
            </a:tbl>
          </a:graphicData>
        </a:graphic>
      </p:graphicFrame>
      <p:sp>
        <p:nvSpPr>
          <p:cNvPr id="104" name="Deletemax i.e. delete 5"/>
          <p:cNvSpPr txBox="1"/>
          <p:nvPr/>
        </p:nvSpPr>
        <p:spPr>
          <a:xfrm>
            <a:off x="499857" y="5422504"/>
            <a:ext cx="6132924" cy="675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587" indent="-342900">
              <a:lnSpc>
                <a:spcPct val="90000"/>
              </a:lnSpc>
              <a:spcBef>
                <a:spcPts val="700"/>
              </a:spcBef>
              <a:buSzPct val="100000"/>
              <a:buChar char="•"/>
              <a:defRPr sz="3200">
                <a:latin typeface="+mn-lt"/>
                <a:ea typeface="+mn-ea"/>
                <a:cs typeface="+mn-cs"/>
                <a:sym typeface="Gill Sans"/>
              </a:defRPr>
            </a:lvl1pPr>
          </a:lstStyle>
          <a:p>
            <a:pPr/>
            <a:r>
              <a:t>Deletemax i.e. delete 5</a:t>
            </a:r>
          </a:p>
        </p:txBody>
      </p:sp>
      <p:graphicFrame>
        <p:nvGraphicFramePr>
          <p:cNvPr id="105" name="Table"/>
          <p:cNvGraphicFramePr/>
          <p:nvPr/>
        </p:nvGraphicFramePr>
        <p:xfrm>
          <a:off x="696787" y="6126633"/>
          <a:ext cx="5704663" cy="460128"/>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810869"/>
                <a:gridCol w="810869"/>
                <a:gridCol w="810869"/>
                <a:gridCol w="810869"/>
                <a:gridCol w="810869"/>
                <a:gridCol w="810869"/>
                <a:gridCol w="810869"/>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2</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1</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5</a:t>
                      </a:r>
                    </a:p>
                  </a:txBody>
                  <a:tcPr marL="50800" marR="50800" marT="50800" marB="50800" anchor="t" anchorCtr="0" horzOverflow="overflow">
                    <a:lnT w="28575">
                      <a:solidFill>
                        <a:srgbClr val="000000"/>
                      </a:solidFill>
                      <a:miter lim="400000"/>
                    </a:lnT>
                    <a:lnB w="28575">
                      <a:solidFill>
                        <a:srgbClr val="000000"/>
                      </a:solidFill>
                      <a:miter lim="400000"/>
                    </a:lnB>
                    <a:solidFill>
                      <a:schemeClr val="accent3">
                        <a:satOff val="18648"/>
                        <a:lumOff val="5971"/>
                      </a:schemeClr>
                    </a:solidFill>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solidFill>
                      <a:schemeClr val="accent3">
                        <a:satOff val="18648"/>
                        <a:lumOff val="5971"/>
                      </a:schemeClr>
                    </a:solidFill>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7</a:t>
                      </a:r>
                    </a:p>
                  </a:txBody>
                  <a:tcPr marL="50800" marR="50800" marT="50800" marB="50800" anchor="t" anchorCtr="0" horzOverflow="overflow">
                    <a:lnT w="28575">
                      <a:solidFill>
                        <a:srgbClr val="000000"/>
                      </a:solidFill>
                      <a:miter lim="400000"/>
                    </a:lnT>
                    <a:lnB w="28575">
                      <a:solidFill>
                        <a:srgbClr val="000000"/>
                      </a:solidFill>
                      <a:miter lim="400000"/>
                    </a:lnB>
                    <a:solidFill>
                      <a:schemeClr val="accent3">
                        <a:satOff val="18648"/>
                        <a:lumOff val="5971"/>
                      </a:schemeClr>
                    </a:solidFill>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9</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solidFill>
                      <a:schemeClr val="accent3">
                        <a:satOff val="18648"/>
                        <a:lumOff val="5971"/>
                      </a:schemeClr>
                    </a:solidFill>
                  </a:tcPr>
                </a:tc>
              </a:tr>
            </a:tbl>
          </a:graphicData>
        </a:graphic>
      </p:graphicFrame>
      <p:graphicFrame>
        <p:nvGraphicFramePr>
          <p:cNvPr id="106" name="Table"/>
          <p:cNvGraphicFramePr/>
          <p:nvPr/>
        </p:nvGraphicFramePr>
        <p:xfrm>
          <a:off x="696787" y="731160"/>
          <a:ext cx="5704663" cy="460128"/>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810869"/>
                <a:gridCol w="810869"/>
                <a:gridCol w="810869"/>
                <a:gridCol w="810869"/>
                <a:gridCol w="810869"/>
                <a:gridCol w="810869"/>
                <a:gridCol w="810869"/>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2</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9</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1</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5</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7</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tcPr>
                </a:tc>
              </a:tr>
            </a:tbl>
          </a:graphicData>
        </a:graphic>
      </p:graphicFrame>
      <p:grpSp>
        <p:nvGrpSpPr>
          <p:cNvPr id="122" name="Group"/>
          <p:cNvGrpSpPr/>
          <p:nvPr/>
        </p:nvGrpSpPr>
        <p:grpSpPr>
          <a:xfrm>
            <a:off x="6870748" y="2452354"/>
            <a:ext cx="2745100" cy="2370595"/>
            <a:chOff x="0" y="0"/>
            <a:chExt cx="2745098" cy="2370593"/>
          </a:xfrm>
        </p:grpSpPr>
        <p:sp>
          <p:nvSpPr>
            <p:cNvPr id="107" name="9"/>
            <p:cNvSpPr/>
            <p:nvPr/>
          </p:nvSpPr>
          <p:spPr>
            <a:xfrm>
              <a:off x="1007540" y="0"/>
              <a:ext cx="576932" cy="57435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600">
                  <a:latin typeface="Arial"/>
                  <a:ea typeface="Arial"/>
                  <a:cs typeface="Arial"/>
                  <a:sym typeface="Arial"/>
                </a:defRPr>
              </a:lvl1pPr>
            </a:lstStyle>
            <a:p>
              <a:pPr/>
              <a:r>
                <a:t>9</a:t>
              </a:r>
            </a:p>
          </p:txBody>
        </p:sp>
        <p:sp>
          <p:nvSpPr>
            <p:cNvPr id="108" name="6"/>
            <p:cNvSpPr/>
            <p:nvPr/>
          </p:nvSpPr>
          <p:spPr>
            <a:xfrm>
              <a:off x="498854" y="865043"/>
              <a:ext cx="576931" cy="574357"/>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600">
                  <a:latin typeface="Arial"/>
                  <a:ea typeface="Arial"/>
                  <a:cs typeface="Arial"/>
                  <a:sym typeface="Arial"/>
                </a:defRPr>
              </a:lvl1pPr>
            </a:lstStyle>
            <a:p>
              <a:pPr/>
              <a:r>
                <a:t>6</a:t>
              </a:r>
            </a:p>
          </p:txBody>
        </p:sp>
        <p:sp>
          <p:nvSpPr>
            <p:cNvPr id="109" name="Line"/>
            <p:cNvSpPr/>
            <p:nvPr/>
          </p:nvSpPr>
          <p:spPr>
            <a:xfrm flipV="1">
              <a:off x="980677" y="566709"/>
              <a:ext cx="228129" cy="413664"/>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112" name="Group"/>
            <p:cNvGrpSpPr/>
            <p:nvPr/>
          </p:nvGrpSpPr>
          <p:grpSpPr>
            <a:xfrm>
              <a:off x="-1" y="1413576"/>
              <a:ext cx="669333" cy="957018"/>
              <a:chOff x="0" y="0"/>
              <a:chExt cx="669331" cy="957017"/>
            </a:xfrm>
          </p:grpSpPr>
          <p:sp>
            <p:nvSpPr>
              <p:cNvPr id="110" name="2"/>
              <p:cNvSpPr/>
              <p:nvPr/>
            </p:nvSpPr>
            <p:spPr>
              <a:xfrm>
                <a:off x="0" y="382662"/>
                <a:ext cx="576931" cy="57435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600">
                    <a:latin typeface="Arial"/>
                    <a:ea typeface="Arial"/>
                    <a:cs typeface="Arial"/>
                    <a:sym typeface="Arial"/>
                  </a:defRPr>
                </a:lvl1pPr>
              </a:lstStyle>
              <a:p>
                <a:pPr/>
                <a:r>
                  <a:t>2</a:t>
                </a:r>
              </a:p>
            </p:txBody>
          </p:sp>
          <p:sp>
            <p:nvSpPr>
              <p:cNvPr id="111" name="Line"/>
              <p:cNvSpPr/>
              <p:nvPr/>
            </p:nvSpPr>
            <p:spPr>
              <a:xfrm flipV="1">
                <a:off x="441203" y="0"/>
                <a:ext cx="228129" cy="413663"/>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115" name="Group"/>
            <p:cNvGrpSpPr/>
            <p:nvPr/>
          </p:nvGrpSpPr>
          <p:grpSpPr>
            <a:xfrm>
              <a:off x="961460" y="1410926"/>
              <a:ext cx="669093" cy="959668"/>
              <a:chOff x="0" y="0"/>
              <a:chExt cx="669091" cy="959666"/>
            </a:xfrm>
          </p:grpSpPr>
          <p:sp>
            <p:nvSpPr>
              <p:cNvPr id="113" name="5"/>
              <p:cNvSpPr/>
              <p:nvPr/>
            </p:nvSpPr>
            <p:spPr>
              <a:xfrm>
                <a:off x="92161" y="385311"/>
                <a:ext cx="576931" cy="57435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600">
                    <a:latin typeface="Arial"/>
                    <a:ea typeface="Arial"/>
                    <a:cs typeface="Arial"/>
                    <a:sym typeface="Arial"/>
                  </a:defRPr>
                </a:lvl1pPr>
              </a:lstStyle>
              <a:p>
                <a:pPr/>
                <a:r>
                  <a:t>5</a:t>
                </a:r>
              </a:p>
            </p:txBody>
          </p:sp>
          <p:sp>
            <p:nvSpPr>
              <p:cNvPr id="114" name="Line"/>
              <p:cNvSpPr/>
              <p:nvPr/>
            </p:nvSpPr>
            <p:spPr>
              <a:xfrm flipH="1" flipV="1">
                <a:off x="0" y="0"/>
                <a:ext cx="266563" cy="367889"/>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118" name="Group"/>
            <p:cNvGrpSpPr/>
            <p:nvPr/>
          </p:nvGrpSpPr>
          <p:grpSpPr>
            <a:xfrm>
              <a:off x="1839733" y="1532508"/>
              <a:ext cx="576931" cy="838086"/>
              <a:chOff x="0" y="0"/>
              <a:chExt cx="576930" cy="838084"/>
            </a:xfrm>
          </p:grpSpPr>
          <p:sp>
            <p:nvSpPr>
              <p:cNvPr id="116" name="1"/>
              <p:cNvSpPr/>
              <p:nvPr/>
            </p:nvSpPr>
            <p:spPr>
              <a:xfrm>
                <a:off x="0" y="263729"/>
                <a:ext cx="576931" cy="57435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600">
                    <a:latin typeface="Arial"/>
                    <a:ea typeface="Arial"/>
                    <a:cs typeface="Arial"/>
                    <a:sym typeface="Arial"/>
                  </a:defRPr>
                </a:lvl1pPr>
              </a:lstStyle>
              <a:p>
                <a:pPr/>
                <a:r>
                  <a:t>1</a:t>
                </a:r>
              </a:p>
            </p:txBody>
          </p:sp>
          <p:sp>
            <p:nvSpPr>
              <p:cNvPr id="117" name="Line"/>
              <p:cNvSpPr/>
              <p:nvPr/>
            </p:nvSpPr>
            <p:spPr>
              <a:xfrm flipV="1">
                <a:off x="288464" y="0"/>
                <a:ext cx="246438" cy="246437"/>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121" name="Group"/>
            <p:cNvGrpSpPr/>
            <p:nvPr/>
          </p:nvGrpSpPr>
          <p:grpSpPr>
            <a:xfrm>
              <a:off x="1591605" y="493698"/>
              <a:ext cx="1153494" cy="1062101"/>
              <a:chOff x="0" y="0"/>
              <a:chExt cx="1153492" cy="1062099"/>
            </a:xfrm>
          </p:grpSpPr>
          <p:sp>
            <p:nvSpPr>
              <p:cNvPr id="119" name="7"/>
              <p:cNvSpPr/>
              <p:nvPr/>
            </p:nvSpPr>
            <p:spPr>
              <a:xfrm>
                <a:off x="576562" y="487744"/>
                <a:ext cx="576931" cy="57435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600">
                    <a:latin typeface="Arial"/>
                    <a:ea typeface="Arial"/>
                    <a:cs typeface="Arial"/>
                    <a:sym typeface="Arial"/>
                  </a:defRPr>
                </a:lvl1pPr>
              </a:lstStyle>
              <a:p>
                <a:pPr/>
                <a:r>
                  <a:t>7</a:t>
                </a:r>
              </a:p>
            </p:txBody>
          </p:sp>
          <p:sp>
            <p:nvSpPr>
              <p:cNvPr id="120" name="Line"/>
              <p:cNvSpPr/>
              <p:nvPr/>
            </p:nvSpPr>
            <p:spPr>
              <a:xfrm flipH="1" flipV="1">
                <a:off x="0" y="0"/>
                <a:ext cx="683005" cy="559684"/>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10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10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0" fill="hold">
                                  <p:stCondLst>
                                    <p:cond delay="0"/>
                                  </p:stCondLst>
                                  <p:iterate type="el" backwards="0">
                                    <p:tmAbs val="0"/>
                                  </p:iterate>
                                  <p:childTnLst>
                                    <p:set>
                                      <p:cBhvr>
                                        <p:cTn id="42" fill="hold"/>
                                        <p:tgtEl>
                                          <p:spTgt spid="10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1" fill="hold">
                                  <p:stCondLst>
                                    <p:cond delay="0"/>
                                  </p:stCondLst>
                                  <p:iterate type="el" backwards="0">
                                    <p:tmAbs val="0"/>
                                  </p:iterate>
                                  <p:childTnLst>
                                    <p:set>
                                      <p:cBhvr>
                                        <p:cTn id="46" fill="hold"/>
                                        <p:tgtEl>
                                          <p:spTgt spid="10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2" fill="hold">
                                  <p:stCondLst>
                                    <p:cond delay="0"/>
                                  </p:stCondLst>
                                  <p:iterate type="el" backwards="0">
                                    <p:tmAbs val="0"/>
                                  </p:iterate>
                                  <p:childTnLst>
                                    <p:set>
                                      <p:cBhvr>
                                        <p:cTn id="50" fill="hold"/>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9" grpId="6"/>
      <p:bldP build="whole" bldLvl="1" animBg="1" rev="0" advAuto="0" spid="101" grpId="8"/>
      <p:bldP build="whole" bldLvl="1" animBg="1" rev="0" advAuto="0" spid="105" grpId="12"/>
      <p:bldP build="whole" bldLvl="1" animBg="1" rev="0" advAuto="0" spid="81" grpId="3"/>
      <p:bldP build="whole" bldLvl="1" animBg="1" rev="0" advAuto="0" spid="102" grpId="9"/>
      <p:bldP build="whole" bldLvl="1" animBg="1" rev="0" advAuto="0" spid="103" grpId="10"/>
      <p:bldP build="whole" bldLvl="1" animBg="1" rev="0" advAuto="0" spid="97" grpId="2"/>
      <p:bldP build="whole" bldLvl="1" animBg="1" rev="0" advAuto="0" spid="106" grpId="1"/>
      <p:bldP build="whole" bldLvl="1" animBg="1" rev="0" advAuto="0" spid="100" grpId="7"/>
      <p:bldP build="whole" bldLvl="1" animBg="1" rev="0" advAuto="0" spid="104" grpId="11"/>
      <p:bldP build="whole" bldLvl="1" animBg="1" rev="0" advAuto="0" spid="98" grpId="4"/>
      <p:bldP build="whole" bldLvl="1" animBg="1" rev="0" advAuto="0" spid="122" grpId="5"/>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Q02: Implement HeapSort (Decending)"/>
          <p:cNvSpPr txBox="1"/>
          <p:nvPr>
            <p:ph type="title"/>
          </p:nvPr>
        </p:nvSpPr>
        <p:spPr>
          <a:prstGeom prst="rect">
            <a:avLst/>
          </a:prstGeom>
        </p:spPr>
        <p:txBody>
          <a:bodyPr/>
          <a:lstStyle/>
          <a:p>
            <a:pPr>
              <a:defRPr sz="4100"/>
            </a:pPr>
            <a:r>
              <a:rPr>
                <a:latin typeface="Arial"/>
                <a:ea typeface="Arial"/>
                <a:cs typeface="Arial"/>
                <a:sym typeface="Arial"/>
              </a:rPr>
              <a:t>Q02</a:t>
            </a:r>
            <a:r>
              <a:t>: Implement HeapSort (Decending)</a:t>
            </a:r>
          </a:p>
        </p:txBody>
      </p:sp>
      <p:sp>
        <p:nvSpPr>
          <p:cNvPr id="125" name="Given an input sequence of numbers build a Minheap and then perform heapsort operation inplace (i.e. no new array is to be used)(…"/>
          <p:cNvSpPr txBox="1"/>
          <p:nvPr>
            <p:ph type="body" idx="1"/>
          </p:nvPr>
        </p:nvSpPr>
        <p:spPr>
          <a:xfrm>
            <a:off x="624656" y="938113"/>
            <a:ext cx="9156883" cy="5891610"/>
          </a:xfrm>
          <a:prstGeom prst="rect">
            <a:avLst/>
          </a:prstGeom>
        </p:spPr>
        <p:txBody>
          <a:bodyPr/>
          <a:lstStyle/>
          <a:p>
            <a:pPr marL="382587" indent="-342899">
              <a:spcBef>
                <a:spcPts val="100"/>
              </a:spcBef>
              <a:defRPr sz="2900"/>
            </a:pPr>
            <a:r>
              <a:t>Given an input sequence of numbers build a Minheap and then perform heapsort operation inplace (i.e. no new array is to be used)(</a:t>
            </a:r>
          </a:p>
          <a:p>
            <a:pPr marL="382587" indent="-342899">
              <a:spcBef>
                <a:spcPts val="100"/>
              </a:spcBef>
              <a:defRPr sz="2900"/>
            </a:pPr>
            <a:r>
              <a:t>For example, the sequence </a:t>
            </a:r>
            <a:r>
              <a:rPr>
                <a:latin typeface="Arial"/>
                <a:ea typeface="Arial"/>
                <a:cs typeface="Arial"/>
                <a:sym typeface="Arial"/>
              </a:rPr>
              <a:t>2, 10, 3, 1, 4, 8, 5, 6, 11, 9</a:t>
            </a:r>
            <a:endParaRPr>
              <a:latin typeface="Arial"/>
              <a:ea typeface="Arial"/>
              <a:cs typeface="Arial"/>
              <a:sym typeface="Arial"/>
            </a:endParaRPr>
          </a:p>
          <a:p>
            <a:pPr marL="382587" indent="-342899">
              <a:spcBef>
                <a:spcPts val="100"/>
              </a:spcBef>
              <a:defRPr sz="2900">
                <a:latin typeface="Gill Sans MT"/>
                <a:ea typeface="Gill Sans MT"/>
                <a:cs typeface="Gill Sans MT"/>
                <a:sym typeface="Gill Sans MT"/>
              </a:defRPr>
            </a:pPr>
            <a:r>
              <a:t>Hint: Perform Heapify operation</a:t>
            </a:r>
          </a:p>
          <a:p>
            <a:pPr lvl="1" marL="738187" indent="-342900">
              <a:spcBef>
                <a:spcPts val="100"/>
              </a:spcBef>
              <a:buChar char="•"/>
              <a:defRPr sz="2900"/>
            </a:pPr>
            <a:r>
              <a:rPr>
                <a:latin typeface="Gill Sans MT"/>
                <a:ea typeface="Gill Sans MT"/>
                <a:cs typeface="Gill Sans MT"/>
                <a:sym typeface="Gill Sans MT"/>
              </a:rPr>
              <a:t>Put all the elements in an array, and starting from</a:t>
            </a:r>
            <a:r>
              <a:rPr>
                <a:latin typeface="Courier New"/>
                <a:ea typeface="Courier New"/>
                <a:cs typeface="Courier New"/>
                <a:sym typeface="Courier New"/>
              </a:rPr>
              <a:t>⌊n/2⌋</a:t>
            </a:r>
            <a:r>
              <a:rPr>
                <a:latin typeface="Arial"/>
                <a:ea typeface="Arial"/>
                <a:cs typeface="Arial"/>
                <a:sym typeface="Arial"/>
              </a:rPr>
              <a:t> to </a:t>
            </a:r>
            <a:r>
              <a:rPr>
                <a:latin typeface="Courier New"/>
                <a:ea typeface="Courier New"/>
                <a:cs typeface="Courier New"/>
                <a:sym typeface="Courier New"/>
              </a:rPr>
              <a:t>1</a:t>
            </a:r>
            <a:r>
              <a:rPr>
                <a:latin typeface="Arial"/>
                <a:ea typeface="Arial"/>
                <a:cs typeface="Arial"/>
                <a:sym typeface="Arial"/>
              </a:rPr>
              <a:t>, </a:t>
            </a:r>
            <a:r>
              <a:rPr>
                <a:latin typeface="Gill Sans MT"/>
                <a:ea typeface="Gill Sans MT"/>
                <a:cs typeface="Gill Sans MT"/>
                <a:sym typeface="Gill Sans MT"/>
              </a:rPr>
              <a:t>perform heapify i.e. build a maxheap.</a:t>
            </a:r>
            <a:endParaRPr>
              <a:latin typeface="Gill Sans MT"/>
              <a:ea typeface="Gill Sans MT"/>
              <a:cs typeface="Gill Sans MT"/>
              <a:sym typeface="Gill Sans MT"/>
            </a:endParaRPr>
          </a:p>
          <a:p>
            <a:pPr lvl="1" marL="738187" indent="-342900">
              <a:spcBef>
                <a:spcPts val="100"/>
              </a:spcBef>
              <a:buChar char="•"/>
              <a:defRPr sz="2900">
                <a:latin typeface="Gill Sans MT"/>
                <a:ea typeface="Gill Sans MT"/>
                <a:cs typeface="Gill Sans MT"/>
                <a:sym typeface="Gill Sans MT"/>
              </a:defRPr>
            </a:pPr>
            <a:r>
              <a:t>Now perform deletemin() operation till heap becomes empty. Deletemin() returns the smallest element and put the element at the end of heap.</a:t>
            </a:r>
          </a:p>
          <a:p>
            <a:pPr lvl="2" marL="1195387" indent="-342900">
              <a:spcBef>
                <a:spcPts val="100"/>
              </a:spcBef>
              <a:defRPr sz="2900"/>
            </a:pPr>
            <a:r>
              <a:rPr>
                <a:latin typeface="Gill Sans MT"/>
                <a:ea typeface="Gill Sans MT"/>
                <a:cs typeface="Gill Sans MT"/>
                <a:sym typeface="Gill Sans MT"/>
              </a:rPr>
              <a:t>Thus, smallest element (returned by first deletemin) will be stored at </a:t>
            </a:r>
            <a:r>
              <a:rPr>
                <a:latin typeface="Courier New"/>
                <a:ea typeface="Courier New"/>
                <a:cs typeface="Courier New"/>
                <a:sym typeface="Courier New"/>
              </a:rPr>
              <a:t>A[n]</a:t>
            </a:r>
            <a:endParaRPr>
              <a:latin typeface="Courier New"/>
              <a:ea typeface="Courier New"/>
              <a:cs typeface="Courier New"/>
              <a:sym typeface="Courier New"/>
            </a:endParaRPr>
          </a:p>
          <a:p>
            <a:pPr lvl="2" marL="1195387" indent="-342900">
              <a:spcBef>
                <a:spcPts val="100"/>
              </a:spcBef>
              <a:defRPr sz="2900"/>
            </a:pPr>
            <a:r>
              <a:rPr>
                <a:latin typeface="Gill Sans MT"/>
                <a:ea typeface="Gill Sans MT"/>
                <a:cs typeface="Gill Sans MT"/>
                <a:sym typeface="Gill Sans MT"/>
              </a:rPr>
              <a:t>2</a:t>
            </a:r>
            <a:r>
              <a:rPr baseline="31999">
                <a:latin typeface="Gill Sans MT"/>
                <a:ea typeface="Gill Sans MT"/>
                <a:cs typeface="Gill Sans MT"/>
                <a:sym typeface="Gill Sans MT"/>
              </a:rPr>
              <a:t>nd</a:t>
            </a:r>
            <a:r>
              <a:rPr>
                <a:latin typeface="Gill Sans MT"/>
                <a:ea typeface="Gill Sans MT"/>
                <a:cs typeface="Gill Sans MT"/>
                <a:sym typeface="Gill Sans MT"/>
              </a:rPr>
              <a:t> smallest element will be stored at</a:t>
            </a:r>
            <a:r>
              <a:rPr>
                <a:latin typeface="Arial"/>
                <a:ea typeface="Arial"/>
                <a:cs typeface="Arial"/>
                <a:sym typeface="Arial"/>
              </a:rPr>
              <a:t> </a:t>
            </a:r>
            <a:r>
              <a:rPr>
                <a:latin typeface="Courier New"/>
                <a:ea typeface="Courier New"/>
                <a:cs typeface="Courier New"/>
                <a:sym typeface="Courier New"/>
              </a:rPr>
              <a:t>A[n-1]</a:t>
            </a:r>
            <a:endParaRPr>
              <a:latin typeface="Courier New"/>
              <a:ea typeface="Courier New"/>
              <a:cs typeface="Courier New"/>
              <a:sym typeface="Courier New"/>
            </a:endParaRPr>
          </a:p>
          <a:p>
            <a:pPr marL="382587" indent="-342899">
              <a:spcBef>
                <a:spcPts val="200"/>
              </a:spcBef>
              <a:defRPr sz="2900"/>
            </a:pPr>
            <a:r>
              <a:t>i/p: comma separated values e.g. </a:t>
            </a:r>
            <a:r>
              <a:rPr>
                <a:latin typeface="Arial"/>
                <a:ea typeface="Arial"/>
                <a:cs typeface="Arial"/>
                <a:sym typeface="Arial"/>
              </a:rPr>
              <a:t>2,10,3,1,4,8,5,6,11,9</a:t>
            </a:r>
          </a:p>
        </p:txBody>
      </p:sp>
      <p:sp>
        <p:nvSpPr>
          <p:cNvPr id="1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7"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2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2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2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2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2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5"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eries of DeleteMin"/>
          <p:cNvSpPr txBox="1"/>
          <p:nvPr>
            <p:ph type="title"/>
          </p:nvPr>
        </p:nvSpPr>
        <p:spPr>
          <a:xfrm>
            <a:off x="762000" y="-21461"/>
            <a:ext cx="8636000" cy="723837"/>
          </a:xfrm>
          <a:prstGeom prst="rect">
            <a:avLst/>
          </a:prstGeom>
        </p:spPr>
        <p:txBody>
          <a:bodyPr/>
          <a:lstStyle/>
          <a:p>
            <a:pPr/>
            <a:r>
              <a:t>Series of DeleteMin</a:t>
            </a:r>
          </a:p>
        </p:txBody>
      </p:sp>
      <p:sp>
        <p:nvSpPr>
          <p:cNvPr id="131"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3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graphicFrame>
        <p:nvGraphicFramePr>
          <p:cNvPr id="133" name="Table"/>
          <p:cNvGraphicFramePr/>
          <p:nvPr/>
        </p:nvGraphicFramePr>
        <p:xfrm>
          <a:off x="728275" y="1334223"/>
          <a:ext cx="5704663" cy="460128"/>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810869"/>
                <a:gridCol w="810869"/>
                <a:gridCol w="810869"/>
                <a:gridCol w="810869"/>
                <a:gridCol w="810869"/>
                <a:gridCol w="810869"/>
                <a:gridCol w="810869"/>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1</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5</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2</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9</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7</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tcPr>
                </a:tc>
              </a:tr>
            </a:tbl>
          </a:graphicData>
        </a:graphic>
      </p:graphicFrame>
      <p:grpSp>
        <p:nvGrpSpPr>
          <p:cNvPr id="149" name="Group"/>
          <p:cNvGrpSpPr/>
          <p:nvPr/>
        </p:nvGrpSpPr>
        <p:grpSpPr>
          <a:xfrm>
            <a:off x="7781388" y="79584"/>
            <a:ext cx="2087258" cy="1863144"/>
            <a:chOff x="0" y="0"/>
            <a:chExt cx="2087256" cy="1863143"/>
          </a:xfrm>
        </p:grpSpPr>
        <p:sp>
          <p:nvSpPr>
            <p:cNvPr id="134" name="1"/>
            <p:cNvSpPr/>
            <p:nvPr/>
          </p:nvSpPr>
          <p:spPr>
            <a:xfrm>
              <a:off x="801129" y="-1"/>
              <a:ext cx="438674" cy="462387"/>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1</a:t>
              </a:r>
            </a:p>
          </p:txBody>
        </p:sp>
        <p:sp>
          <p:nvSpPr>
            <p:cNvPr id="135" name="5"/>
            <p:cNvSpPr/>
            <p:nvPr/>
          </p:nvSpPr>
          <p:spPr>
            <a:xfrm>
              <a:off x="379307" y="651098"/>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5</a:t>
              </a:r>
            </a:p>
          </p:txBody>
        </p:sp>
        <p:sp>
          <p:nvSpPr>
            <p:cNvPr id="136" name="Line"/>
            <p:cNvSpPr/>
            <p:nvPr/>
          </p:nvSpPr>
          <p:spPr>
            <a:xfrm flipV="1">
              <a:off x="745665" y="410924"/>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139" name="Group"/>
            <p:cNvGrpSpPr/>
            <p:nvPr/>
          </p:nvGrpSpPr>
          <p:grpSpPr>
            <a:xfrm>
              <a:off x="0" y="1092695"/>
              <a:ext cx="508932" cy="770449"/>
              <a:chOff x="0" y="0"/>
              <a:chExt cx="508931" cy="770447"/>
            </a:xfrm>
          </p:grpSpPr>
          <p:sp>
            <p:nvSpPr>
              <p:cNvPr id="137" name="6"/>
              <p:cNvSpPr/>
              <p:nvPr/>
            </p:nvSpPr>
            <p:spPr>
              <a:xfrm>
                <a:off x="0" y="308062"/>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6</a:t>
                </a:r>
              </a:p>
            </p:txBody>
          </p:sp>
          <p:sp>
            <p:nvSpPr>
              <p:cNvPr id="138" name="Line"/>
              <p:cNvSpPr/>
              <p:nvPr/>
            </p:nvSpPr>
            <p:spPr>
              <a:xfrm flipV="1">
                <a:off x="335472" y="0"/>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142" name="Group"/>
            <p:cNvGrpSpPr/>
            <p:nvPr/>
          </p:nvGrpSpPr>
          <p:grpSpPr>
            <a:xfrm>
              <a:off x="731054" y="1090562"/>
              <a:ext cx="508750" cy="772582"/>
              <a:chOff x="0" y="0"/>
              <a:chExt cx="508748" cy="772580"/>
            </a:xfrm>
          </p:grpSpPr>
          <p:sp>
            <p:nvSpPr>
              <p:cNvPr id="140" name="9"/>
              <p:cNvSpPr/>
              <p:nvPr/>
            </p:nvSpPr>
            <p:spPr>
              <a:xfrm>
                <a:off x="70075" y="31019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9</a:t>
                </a:r>
              </a:p>
            </p:txBody>
          </p:sp>
          <p:sp>
            <p:nvSpPr>
              <p:cNvPr id="141" name="Line"/>
              <p:cNvSpPr/>
              <p:nvPr/>
            </p:nvSpPr>
            <p:spPr>
              <a:xfrm flipH="1" flipV="1">
                <a:off x="0" y="0"/>
                <a:ext cx="202683" cy="29617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145" name="Group"/>
            <p:cNvGrpSpPr/>
            <p:nvPr/>
          </p:nvGrpSpPr>
          <p:grpSpPr>
            <a:xfrm>
              <a:off x="1398855" y="1188442"/>
              <a:ext cx="438674" cy="674702"/>
              <a:chOff x="0" y="0"/>
              <a:chExt cx="438673" cy="674700"/>
            </a:xfrm>
          </p:grpSpPr>
          <p:sp>
            <p:nvSpPr>
              <p:cNvPr id="143" name="7"/>
              <p:cNvSpPr/>
              <p:nvPr/>
            </p:nvSpPr>
            <p:spPr>
              <a:xfrm>
                <a:off x="0" y="21231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7</a:t>
                </a:r>
              </a:p>
            </p:txBody>
          </p:sp>
          <p:sp>
            <p:nvSpPr>
              <p:cNvPr id="144" name="Line"/>
              <p:cNvSpPr/>
              <p:nvPr/>
            </p:nvSpPr>
            <p:spPr>
              <a:xfrm flipV="1">
                <a:off x="219336" y="0"/>
                <a:ext cx="187381" cy="198395"/>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148" name="Group"/>
            <p:cNvGrpSpPr/>
            <p:nvPr/>
          </p:nvGrpSpPr>
          <p:grpSpPr>
            <a:xfrm>
              <a:off x="1210189" y="352147"/>
              <a:ext cx="877068" cy="855045"/>
              <a:chOff x="0" y="0"/>
              <a:chExt cx="877066" cy="855043"/>
            </a:xfrm>
          </p:grpSpPr>
          <p:sp>
            <p:nvSpPr>
              <p:cNvPr id="146" name="2"/>
              <p:cNvSpPr/>
              <p:nvPr/>
            </p:nvSpPr>
            <p:spPr>
              <a:xfrm>
                <a:off x="438393" y="392658"/>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2</a:t>
                </a:r>
              </a:p>
            </p:txBody>
          </p:sp>
          <p:sp>
            <p:nvSpPr>
              <p:cNvPr id="147" name="Line"/>
              <p:cNvSpPr/>
              <p:nvPr/>
            </p:nvSpPr>
            <p:spPr>
              <a:xfrm flipH="1" flipV="1">
                <a:off x="0" y="0"/>
                <a:ext cx="519328" cy="450574"/>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sp>
        <p:nvSpPr>
          <p:cNvPr id="150" name="Deletemin i.e. delete 1"/>
          <p:cNvSpPr txBox="1"/>
          <p:nvPr/>
        </p:nvSpPr>
        <p:spPr>
          <a:xfrm>
            <a:off x="665542" y="1715614"/>
            <a:ext cx="6132924" cy="675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587" indent="-342900">
              <a:lnSpc>
                <a:spcPct val="90000"/>
              </a:lnSpc>
              <a:spcBef>
                <a:spcPts val="700"/>
              </a:spcBef>
              <a:buSzPct val="100000"/>
              <a:buChar char="•"/>
              <a:defRPr sz="3200">
                <a:latin typeface="+mn-lt"/>
                <a:ea typeface="+mn-ea"/>
                <a:cs typeface="+mn-cs"/>
                <a:sym typeface="Gill Sans"/>
              </a:defRPr>
            </a:lvl1pPr>
          </a:lstStyle>
          <a:p>
            <a:pPr/>
            <a:r>
              <a:t>Deletemin i.e. delete 1</a:t>
            </a:r>
          </a:p>
        </p:txBody>
      </p:sp>
      <p:graphicFrame>
        <p:nvGraphicFramePr>
          <p:cNvPr id="151" name="Table"/>
          <p:cNvGraphicFramePr/>
          <p:nvPr/>
        </p:nvGraphicFramePr>
        <p:xfrm>
          <a:off x="728275" y="2358957"/>
          <a:ext cx="5704663" cy="460128"/>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810869"/>
                <a:gridCol w="810869"/>
                <a:gridCol w="810869"/>
                <a:gridCol w="810869"/>
                <a:gridCol w="810869"/>
                <a:gridCol w="810869"/>
                <a:gridCol w="810869"/>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2</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5</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7</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9</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1</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solidFill>
                      <a:schemeClr val="accent3">
                        <a:satOff val="18648"/>
                        <a:lumOff val="5971"/>
                      </a:schemeClr>
                    </a:solidFill>
                  </a:tcPr>
                </a:tc>
              </a:tr>
            </a:tbl>
          </a:graphicData>
        </a:graphic>
      </p:graphicFrame>
      <p:sp>
        <p:nvSpPr>
          <p:cNvPr id="152" name="Deletemin i.e. delete 2"/>
          <p:cNvSpPr txBox="1"/>
          <p:nvPr/>
        </p:nvSpPr>
        <p:spPr>
          <a:xfrm>
            <a:off x="499857" y="2850781"/>
            <a:ext cx="6132924" cy="675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587" indent="-342900">
              <a:lnSpc>
                <a:spcPct val="90000"/>
              </a:lnSpc>
              <a:spcBef>
                <a:spcPts val="700"/>
              </a:spcBef>
              <a:buSzPct val="100000"/>
              <a:buChar char="•"/>
              <a:defRPr sz="3200">
                <a:latin typeface="+mn-lt"/>
                <a:ea typeface="+mn-ea"/>
                <a:cs typeface="+mn-cs"/>
                <a:sym typeface="Gill Sans"/>
              </a:defRPr>
            </a:lvl1pPr>
          </a:lstStyle>
          <a:p>
            <a:pPr/>
            <a:r>
              <a:t>Deletemin i.e. delete 2</a:t>
            </a:r>
          </a:p>
        </p:txBody>
      </p:sp>
      <p:graphicFrame>
        <p:nvGraphicFramePr>
          <p:cNvPr id="153" name="Table"/>
          <p:cNvGraphicFramePr/>
          <p:nvPr/>
        </p:nvGraphicFramePr>
        <p:xfrm>
          <a:off x="580493" y="3594224"/>
          <a:ext cx="5704663" cy="46012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810869"/>
                <a:gridCol w="810869"/>
                <a:gridCol w="810869"/>
                <a:gridCol w="810869"/>
                <a:gridCol w="810869"/>
                <a:gridCol w="810869"/>
                <a:gridCol w="810869"/>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5</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7</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9</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2</a:t>
                      </a:r>
                    </a:p>
                  </a:txBody>
                  <a:tcPr marL="50800" marR="50800" marT="50800" marB="50800" anchor="t" anchorCtr="0" horzOverflow="overflow">
                    <a:lnT w="28575">
                      <a:solidFill>
                        <a:srgbClr val="000000"/>
                      </a:solidFill>
                      <a:miter lim="400000"/>
                    </a:lnT>
                    <a:lnB w="28575">
                      <a:solidFill>
                        <a:srgbClr val="000000"/>
                      </a:solidFill>
                      <a:miter lim="400000"/>
                    </a:lnB>
                    <a:solidFill>
                      <a:schemeClr val="accent3">
                        <a:satOff val="18648"/>
                        <a:lumOff val="5971"/>
                      </a:schemeClr>
                    </a:solidFill>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1</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solidFill>
                      <a:schemeClr val="accent3">
                        <a:satOff val="18648"/>
                        <a:lumOff val="5971"/>
                      </a:schemeClr>
                    </a:solidFill>
                  </a:tcPr>
                </a:tc>
              </a:tr>
            </a:tbl>
          </a:graphicData>
        </a:graphic>
      </p:graphicFrame>
      <p:sp>
        <p:nvSpPr>
          <p:cNvPr id="154" name="Deletemin i.e. delete 5"/>
          <p:cNvSpPr txBox="1"/>
          <p:nvPr/>
        </p:nvSpPr>
        <p:spPr>
          <a:xfrm>
            <a:off x="499857" y="4136642"/>
            <a:ext cx="6132924" cy="675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587" indent="-342900">
              <a:lnSpc>
                <a:spcPct val="90000"/>
              </a:lnSpc>
              <a:spcBef>
                <a:spcPts val="700"/>
              </a:spcBef>
              <a:buSzPct val="100000"/>
              <a:buChar char="•"/>
              <a:defRPr sz="3200">
                <a:latin typeface="+mn-lt"/>
                <a:ea typeface="+mn-ea"/>
                <a:cs typeface="+mn-cs"/>
                <a:sym typeface="Gill Sans"/>
              </a:defRPr>
            </a:lvl1pPr>
          </a:lstStyle>
          <a:p>
            <a:pPr/>
            <a:r>
              <a:t>Deletemin i.e. delete 5</a:t>
            </a:r>
          </a:p>
        </p:txBody>
      </p:sp>
      <p:graphicFrame>
        <p:nvGraphicFramePr>
          <p:cNvPr id="155" name="Table"/>
          <p:cNvGraphicFramePr/>
          <p:nvPr/>
        </p:nvGraphicFramePr>
        <p:xfrm>
          <a:off x="696787" y="4867572"/>
          <a:ext cx="5704663" cy="460128"/>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810869"/>
                <a:gridCol w="810869"/>
                <a:gridCol w="810869"/>
                <a:gridCol w="810869"/>
                <a:gridCol w="810869"/>
                <a:gridCol w="810869"/>
                <a:gridCol w="810869"/>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9</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7</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5</a:t>
                      </a:r>
                    </a:p>
                  </a:txBody>
                  <a:tcPr marL="50800" marR="50800" marT="50800" marB="50800" anchor="t" anchorCtr="0" horzOverflow="overflow">
                    <a:lnT w="28575">
                      <a:solidFill>
                        <a:srgbClr val="000000"/>
                      </a:solidFill>
                      <a:miter lim="400000"/>
                    </a:lnT>
                    <a:lnB w="28575">
                      <a:solidFill>
                        <a:srgbClr val="000000"/>
                      </a:solidFill>
                      <a:miter lim="400000"/>
                    </a:lnB>
                    <a:solidFill>
                      <a:schemeClr val="accent3">
                        <a:satOff val="18648"/>
                        <a:lumOff val="5971"/>
                      </a:schemeClr>
                    </a:solidFill>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2</a:t>
                      </a:r>
                    </a:p>
                  </a:txBody>
                  <a:tcPr marL="50800" marR="50800" marT="50800" marB="50800" anchor="t" anchorCtr="0" horzOverflow="overflow">
                    <a:lnT w="28575">
                      <a:solidFill>
                        <a:srgbClr val="000000"/>
                      </a:solidFill>
                      <a:miter lim="400000"/>
                    </a:lnT>
                    <a:lnB w="28575">
                      <a:solidFill>
                        <a:srgbClr val="000000"/>
                      </a:solidFill>
                      <a:miter lim="400000"/>
                    </a:lnB>
                    <a:solidFill>
                      <a:schemeClr val="accent3">
                        <a:satOff val="18648"/>
                        <a:lumOff val="5971"/>
                      </a:schemeClr>
                    </a:solidFill>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1</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solidFill>
                      <a:schemeClr val="accent3">
                        <a:satOff val="18648"/>
                        <a:lumOff val="5971"/>
                      </a:schemeClr>
                    </a:solidFill>
                  </a:tcPr>
                </a:tc>
              </a:tr>
            </a:tbl>
          </a:graphicData>
        </a:graphic>
      </p:graphicFrame>
      <p:sp>
        <p:nvSpPr>
          <p:cNvPr id="156" name="Deletemin i.e. delete 6"/>
          <p:cNvSpPr txBox="1"/>
          <p:nvPr/>
        </p:nvSpPr>
        <p:spPr>
          <a:xfrm>
            <a:off x="499857" y="5422504"/>
            <a:ext cx="6132924" cy="675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587" indent="-342900">
              <a:lnSpc>
                <a:spcPct val="90000"/>
              </a:lnSpc>
              <a:spcBef>
                <a:spcPts val="700"/>
              </a:spcBef>
              <a:buSzPct val="100000"/>
              <a:buChar char="•"/>
              <a:defRPr sz="3200">
                <a:latin typeface="+mn-lt"/>
                <a:ea typeface="+mn-ea"/>
                <a:cs typeface="+mn-cs"/>
                <a:sym typeface="Gill Sans"/>
              </a:defRPr>
            </a:lvl1pPr>
          </a:lstStyle>
          <a:p>
            <a:pPr/>
            <a:r>
              <a:t>Deletemin i.e. delete 6</a:t>
            </a:r>
          </a:p>
        </p:txBody>
      </p:sp>
      <p:graphicFrame>
        <p:nvGraphicFramePr>
          <p:cNvPr id="157" name="Table"/>
          <p:cNvGraphicFramePr/>
          <p:nvPr/>
        </p:nvGraphicFramePr>
        <p:xfrm>
          <a:off x="696787" y="6126633"/>
          <a:ext cx="5704663" cy="460128"/>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810869"/>
                <a:gridCol w="810869"/>
                <a:gridCol w="810869"/>
                <a:gridCol w="810869"/>
                <a:gridCol w="810869"/>
                <a:gridCol w="810869"/>
                <a:gridCol w="810869"/>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7</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9</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solidFill>
                      <a:schemeClr val="accent3">
                        <a:satOff val="18648"/>
                        <a:lumOff val="5971"/>
                      </a:schemeClr>
                    </a:solidFill>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5</a:t>
                      </a:r>
                    </a:p>
                  </a:txBody>
                  <a:tcPr marL="50800" marR="50800" marT="50800" marB="50800" anchor="t" anchorCtr="0" horzOverflow="overflow">
                    <a:lnT w="28575">
                      <a:solidFill>
                        <a:srgbClr val="000000"/>
                      </a:solidFill>
                      <a:miter lim="400000"/>
                    </a:lnT>
                    <a:lnB w="28575">
                      <a:solidFill>
                        <a:srgbClr val="000000"/>
                      </a:solidFill>
                      <a:miter lim="400000"/>
                    </a:lnB>
                    <a:solidFill>
                      <a:schemeClr val="accent3">
                        <a:satOff val="18648"/>
                        <a:lumOff val="5971"/>
                      </a:schemeClr>
                    </a:solidFill>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2</a:t>
                      </a:r>
                    </a:p>
                  </a:txBody>
                  <a:tcPr marL="50800" marR="50800" marT="50800" marB="50800" anchor="t" anchorCtr="0" horzOverflow="overflow">
                    <a:lnT w="28575">
                      <a:solidFill>
                        <a:srgbClr val="000000"/>
                      </a:solidFill>
                      <a:miter lim="400000"/>
                    </a:lnT>
                    <a:lnB w="28575">
                      <a:solidFill>
                        <a:srgbClr val="000000"/>
                      </a:solidFill>
                      <a:miter lim="400000"/>
                    </a:lnB>
                    <a:solidFill>
                      <a:schemeClr val="accent3">
                        <a:satOff val="18648"/>
                        <a:lumOff val="5971"/>
                      </a:schemeClr>
                    </a:solidFill>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1</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solidFill>
                      <a:schemeClr val="accent3">
                        <a:satOff val="18648"/>
                        <a:lumOff val="5971"/>
                      </a:schemeClr>
                    </a:solidFill>
                  </a:tcPr>
                </a:tc>
              </a:tr>
            </a:tbl>
          </a:graphicData>
        </a:graphic>
      </p:graphicFrame>
      <p:graphicFrame>
        <p:nvGraphicFramePr>
          <p:cNvPr id="158" name="Table"/>
          <p:cNvGraphicFramePr/>
          <p:nvPr/>
        </p:nvGraphicFramePr>
        <p:xfrm>
          <a:off x="728275" y="795380"/>
          <a:ext cx="5704663" cy="46012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810869"/>
                <a:gridCol w="810869"/>
                <a:gridCol w="810869"/>
                <a:gridCol w="810869"/>
                <a:gridCol w="810869"/>
                <a:gridCol w="810869"/>
                <a:gridCol w="810869"/>
              </a:tblGrid>
              <a:tr h="431551">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2</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9</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1</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5</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2800">
                          <a:uFill>
                            <a:solidFill>
                              <a:srgbClr val="000000"/>
                            </a:solidFill>
                          </a:uFill>
                          <a:latin typeface="Arial"/>
                          <a:ea typeface="Arial"/>
                          <a:cs typeface="Arial"/>
                          <a:sym typeface="Arial"/>
                        </a:rPr>
                        <a:t>7</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tcPr>
                </a:tc>
              </a:tr>
            </a:tbl>
          </a:graphicData>
        </a:graphic>
      </p:graphicFrame>
      <p:grpSp>
        <p:nvGrpSpPr>
          <p:cNvPr id="171" name="Group"/>
          <p:cNvGrpSpPr/>
          <p:nvPr/>
        </p:nvGrpSpPr>
        <p:grpSpPr>
          <a:xfrm>
            <a:off x="7226620" y="2097201"/>
            <a:ext cx="2087259" cy="1863144"/>
            <a:chOff x="0" y="0"/>
            <a:chExt cx="2087257" cy="1863143"/>
          </a:xfrm>
        </p:grpSpPr>
        <p:sp>
          <p:nvSpPr>
            <p:cNvPr id="159" name="2"/>
            <p:cNvSpPr/>
            <p:nvPr/>
          </p:nvSpPr>
          <p:spPr>
            <a:xfrm>
              <a:off x="801129" y="0"/>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2</a:t>
              </a:r>
            </a:p>
          </p:txBody>
        </p:sp>
        <p:sp>
          <p:nvSpPr>
            <p:cNvPr id="160" name="5"/>
            <p:cNvSpPr/>
            <p:nvPr/>
          </p:nvSpPr>
          <p:spPr>
            <a:xfrm>
              <a:off x="379307" y="651098"/>
              <a:ext cx="438675"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5</a:t>
              </a:r>
            </a:p>
          </p:txBody>
        </p:sp>
        <p:sp>
          <p:nvSpPr>
            <p:cNvPr id="161" name="Line"/>
            <p:cNvSpPr/>
            <p:nvPr/>
          </p:nvSpPr>
          <p:spPr>
            <a:xfrm flipV="1">
              <a:off x="745666" y="410924"/>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164" name="Group"/>
            <p:cNvGrpSpPr/>
            <p:nvPr/>
          </p:nvGrpSpPr>
          <p:grpSpPr>
            <a:xfrm>
              <a:off x="0" y="1092695"/>
              <a:ext cx="508932" cy="770448"/>
              <a:chOff x="0" y="0"/>
              <a:chExt cx="508931" cy="770447"/>
            </a:xfrm>
          </p:grpSpPr>
          <p:sp>
            <p:nvSpPr>
              <p:cNvPr id="162" name="6"/>
              <p:cNvSpPr/>
              <p:nvPr/>
            </p:nvSpPr>
            <p:spPr>
              <a:xfrm>
                <a:off x="0" y="308062"/>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6</a:t>
                </a:r>
              </a:p>
            </p:txBody>
          </p:sp>
          <p:sp>
            <p:nvSpPr>
              <p:cNvPr id="163" name="Line"/>
              <p:cNvSpPr/>
              <p:nvPr/>
            </p:nvSpPr>
            <p:spPr>
              <a:xfrm flipV="1">
                <a:off x="335472" y="0"/>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167" name="Group"/>
            <p:cNvGrpSpPr/>
            <p:nvPr/>
          </p:nvGrpSpPr>
          <p:grpSpPr>
            <a:xfrm>
              <a:off x="731054" y="1090562"/>
              <a:ext cx="508750" cy="772582"/>
              <a:chOff x="0" y="0"/>
              <a:chExt cx="508748" cy="772580"/>
            </a:xfrm>
          </p:grpSpPr>
          <p:sp>
            <p:nvSpPr>
              <p:cNvPr id="165" name="9"/>
              <p:cNvSpPr/>
              <p:nvPr/>
            </p:nvSpPr>
            <p:spPr>
              <a:xfrm>
                <a:off x="70075" y="310195"/>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9</a:t>
                </a:r>
              </a:p>
            </p:txBody>
          </p:sp>
          <p:sp>
            <p:nvSpPr>
              <p:cNvPr id="166" name="Line"/>
              <p:cNvSpPr/>
              <p:nvPr/>
            </p:nvSpPr>
            <p:spPr>
              <a:xfrm flipH="1" flipV="1">
                <a:off x="0" y="0"/>
                <a:ext cx="202683" cy="29617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170" name="Group"/>
            <p:cNvGrpSpPr/>
            <p:nvPr/>
          </p:nvGrpSpPr>
          <p:grpSpPr>
            <a:xfrm>
              <a:off x="1210190" y="352147"/>
              <a:ext cx="877068" cy="855045"/>
              <a:chOff x="0" y="0"/>
              <a:chExt cx="877066" cy="855043"/>
            </a:xfrm>
          </p:grpSpPr>
          <p:sp>
            <p:nvSpPr>
              <p:cNvPr id="168" name="7"/>
              <p:cNvSpPr/>
              <p:nvPr/>
            </p:nvSpPr>
            <p:spPr>
              <a:xfrm>
                <a:off x="438393" y="392658"/>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7</a:t>
                </a:r>
              </a:p>
            </p:txBody>
          </p:sp>
          <p:sp>
            <p:nvSpPr>
              <p:cNvPr id="169" name="Line"/>
              <p:cNvSpPr/>
              <p:nvPr/>
            </p:nvSpPr>
            <p:spPr>
              <a:xfrm flipH="1" flipV="1">
                <a:off x="0" y="0"/>
                <a:ext cx="519328" cy="450574"/>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grpSp>
        <p:nvGrpSpPr>
          <p:cNvPr id="175" name="Group"/>
          <p:cNvGrpSpPr/>
          <p:nvPr/>
        </p:nvGrpSpPr>
        <p:grpSpPr>
          <a:xfrm>
            <a:off x="7271110" y="4531593"/>
            <a:ext cx="860496" cy="1113485"/>
            <a:chOff x="0" y="0"/>
            <a:chExt cx="860494" cy="1113483"/>
          </a:xfrm>
        </p:grpSpPr>
        <p:sp>
          <p:nvSpPr>
            <p:cNvPr id="172" name="7"/>
            <p:cNvSpPr/>
            <p:nvPr/>
          </p:nvSpPr>
          <p:spPr>
            <a:xfrm>
              <a:off x="421821" y="0"/>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7</a:t>
              </a:r>
            </a:p>
          </p:txBody>
        </p:sp>
        <p:sp>
          <p:nvSpPr>
            <p:cNvPr id="173" name="9"/>
            <p:cNvSpPr/>
            <p:nvPr/>
          </p:nvSpPr>
          <p:spPr>
            <a:xfrm>
              <a:off x="0" y="651098"/>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9</a:t>
              </a:r>
            </a:p>
          </p:txBody>
        </p:sp>
        <p:sp>
          <p:nvSpPr>
            <p:cNvPr id="174" name="Line"/>
            <p:cNvSpPr/>
            <p:nvPr/>
          </p:nvSpPr>
          <p:spPr>
            <a:xfrm flipV="1">
              <a:off x="366358" y="410924"/>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nvGrpSpPr>
          <p:cNvPr id="182" name="Group"/>
          <p:cNvGrpSpPr/>
          <p:nvPr/>
        </p:nvGrpSpPr>
        <p:grpSpPr>
          <a:xfrm>
            <a:off x="8524947" y="3669757"/>
            <a:ext cx="1707950" cy="1207192"/>
            <a:chOff x="0" y="0"/>
            <a:chExt cx="1707949" cy="1207191"/>
          </a:xfrm>
        </p:grpSpPr>
        <p:sp>
          <p:nvSpPr>
            <p:cNvPr id="176" name="6"/>
            <p:cNvSpPr/>
            <p:nvPr/>
          </p:nvSpPr>
          <p:spPr>
            <a:xfrm>
              <a:off x="421821" y="0"/>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6</a:t>
              </a:r>
            </a:p>
          </p:txBody>
        </p:sp>
        <p:sp>
          <p:nvSpPr>
            <p:cNvPr id="177" name="9"/>
            <p:cNvSpPr/>
            <p:nvPr/>
          </p:nvSpPr>
          <p:spPr>
            <a:xfrm>
              <a:off x="0" y="651098"/>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9</a:t>
              </a:r>
            </a:p>
          </p:txBody>
        </p:sp>
        <p:sp>
          <p:nvSpPr>
            <p:cNvPr id="178" name="Line"/>
            <p:cNvSpPr/>
            <p:nvPr/>
          </p:nvSpPr>
          <p:spPr>
            <a:xfrm flipV="1">
              <a:off x="366358" y="410924"/>
              <a:ext cx="173460" cy="333020"/>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nvGrpSpPr>
            <p:cNvPr id="181" name="Group"/>
            <p:cNvGrpSpPr/>
            <p:nvPr/>
          </p:nvGrpSpPr>
          <p:grpSpPr>
            <a:xfrm>
              <a:off x="830882" y="352147"/>
              <a:ext cx="877068" cy="855045"/>
              <a:chOff x="0" y="0"/>
              <a:chExt cx="877066" cy="855043"/>
            </a:xfrm>
          </p:grpSpPr>
          <p:sp>
            <p:nvSpPr>
              <p:cNvPr id="179" name="7"/>
              <p:cNvSpPr/>
              <p:nvPr/>
            </p:nvSpPr>
            <p:spPr>
              <a:xfrm>
                <a:off x="438393" y="392658"/>
                <a:ext cx="438674" cy="462386"/>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Arial"/>
                    <a:ea typeface="Arial"/>
                    <a:cs typeface="Arial"/>
                    <a:sym typeface="Arial"/>
                  </a:defRPr>
                </a:lvl1pPr>
              </a:lstStyle>
              <a:p>
                <a:pPr/>
                <a:r>
                  <a:t>7</a:t>
                </a:r>
              </a:p>
            </p:txBody>
          </p:sp>
          <p:sp>
            <p:nvSpPr>
              <p:cNvPr id="180" name="Line"/>
              <p:cNvSpPr/>
              <p:nvPr/>
            </p:nvSpPr>
            <p:spPr>
              <a:xfrm flipH="1" flipV="1">
                <a:off x="0" y="0"/>
                <a:ext cx="519328" cy="450574"/>
              </a:xfrm>
              <a:prstGeom prst="line">
                <a:avLst/>
              </a:prstGeom>
              <a:noFill/>
              <a:ln w="38100" cap="flat">
                <a:solidFill>
                  <a:srgbClr val="000000"/>
                </a:solidFill>
                <a:prstDash val="solid"/>
                <a:round/>
              </a:ln>
              <a:effectLst/>
            </p:spPr>
            <p:txBody>
              <a:bodyPr wrap="square" lIns="0" tIns="0" rIns="0" bIns="0" numCol="1" anchor="t">
                <a:noAutofit/>
              </a:bodyPr>
              <a:lstStyle/>
              <a:p>
                <a:pP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1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1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0" fill="hold">
                                  <p:stCondLst>
                                    <p:cond delay="0"/>
                                  </p:stCondLst>
                                  <p:iterate type="el" backwards="0">
                                    <p:tmAbs val="0"/>
                                  </p:iterate>
                                  <p:childTnLst>
                                    <p:set>
                                      <p:cBhvr>
                                        <p:cTn id="42" fill="hold"/>
                                        <p:tgtEl>
                                          <p:spTgt spid="1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1" fill="hold">
                                  <p:stCondLst>
                                    <p:cond delay="0"/>
                                  </p:stCondLst>
                                  <p:iterate type="el" backwards="0">
                                    <p:tmAbs val="0"/>
                                  </p:iterate>
                                  <p:childTnLst>
                                    <p:set>
                                      <p:cBhvr>
                                        <p:cTn id="46" fill="hold"/>
                                        <p:tgtEl>
                                          <p:spTgt spid="1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2" fill="hold">
                                  <p:stCondLst>
                                    <p:cond delay="0"/>
                                  </p:stCondLst>
                                  <p:iterate type="el" backwards="0">
                                    <p:tmAbs val="0"/>
                                  </p:iterate>
                                  <p:childTnLst>
                                    <p:set>
                                      <p:cBhvr>
                                        <p:cTn id="50" fill="hold"/>
                                        <p:tgtEl>
                                          <p:spTgt spid="1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13" fill="hold">
                                  <p:stCondLst>
                                    <p:cond delay="0"/>
                                  </p:stCondLst>
                                  <p:iterate type="el" backwards="0">
                                    <p:tmAbs val="0"/>
                                  </p:iterate>
                                  <p:childTnLst>
                                    <p:set>
                                      <p:cBhvr>
                                        <p:cTn id="54" fill="hold"/>
                                        <p:tgtEl>
                                          <p:spTgt spid="1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4" fill="hold">
                                  <p:stCondLst>
                                    <p:cond delay="0"/>
                                  </p:stCondLst>
                                  <p:iterate type="el" backwards="0">
                                    <p:tmAbs val="0"/>
                                  </p:iterate>
                                  <p:childTnLst>
                                    <p:set>
                                      <p:cBhvr>
                                        <p:cTn id="58" fill="hold"/>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3" grpId="3"/>
      <p:bldP build="whole" bldLvl="1" animBg="1" rev="0" advAuto="0" spid="154" grpId="9"/>
      <p:bldP build="whole" bldLvl="1" animBg="1" rev="0" advAuto="0" spid="149" grpId="2"/>
      <p:bldP build="whole" bldLvl="1" animBg="1" rev="0" advAuto="0" spid="182" grpId="10"/>
      <p:bldP build="whole" bldLvl="1" animBg="1" rev="0" advAuto="0" spid="156" grpId="12"/>
      <p:bldP build="whole" bldLvl="1" animBg="1" rev="0" advAuto="0" spid="153" grpId="8"/>
      <p:bldP build="whole" bldLvl="1" animBg="1" rev="0" advAuto="0" spid="155" grpId="11"/>
      <p:bldP build="whole" bldLvl="1" animBg="1" rev="0" advAuto="0" spid="158" grpId="1"/>
      <p:bldP build="whole" bldLvl="1" animBg="1" rev="0" advAuto="0" spid="171" grpId="5"/>
      <p:bldP build="whole" bldLvl="1" animBg="1" rev="0" advAuto="0" spid="152" grpId="7"/>
      <p:bldP build="whole" bldLvl="1" animBg="1" rev="0" advAuto="0" spid="151" grpId="6"/>
      <p:bldP build="whole" bldLvl="1" animBg="1" rev="0" advAuto="0" spid="150" grpId="4"/>
      <p:bldP build="whole" bldLvl="1" animBg="1" rev="0" advAuto="0" spid="157" grpId="14"/>
      <p:bldP build="whole" bldLvl="1" animBg="1" rev="0" advAuto="0" spid="175" grpId="13"/>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