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4: Divide and Conquer…"/>
          <p:cNvSpPr txBox="1"/>
          <p:nvPr>
            <p:ph type="title"/>
          </p:nvPr>
        </p:nvSpPr>
        <p:spPr>
          <a:xfrm>
            <a:off x="758031" y="963612"/>
            <a:ext cx="8914111" cy="3465163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L14: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 sz="4400">
                <a:latin typeface="Arial"/>
                <a:ea typeface="Arial"/>
                <a:cs typeface="Arial"/>
                <a:sym typeface="Arial"/>
              </a:rPr>
              <a:t>Advantages &amp; Disadvantages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 sz="4400">
                <a:latin typeface="Arial"/>
                <a:ea typeface="Arial"/>
                <a:cs typeface="Arial"/>
                <a:sym typeface="Arial"/>
              </a:rPr>
              <a:t>Decrease &amp; Conquer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ifferences with Other Approaches"/>
          <p:cNvSpPr txBox="1"/>
          <p:nvPr>
            <p:ph type="title"/>
          </p:nvPr>
        </p:nvSpPr>
        <p:spPr>
          <a:xfrm>
            <a:off x="637416" y="60325"/>
            <a:ext cx="8760584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Differences with Other Approaches</a:t>
            </a:r>
          </a:p>
        </p:txBody>
      </p:sp>
      <p:sp>
        <p:nvSpPr>
          <p:cNvPr id="97" name="Problem instance: compute x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Problem instance: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Decrease and Conquer approach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T(n-1)+1 = n-1</a:t>
            </a:r>
          </a:p>
          <a:p>
            <a:pPr/>
            <a:r>
              <a:t>Brute force approach</a:t>
            </a:r>
          </a:p>
          <a:p>
            <a:pPr lvl="1" marL="663178" indent="-267890">
              <a:buChar char="•"/>
            </a:pPr>
            <a:r>
              <a:t>Multiply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 by itself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times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n-1</a:t>
            </a:r>
          </a:p>
          <a:p>
            <a:pPr marL="339725" indent="-300037">
              <a:spcBef>
                <a:spcPts val="500"/>
              </a:spcBef>
              <a:defRPr sz="3000"/>
            </a:pPr>
            <a:r>
              <a:t>Divide and Conquer approach</a:t>
            </a:r>
          </a:p>
          <a:p>
            <a:pPr lvl="1" marL="695325" indent="-300037">
              <a:spcBef>
                <a:spcPts val="500"/>
              </a:spcBef>
              <a:buChar char="•"/>
            </a:pPr>
            <a:r>
              <a:t>Multiply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n/2 </a:t>
            </a:r>
            <a:r>
              <a:t>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n/2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2T(n/2)+1 = n-1</a:t>
            </a:r>
          </a:p>
          <a:p>
            <a:pPr marL="339725" indent="-300037">
              <a:spcBef>
                <a:spcPts val="500"/>
              </a:spcBef>
              <a:defRPr sz="3000"/>
            </a:pPr>
            <a:r>
              <a:t>Decrease by a constant factor</a:t>
            </a:r>
          </a:p>
          <a:p>
            <a:pPr lvl="1" marL="695325" indent="-300037">
              <a:spcBef>
                <a:spcPts val="500"/>
              </a:spcBef>
              <a:buChar char="•"/>
            </a:pPr>
            <a:r>
              <a:t>Multiply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n/k </a:t>
            </a:r>
            <a:r>
              <a:t>by itself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T(n/k)+k-1 = n-1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&amp;C Appln: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D&amp;C Appln:Celebrity Problem</a:t>
            </a:r>
          </a:p>
        </p:txBody>
      </p:sp>
      <p:sp>
        <p:nvSpPr>
          <p:cNvPr id="103" name="Q10 (Levitin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(Levitin): </a:t>
            </a:r>
          </a:p>
          <a:p>
            <a:pPr lvl="1"/>
            <a:r>
              <a:t>A celebrity among a group of N people is defined as</a:t>
            </a:r>
          </a:p>
          <a:p>
            <a:pPr lvl="2"/>
            <a:r>
              <a:t>a person who knows nobody but </a:t>
            </a:r>
          </a:p>
          <a:p>
            <a:pPr lvl="2"/>
            <a:r>
              <a:t>is known to everybody else. </a:t>
            </a:r>
          </a:p>
          <a:p>
            <a:pPr lvl="1"/>
            <a:r>
              <a:t>Identify the celebrity by only asking the questions to the people of the form:  </a:t>
            </a:r>
          </a:p>
          <a:p>
            <a:pPr lvl="2"/>
            <a:r>
              <a:t>“Do you know him/her?” </a:t>
            </a:r>
          </a:p>
          <a:p>
            <a:pPr lvl="1"/>
            <a:r>
              <a:t>Design an efficient algorithm to identify a celebrity or determine that the group has no such person. </a:t>
            </a:r>
          </a:p>
          <a:p>
            <a:pPr lvl="1"/>
            <a:r>
              <a:t>How many questions does your algorithm need to ask in the worst case?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109" name="Approach 1: Using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Using Adjacency matrix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graph with adjacency matrix A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A[i,j]=1</a:t>
            </a: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person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5709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otherwise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column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∀i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ΣA(i,k)=n-1</a:t>
            </a:r>
            <a:r>
              <a:t>, and</a:t>
            </a:r>
          </a:p>
          <a:p>
            <a:pPr lvl="2" marL="1069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ΣA(k,i)=0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115" name="Approach 2:Using Adjacency Li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Using Adjacency List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graph with Adjacency List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Draw 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if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j.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such that its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(n-1)</a:t>
            </a:r>
            <a:r>
              <a:t>, and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121" name="Approach 3: Using Decrease and conqu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 3: Using Decrease and conquer.</a:t>
            </a:r>
          </a:p>
          <a:p>
            <a:pPr/>
            <a:r>
              <a:t>Design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t> which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non-zero,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zero, there there is no celebrity.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Using Decrease and conquer.</a:t>
            </a:r>
          </a:p>
          <a:p>
            <a:pPr lvl="1"/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k=celebrity(N-1)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does not know anyone,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celebrity</a:t>
            </a:r>
          </a:p>
          <a:p>
            <a:pPr lvl="3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k≠N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celebrity, complexity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O(1)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 no celebrity</a:t>
            </a:r>
          </a:p>
          <a:p>
            <a:pPr marL="339725" indent="-300037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Complexity: 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T(n-1)+O(n) =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127" name="Approach 4: Using stac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Approach 4: Using stacks</a:t>
            </a:r>
          </a:p>
          <a:p>
            <a:pPr>
              <a:spcBef>
                <a:spcPts val="200"/>
              </a:spcBef>
            </a:pPr>
            <a:r>
              <a:t>Push all persons(elements) on the stack</a:t>
            </a:r>
          </a:p>
          <a:p>
            <a:pPr lvl="1">
              <a:spcBef>
                <a:spcPts val="200"/>
              </a:spcBef>
            </a:pPr>
            <a:r>
              <a:t>stack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spcBef>
                <a:spcPts val="200"/>
              </a:spcBef>
            </a:pPr>
            <a:r>
              <a:t>Repeat until stack size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>
              <a:spcBef>
                <a:spcPts val="200"/>
              </a:spcBef>
            </a:pPr>
            <a:r>
              <a:t>pop two persons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from stacks</a:t>
            </a:r>
          </a:p>
          <a:p>
            <a:pPr lvl="1"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not a celebrity</a:t>
            </a:r>
          </a:p>
          <a:p>
            <a:pPr lvl="2">
              <a:spcBef>
                <a:spcPts val="2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on the stack</a:t>
            </a:r>
          </a:p>
          <a:p>
            <a:pPr lvl="1"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doesn’t know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not a celebrity</a:t>
            </a:r>
          </a:p>
          <a:p>
            <a:pPr lvl="2">
              <a:spcBef>
                <a:spcPts val="2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on the stack.</a:t>
            </a:r>
          </a:p>
          <a:p>
            <a:pPr>
              <a:spcBef>
                <a:spcPts val="200"/>
              </a:spcBef>
            </a:pPr>
            <a:r>
              <a:t>The last person on the stack is celebrity (if does not know any one)</a:t>
            </a:r>
          </a:p>
          <a:p>
            <a:pPr>
              <a:spcBef>
                <a:spcPts val="200"/>
              </a:spcBef>
            </a:pPr>
            <a:r>
              <a:t>Complexity: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3N-1 = 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200"/>
              </a:spcBef>
              <a:defRPr sz="32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pop operations,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push operations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33" name="Advantages and disadvantages of Divide and Conqu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and disadvantages of Divide and Conquer</a:t>
            </a:r>
          </a:p>
          <a:p>
            <a:pPr/>
            <a:r>
              <a:t>Decrease and conquer approach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5.1-5.3 - Levitin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</a:t>
            </a:r>
            <a:r>
              <a:rPr>
                <a:latin typeface="Arial"/>
                <a:ea typeface="Arial"/>
                <a:cs typeface="Arial"/>
                <a:sym typeface="Arial"/>
              </a:rPr>
              <a:t>5.1</a:t>
            </a:r>
            <a:r>
              <a:t>-5.3 - Levitin 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</a:t>
            </a:r>
          </a:p>
        </p:txBody>
      </p:sp>
      <p:sp>
        <p:nvSpPr>
          <p:cNvPr id="54" name="Advantages…"/>
          <p:cNvSpPr txBox="1"/>
          <p:nvPr>
            <p:ph type="body" idx="1"/>
          </p:nvPr>
        </p:nvSpPr>
        <p:spPr>
          <a:xfrm>
            <a:off x="887784" y="938113"/>
            <a:ext cx="8874583" cy="5891610"/>
          </a:xfrm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  <a:p>
            <a:pPr lvl="1"/>
            <a:r>
              <a:t>Solution becomes easier as problem is divided into smaller size</a:t>
            </a:r>
          </a:p>
          <a:p>
            <a:pPr lvl="1"/>
            <a:r>
              <a:t>Efficient compared to brute force approach</a:t>
            </a:r>
          </a:p>
          <a:p>
            <a:pPr lvl="2"/>
            <a:r>
              <a:t>Binary search</a:t>
            </a:r>
          </a:p>
          <a:p>
            <a:pPr lvl="2"/>
            <a:r>
              <a:t>Large number multiplication</a:t>
            </a:r>
          </a:p>
          <a:p>
            <a:pPr lvl="2"/>
            <a:r>
              <a:t>Matrix Multiplication</a:t>
            </a:r>
          </a:p>
          <a:p>
            <a:pPr lvl="2"/>
            <a:r>
              <a:t>Mergesort, quicksort</a:t>
            </a:r>
          </a:p>
          <a:p>
            <a:pPr lvl="1"/>
            <a:r>
              <a:t>Smaller problems can be solved in parallel</a:t>
            </a:r>
          </a:p>
          <a:p>
            <a:pPr lvl="2"/>
            <a:r>
              <a:t>Can improve algorithm running time</a:t>
            </a:r>
          </a:p>
          <a:p>
            <a:pPr lvl="1"/>
            <a:r>
              <a:t>Can make effficient use of Caches</a:t>
            </a:r>
          </a:p>
          <a:p>
            <a:pPr lvl="2"/>
            <a:r>
              <a:t>Small problem can be solved in cache itself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</a:t>
            </a:r>
          </a:p>
        </p:txBody>
      </p:sp>
      <p:sp>
        <p:nvSpPr>
          <p:cNvPr id="60" name="Dis-advantages…"/>
          <p:cNvSpPr txBox="1"/>
          <p:nvPr>
            <p:ph type="body" idx="1"/>
          </p:nvPr>
        </p:nvSpPr>
        <p:spPr>
          <a:xfrm>
            <a:off x="533130" y="938113"/>
            <a:ext cx="9229237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Dis-advantages</a:t>
            </a:r>
          </a:p>
          <a:p>
            <a:pPr lvl="1">
              <a:spcBef>
                <a:spcPts val="200"/>
              </a:spcBef>
            </a:pPr>
            <a:r>
              <a:t>Makes use of recursion heavily, thus computation may slow down a bit</a:t>
            </a:r>
          </a:p>
          <a:p>
            <a:pPr lvl="1">
              <a:spcBef>
                <a:spcPts val="200"/>
              </a:spcBef>
              <a:defRPr sz="2800"/>
            </a:pPr>
            <a:r>
              <a:t>Usage of stacks (by recursion) requires more memory</a:t>
            </a:r>
          </a:p>
          <a:p>
            <a:pPr lvl="1">
              <a:spcBef>
                <a:spcPts val="200"/>
              </a:spcBef>
            </a:pPr>
            <a:r>
              <a:t>Implementation of recursion requires clarity of thought.  At times, simple iteration is good enough</a:t>
            </a:r>
          </a:p>
          <a:p>
            <a:pPr lvl="2">
              <a:spcBef>
                <a:spcPts val="200"/>
              </a:spcBef>
            </a:pPr>
            <a:r>
              <a:t>e.g. print all N-digit decimal numbers</a:t>
            </a:r>
          </a:p>
          <a:p>
            <a:pPr lvl="1">
              <a:spcBef>
                <a:spcPts val="200"/>
              </a:spcBef>
            </a:pPr>
            <a:r>
              <a:t>Even a minuscle error in recursion termination condition may result in infinite loop (invocation)</a:t>
            </a:r>
          </a:p>
          <a:p>
            <a:pPr lvl="2">
              <a:spcBef>
                <a:spcPts val="200"/>
              </a:spcBef>
            </a:pPr>
            <a:r>
              <a:t>Program will run out of memory (stack)</a:t>
            </a:r>
          </a:p>
          <a:p>
            <a:pPr lvl="1">
              <a:spcBef>
                <a:spcPts val="200"/>
              </a:spcBef>
            </a:pPr>
            <a:r>
              <a:t>Can not solve a problem where recursion depth is more than system allows.</a:t>
            </a:r>
          </a:p>
          <a:p>
            <a:pPr lvl="1">
              <a:spcBef>
                <a:spcPts val="200"/>
              </a:spcBef>
            </a:pPr>
            <a:r>
              <a:t>When subproblems may repeat (e.g. same sub matrix)</a:t>
            </a:r>
          </a:p>
          <a:p>
            <a:pPr lvl="2" marL="1097416" indent="-244928">
              <a:spcBef>
                <a:spcPts val="200"/>
              </a:spcBef>
              <a:defRPr sz="3000"/>
            </a:pPr>
            <a:r>
              <a:t>Then it may do duplication of computation.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 and Conquer</a:t>
            </a:r>
          </a:p>
        </p:txBody>
      </p:sp>
      <p:sp>
        <p:nvSpPr>
          <p:cNvPr id="66" name="Reduce the problem instance to a smaller instance problem of the same type…"/>
          <p:cNvSpPr txBox="1"/>
          <p:nvPr>
            <p:ph type="body" idx="1"/>
          </p:nvPr>
        </p:nvSpPr>
        <p:spPr>
          <a:xfrm>
            <a:off x="887784" y="938113"/>
            <a:ext cx="8809367" cy="5891610"/>
          </a:xfrm>
          <a:prstGeom prst="rect">
            <a:avLst/>
          </a:prstGeom>
        </p:spPr>
        <p:txBody>
          <a:bodyPr/>
          <a:lstStyle/>
          <a:p>
            <a:pPr/>
            <a:r>
              <a:t>Reduce the problem instance to a smaller instance problem of the same type</a:t>
            </a:r>
          </a:p>
          <a:p>
            <a:pPr/>
            <a:r>
              <a:t>Solve the smaller instance problem</a:t>
            </a:r>
          </a:p>
          <a:p>
            <a:pPr/>
            <a:r>
              <a:t>Use the solution of smaller instance problem to solve the original bigger instance problem</a:t>
            </a:r>
          </a:p>
          <a:p>
            <a:pPr/>
            <a:r>
              <a:t>Implementation choices</a:t>
            </a:r>
          </a:p>
          <a:p>
            <a:pPr lvl="1"/>
            <a:r>
              <a:t>Top down (use recursion) or bottom up</a:t>
            </a:r>
          </a:p>
          <a:p>
            <a:pPr lvl="1"/>
            <a:r>
              <a:t>Incremental approach /inductive solution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ifferences with Divide and Conquer"/>
          <p:cNvSpPr txBox="1"/>
          <p:nvPr>
            <p:ph type="title"/>
          </p:nvPr>
        </p:nvSpPr>
        <p:spPr>
          <a:xfrm>
            <a:off x="500881" y="60325"/>
            <a:ext cx="8897119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Differences with Divide and Conquer</a:t>
            </a:r>
          </a:p>
        </p:txBody>
      </p:sp>
      <p:sp>
        <p:nvSpPr>
          <p:cNvPr id="72" name="Divide and Conqu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</a:t>
            </a:r>
          </a:p>
          <a:p>
            <a:pPr lvl="1">
              <a:defRPr sz="2900"/>
            </a:pPr>
            <a:r>
              <a:t>Given problem instance divided into smaller instances</a:t>
            </a:r>
          </a:p>
          <a:p>
            <a:pPr lvl="1"/>
            <a:r>
              <a:t>All smaller instances are solved (conquered)</a:t>
            </a:r>
          </a:p>
          <a:p>
            <a:pPr lvl="1"/>
            <a:r>
              <a:t>Solutions of smaller instances are merged</a:t>
            </a:r>
          </a:p>
          <a:p>
            <a:pPr lvl="1"/>
            <a:r>
              <a:t>Recursion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T(n)=aT(n/b)+f(n)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Decrease and Conquer</a:t>
            </a:r>
          </a:p>
          <a:p>
            <a:pPr lvl="1"/>
            <a:r>
              <a:t>Given problem instance reduced to a single smaller instance.</a:t>
            </a:r>
          </a:p>
          <a:p>
            <a:pPr lvl="1"/>
            <a:r>
              <a:t>Only one smaller instance problem is to be solved</a:t>
            </a:r>
          </a:p>
          <a:p>
            <a:pPr lvl="1"/>
            <a:r>
              <a:t>Use smaller instance problem to solve bigger instance problem</a:t>
            </a:r>
          </a:p>
          <a:p>
            <a:pPr lvl="1"/>
            <a:r>
              <a:t>Recursion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T(n)=T(m)+f(n)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m&lt;n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pes of 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Decrease and Conquer</a:t>
            </a:r>
          </a:p>
        </p:txBody>
      </p:sp>
      <p:sp>
        <p:nvSpPr>
          <p:cNvPr id="78" name="A:Decrease by a constant value c (n → n-c)…"/>
          <p:cNvSpPr txBox="1"/>
          <p:nvPr>
            <p:ph type="body" idx="1"/>
          </p:nvPr>
        </p:nvSpPr>
        <p:spPr>
          <a:xfrm>
            <a:off x="666288" y="938113"/>
            <a:ext cx="9055611" cy="6147403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800"/>
            </a:pPr>
            <a:r>
              <a:rPr i="1" u="sng"/>
              <a:t>A</a:t>
            </a:r>
            <a:r>
              <a:rPr u="sng"/>
              <a:t>:</a:t>
            </a:r>
            <a:r>
              <a:t>Decrease by a constant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→ n-c</a:t>
            </a:r>
            <a:r>
              <a:t>)</a:t>
            </a:r>
          </a:p>
          <a:p>
            <a:pPr lvl="1">
              <a:spcBef>
                <a:spcPts val="300"/>
              </a:spcBef>
              <a:defRPr sz="2800"/>
            </a:pPr>
            <a:r>
              <a:t>Usually decrease is by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lvl="1">
              <a:spcBef>
                <a:spcPts val="300"/>
              </a:spcBef>
              <a:defRPr sz="2800"/>
            </a:pPr>
            <a:r>
              <a:t>Examples</a:t>
            </a:r>
          </a:p>
          <a:p>
            <a:pPr lvl="2">
              <a:spcBef>
                <a:spcPts val="300"/>
              </a:spcBef>
            </a:pPr>
            <a:r>
              <a:t>Insertion sort</a:t>
            </a:r>
          </a:p>
          <a:p>
            <a:pPr lvl="2">
              <a:spcBef>
                <a:spcPts val="300"/>
              </a:spcBef>
            </a:pPr>
            <a:r>
              <a:t>Graph traversal (DFS, BFS)</a:t>
            </a:r>
          </a:p>
          <a:p>
            <a:pPr lvl="2">
              <a:spcBef>
                <a:spcPts val="300"/>
              </a:spcBef>
            </a:pPr>
            <a:r>
              <a:t>Topological sort</a:t>
            </a:r>
          </a:p>
          <a:p>
            <a:pPr lvl="2">
              <a:spcBef>
                <a:spcPts val="300"/>
              </a:spcBef>
            </a:pPr>
            <a:r>
              <a:t>Generating permutations, subsets</a:t>
            </a:r>
          </a:p>
          <a:p>
            <a:pPr marL="382587" indent="-342899">
              <a:spcBef>
                <a:spcPts val="300"/>
              </a:spcBef>
              <a:defRPr sz="2800"/>
            </a:pPr>
            <a:r>
              <a:rPr i="1" u="sng"/>
              <a:t>B</a:t>
            </a:r>
            <a:r>
              <a:t>:Decrease by a constant factor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→ n/c</a:t>
            </a:r>
            <a:r>
              <a:t>)</a:t>
            </a:r>
          </a:p>
          <a:p>
            <a:pPr lvl="2" marL="1195387" indent="-342900">
              <a:spcBef>
                <a:spcPts val="300"/>
              </a:spcBef>
            </a:pPr>
            <a:r>
              <a:t>Still only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sub-problem to solve</a:t>
            </a:r>
          </a:p>
          <a:p>
            <a:pPr lvl="1">
              <a:spcBef>
                <a:spcPts val="300"/>
              </a:spcBef>
              <a:defRPr sz="2800"/>
            </a:pPr>
            <a:r>
              <a:t>Usually decreases by half i.e. divide in equal half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c=2</a:t>
            </a:r>
            <a:r>
              <a:t>)</a:t>
            </a:r>
          </a:p>
          <a:p>
            <a:pPr lvl="1">
              <a:spcBef>
                <a:spcPts val="300"/>
              </a:spcBef>
              <a:defRPr sz="2800"/>
            </a:pPr>
            <a:r>
              <a:t>Examples:</a:t>
            </a:r>
          </a:p>
          <a:p>
            <a:pPr lvl="2">
              <a:spcBef>
                <a:spcPts val="300"/>
              </a:spcBef>
            </a:pPr>
            <a:r>
              <a:t>Binary search</a:t>
            </a:r>
          </a:p>
          <a:p>
            <a:pPr lvl="2">
              <a:spcBef>
                <a:spcPts val="300"/>
              </a:spcBef>
            </a:pPr>
            <a:r>
              <a:t>Exponentiation by squaring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ypes of 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Decrease and Conquer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7" name="C: Decrease by a variable size ci (n→n-ci) at ith step…"/>
          <p:cNvSpPr txBox="1"/>
          <p:nvPr>
            <p:ph type="body" idx="1"/>
          </p:nvPr>
        </p:nvSpPr>
        <p:spPr>
          <a:xfrm>
            <a:off x="666288" y="938113"/>
            <a:ext cx="9055611" cy="6147403"/>
          </a:xfrm>
          <a:prstGeom prst="rect">
            <a:avLst/>
          </a:prstGeom>
        </p:spPr>
        <p:txBody>
          <a:bodyPr/>
          <a:lstStyle/>
          <a:p>
            <a:pPr/>
            <a:r>
              <a:rPr i="1" u="sng"/>
              <a:t>C: </a:t>
            </a:r>
            <a:r>
              <a:t>Decrease by a variable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sz="4000"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n-c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)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step</a:t>
            </a:r>
          </a:p>
          <a:p>
            <a:pPr lvl="1"/>
            <a:r>
              <a:t>The size decrease varies on each iteration</a:t>
            </a:r>
          </a:p>
          <a:p>
            <a:pPr lvl="2"/>
            <a:r>
              <a:t>Depends upon input problem instance</a:t>
            </a:r>
          </a:p>
          <a:p>
            <a:pPr lvl="1"/>
            <a:r>
              <a:t>Examples</a:t>
            </a:r>
          </a:p>
          <a:p>
            <a:pPr lvl="2"/>
            <a:r>
              <a:t>Euclid’s algorithm (greatest common divisor)</a:t>
            </a:r>
          </a:p>
          <a:p>
            <a:pPr lvl="6" marL="0" indent="13716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gcd(m,n) → gcd(n,m</a:t>
            </a:r>
            <a:r>
              <a:rPr baseline="-5999"/>
              <a:t>mod n</a:t>
            </a:r>
            <a:r>
              <a:t>)</a:t>
            </a:r>
          </a:p>
          <a:p>
            <a:pPr lvl="6" marL="0" indent="1371600">
              <a:spcBef>
                <a:spcPts val="5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Alternatively</a:t>
            </a:r>
          </a:p>
          <a:p>
            <a:pPr lvl="6" marL="0" indent="13716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m&gt;n</a:t>
            </a:r>
          </a:p>
          <a:p>
            <a:pPr lvl="8" marL="0" indent="18288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gcd(m-n,n)</a:t>
            </a:r>
          </a:p>
          <a:p>
            <a:pPr lvl="6" marL="0" indent="13716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8" marL="0" indent="18288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gcd(n, m-n)</a:t>
            </a:r>
          </a:p>
          <a:p>
            <a:pPr lvl="3"/>
            <a:r>
              <a:t>Selection by partition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ypes of Decreas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Decrease and Conquer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3" name="Nim-like games (2 player)…"/>
          <p:cNvSpPr txBox="1"/>
          <p:nvPr>
            <p:ph type="body" idx="1"/>
          </p:nvPr>
        </p:nvSpPr>
        <p:spPr>
          <a:xfrm>
            <a:off x="666288" y="938113"/>
            <a:ext cx="9055611" cy="614740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Nim-like</a:t>
            </a:r>
            <a:r>
              <a:t> games (2 player)</a:t>
            </a:r>
          </a:p>
          <a:p>
            <a:pPr lvl="1"/>
            <a:r>
              <a:t>A pile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discs</a:t>
            </a:r>
          </a:p>
          <a:p>
            <a:pPr lvl="1"/>
            <a:r>
              <a:t>Each player picks min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max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discs</a:t>
            </a:r>
          </a:p>
          <a:p>
            <a:pPr lvl="1"/>
            <a:r>
              <a:t>The person who picks last is winner.</a:t>
            </a:r>
          </a:p>
          <a:p>
            <a:pPr lvl="1">
              <a:defRPr>
                <a:effectLst>
                  <a:outerShdw sx="100000" sy="100000" kx="0" ky="0" algn="b" rotWithShape="0" blurRad="12700" dist="63500" dir="18900000">
                    <a:srgbClr val="000000">
                      <a:alpha val="10000"/>
                    </a:srgbClr>
                  </a:outerShdw>
                </a:effectLst>
              </a:defRPr>
            </a:pPr>
            <a:r>
              <a:t>Soln: </a:t>
            </a:r>
          </a:p>
          <a:p>
            <a:pPr lvl="1">
              <a:defRPr>
                <a:effectLst>
                  <a:outerShdw sx="100000" sy="100000" kx="0" ky="0" algn="b" rotWithShape="0" blurRad="12700" dist="63500" dir="18900000">
                    <a:srgbClr val="000000">
                      <a:alpha val="10000"/>
                    </a:srgbClr>
                  </a:outerShdw>
                </a:effectLst>
              </a:defRPr>
            </a:pPr>
          </a:p>
          <a:p>
            <a:pPr lvl="1">
              <a:defRPr>
                <a:effectLst>
                  <a:outerShdw sx="100000" sy="100000" kx="0" ky="0" algn="b" rotWithShape="0" blurRad="12700" dist="63500" dir="18900000">
                    <a:srgbClr val="000000">
                      <a:alpha val="10000"/>
                    </a:srgbClr>
                  </a:outerShdw>
                </a:effectLst>
              </a:defRPr>
            </a:pPr>
            <a:r>
              <a:t>when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will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1999">
                <a:latin typeface="Arial"/>
                <a:ea typeface="Arial"/>
                <a:cs typeface="Arial"/>
                <a:sym typeface="Arial"/>
              </a:rPr>
              <a:t>st</a:t>
            </a:r>
            <a:r>
              <a:t> person to pick loses?</a:t>
            </a:r>
          </a:p>
          <a:p>
            <a:pPr lvl="1">
              <a:defRPr>
                <a:effectLst>
                  <a:outerShdw sx="100000" sy="100000" kx="0" ky="0" algn="b" rotWithShape="0" blurRad="12700" dist="63500" dir="18900000">
                    <a:srgbClr val="000000">
                      <a:alpha val="10000"/>
                    </a:srgbClr>
                  </a:outerShdw>
                </a:effectLst>
              </a:defRPr>
            </a:pPr>
          </a:p>
          <a:p>
            <a:pPr lvl="2" marL="1097416" indent="-244928">
              <a:spcBef>
                <a:spcPts val="600"/>
              </a:spcBef>
              <a:defRPr sz="3000">
                <a:effectLst>
                  <a:outerShdw sx="100000" sy="100000" kx="0" ky="0" algn="b" rotWithShape="0" blurRad="12700" dist="63500" dir="18900000">
                    <a:srgbClr val="000000">
                      <a:alpha val="10000"/>
                    </a:srgbClr>
                  </a:outerShdw>
                </a:effectLst>
              </a:defRPr>
            </a:pPr>
            <a:r>
              <a:t>when </a:t>
            </a:r>
            <a:r>
              <a:rPr>
                <a:solidFill>
                  <a:srgbClr val="A6AAA9"/>
                </a:solidFill>
                <a:latin typeface="Courier New"/>
                <a:ea typeface="Courier New"/>
                <a:cs typeface="Courier New"/>
                <a:sym typeface="Courier New"/>
              </a:rPr>
              <a:t>n=k(m+1)</a:t>
            </a:r>
          </a:p>
        </p:txBody>
      </p:sp>
      <p:sp>
        <p:nvSpPr>
          <p:cNvPr id="94" name="Rectangle"/>
          <p:cNvSpPr/>
          <p:nvPr/>
        </p:nvSpPr>
        <p:spPr>
          <a:xfrm>
            <a:off x="3281006" y="4771333"/>
            <a:ext cx="2257577" cy="9429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  <p:bldP build="whole" bldLvl="1" animBg="1" rev="0" advAuto="0" spid="9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