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5: Graphs…"/>
          <p:cNvSpPr txBox="1"/>
          <p:nvPr>
            <p:ph type="title"/>
          </p:nvPr>
        </p:nvSpPr>
        <p:spPr>
          <a:xfrm>
            <a:off x="758031" y="963612"/>
            <a:ext cx="8914111" cy="3465163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L15: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Graphs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 sz="4400">
                <a:latin typeface="Arial"/>
                <a:ea typeface="Arial"/>
                <a:cs typeface="Arial"/>
                <a:sym typeface="Arial"/>
              </a:rPr>
              <a:t>DFS &amp; BFS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Traversal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685800" y="1265376"/>
            <a:ext cx="611648" cy="553522"/>
            <a:chOff x="0" y="0"/>
            <a:chExt cx="611647" cy="553520"/>
          </a:xfrm>
        </p:grpSpPr>
        <p:sp>
          <p:nvSpPr>
            <p:cNvPr id="18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3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2520743" y="1265376"/>
            <a:ext cx="611649" cy="553522"/>
            <a:chOff x="0" y="0"/>
            <a:chExt cx="611647" cy="553520"/>
          </a:xfrm>
        </p:grpSpPr>
        <p:sp>
          <p:nvSpPr>
            <p:cNvPr id="18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6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685800" y="2688714"/>
            <a:ext cx="611648" cy="553522"/>
            <a:chOff x="0" y="0"/>
            <a:chExt cx="611647" cy="553520"/>
          </a:xfrm>
        </p:grpSpPr>
        <p:sp>
          <p:nvSpPr>
            <p:cNvPr id="18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9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2520743" y="2688714"/>
            <a:ext cx="611649" cy="553522"/>
            <a:chOff x="0" y="0"/>
            <a:chExt cx="611647" cy="553520"/>
          </a:xfrm>
        </p:grpSpPr>
        <p:sp>
          <p:nvSpPr>
            <p:cNvPr id="19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92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94" name="Line"/>
          <p:cNvSpPr/>
          <p:nvPr/>
        </p:nvSpPr>
        <p:spPr>
          <a:xfrm>
            <a:off x="1297447" y="1502599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5" name="Line"/>
          <p:cNvSpPr/>
          <p:nvPr/>
        </p:nvSpPr>
        <p:spPr>
          <a:xfrm flipH="1">
            <a:off x="947934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297447" y="2925937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2782878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1210069" y="1739823"/>
            <a:ext cx="1310675" cy="1027967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01" name="Group"/>
          <p:cNvGrpSpPr/>
          <p:nvPr/>
        </p:nvGrpSpPr>
        <p:grpSpPr>
          <a:xfrm>
            <a:off x="4443064" y="1265376"/>
            <a:ext cx="611649" cy="553522"/>
            <a:chOff x="0" y="0"/>
            <a:chExt cx="611647" cy="553520"/>
          </a:xfrm>
        </p:grpSpPr>
        <p:sp>
          <p:nvSpPr>
            <p:cNvPr id="19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00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6278007" y="1265376"/>
            <a:ext cx="611649" cy="553522"/>
            <a:chOff x="0" y="0"/>
            <a:chExt cx="611647" cy="553520"/>
          </a:xfrm>
        </p:grpSpPr>
        <p:sp>
          <p:nvSpPr>
            <p:cNvPr id="20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03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4443064" y="2688714"/>
            <a:ext cx="611649" cy="553522"/>
            <a:chOff x="0" y="0"/>
            <a:chExt cx="611647" cy="553520"/>
          </a:xfrm>
        </p:grpSpPr>
        <p:sp>
          <p:nvSpPr>
            <p:cNvPr id="20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06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6278007" y="2688714"/>
            <a:ext cx="611649" cy="553522"/>
            <a:chOff x="0" y="0"/>
            <a:chExt cx="611647" cy="553520"/>
          </a:xfrm>
        </p:grpSpPr>
        <p:sp>
          <p:nvSpPr>
            <p:cNvPr id="20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09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11" name="Line"/>
          <p:cNvSpPr/>
          <p:nvPr/>
        </p:nvSpPr>
        <p:spPr>
          <a:xfrm>
            <a:off x="4705199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5054712" y="2925937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6540142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5054712" y="1583315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132390" y="1660748"/>
            <a:ext cx="1398053" cy="110704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18" name="Group"/>
          <p:cNvGrpSpPr/>
          <p:nvPr/>
        </p:nvGrpSpPr>
        <p:grpSpPr>
          <a:xfrm>
            <a:off x="729489" y="3879906"/>
            <a:ext cx="611648" cy="553521"/>
            <a:chOff x="0" y="0"/>
            <a:chExt cx="611647" cy="553520"/>
          </a:xfrm>
        </p:grpSpPr>
        <p:sp>
          <p:nvSpPr>
            <p:cNvPr id="21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17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341136" y="3879906"/>
            <a:ext cx="1834945" cy="553521"/>
            <a:chOff x="0" y="0"/>
            <a:chExt cx="1834943" cy="553520"/>
          </a:xfrm>
        </p:grpSpPr>
        <p:grpSp>
          <p:nvGrpSpPr>
            <p:cNvPr id="221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21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0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22" name="Line"/>
            <p:cNvSpPr/>
            <p:nvPr/>
          </p:nvSpPr>
          <p:spPr>
            <a:xfrm>
              <a:off x="0" y="237222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24" name="Line"/>
          <p:cNvSpPr/>
          <p:nvPr/>
        </p:nvSpPr>
        <p:spPr>
          <a:xfrm flipH="1">
            <a:off x="991623" y="4433426"/>
            <a:ext cx="1" cy="869819"/>
          </a:xfrm>
          <a:prstGeom prst="line">
            <a:avLst/>
          </a:prstGeom>
          <a:ln w="12700">
            <a:solidFill>
              <a:schemeClr val="accent3">
                <a:hueOff val="-546624"/>
                <a:satOff val="7767"/>
                <a:lumOff val="-1451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29" name="Group"/>
          <p:cNvGrpSpPr/>
          <p:nvPr/>
        </p:nvGrpSpPr>
        <p:grpSpPr>
          <a:xfrm>
            <a:off x="729489" y="5303244"/>
            <a:ext cx="1834944" cy="553521"/>
            <a:chOff x="0" y="0"/>
            <a:chExt cx="1834943" cy="553520"/>
          </a:xfrm>
        </p:grpSpPr>
        <p:grpSp>
          <p:nvGrpSpPr>
            <p:cNvPr id="227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22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6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28" name="Line"/>
            <p:cNvSpPr/>
            <p:nvPr/>
          </p:nvSpPr>
          <p:spPr>
            <a:xfrm>
              <a:off x="611647" y="237223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2564432" y="4433426"/>
            <a:ext cx="611649" cy="1423339"/>
            <a:chOff x="0" y="0"/>
            <a:chExt cx="611647" cy="1423337"/>
          </a:xfrm>
        </p:grpSpPr>
        <p:grpSp>
          <p:nvGrpSpPr>
            <p:cNvPr id="232" name="Group"/>
            <p:cNvGrpSpPr/>
            <p:nvPr/>
          </p:nvGrpSpPr>
          <p:grpSpPr>
            <a:xfrm>
              <a:off x="0" y="869817"/>
              <a:ext cx="611648" cy="553521"/>
              <a:chOff x="0" y="0"/>
              <a:chExt cx="611647" cy="553520"/>
            </a:xfrm>
          </p:grpSpPr>
          <p:sp>
            <p:nvSpPr>
              <p:cNvPr id="23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31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33" name="Line"/>
            <p:cNvSpPr/>
            <p:nvPr/>
          </p:nvSpPr>
          <p:spPr>
            <a:xfrm flipH="1">
              <a:off x="262134" y="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35" name="Line"/>
          <p:cNvSpPr/>
          <p:nvPr/>
        </p:nvSpPr>
        <p:spPr>
          <a:xfrm>
            <a:off x="1253758" y="4354352"/>
            <a:ext cx="1310675" cy="1027967"/>
          </a:xfrm>
          <a:prstGeom prst="line">
            <a:avLst/>
          </a:prstGeom>
          <a:ln w="12700">
            <a:solidFill>
              <a:schemeClr val="accent3">
                <a:hueOff val="-546624"/>
                <a:satOff val="7767"/>
                <a:lumOff val="-1451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40" name="Group"/>
          <p:cNvGrpSpPr/>
          <p:nvPr/>
        </p:nvGrpSpPr>
        <p:grpSpPr>
          <a:xfrm>
            <a:off x="4486753" y="3879906"/>
            <a:ext cx="611649" cy="1423339"/>
            <a:chOff x="0" y="0"/>
            <a:chExt cx="611647" cy="1423338"/>
          </a:xfrm>
        </p:grpSpPr>
        <p:grpSp>
          <p:nvGrpSpPr>
            <p:cNvPr id="238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23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37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239" name="Line"/>
            <p:cNvSpPr/>
            <p:nvPr/>
          </p:nvSpPr>
          <p:spPr>
            <a:xfrm flipH="1">
              <a:off x="262134" y="553520"/>
              <a:ext cx="1" cy="86981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098401" y="5540467"/>
            <a:ext cx="1223296" cy="1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6321696" y="4433426"/>
            <a:ext cx="611649" cy="1423339"/>
            <a:chOff x="0" y="0"/>
            <a:chExt cx="611647" cy="1423337"/>
          </a:xfrm>
        </p:grpSpPr>
        <p:grpSp>
          <p:nvGrpSpPr>
            <p:cNvPr id="244" name="Group"/>
            <p:cNvGrpSpPr/>
            <p:nvPr/>
          </p:nvGrpSpPr>
          <p:grpSpPr>
            <a:xfrm>
              <a:off x="0" y="869817"/>
              <a:ext cx="611648" cy="553521"/>
              <a:chOff x="0" y="0"/>
              <a:chExt cx="611647" cy="553520"/>
            </a:xfrm>
          </p:grpSpPr>
          <p:sp>
            <p:nvSpPr>
              <p:cNvPr id="24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3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45" name="Line"/>
            <p:cNvSpPr/>
            <p:nvPr/>
          </p:nvSpPr>
          <p:spPr>
            <a:xfrm flipH="1">
              <a:off x="262134" y="0"/>
              <a:ext cx="1" cy="869818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5098401" y="3879906"/>
            <a:ext cx="1834944" cy="553521"/>
            <a:chOff x="0" y="0"/>
            <a:chExt cx="1834943" cy="553520"/>
          </a:xfrm>
        </p:grpSpPr>
        <p:grpSp>
          <p:nvGrpSpPr>
            <p:cNvPr id="249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247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8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0" y="317938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3176079" y="4275277"/>
            <a:ext cx="1922323" cy="1581488"/>
            <a:chOff x="0" y="0"/>
            <a:chExt cx="1922321" cy="1581486"/>
          </a:xfrm>
        </p:grpSpPr>
        <p:grpSp>
          <p:nvGrpSpPr>
            <p:cNvPr id="254" name="Group"/>
            <p:cNvGrpSpPr/>
            <p:nvPr/>
          </p:nvGrpSpPr>
          <p:grpSpPr>
            <a:xfrm>
              <a:off x="1310673" y="946559"/>
              <a:ext cx="611649" cy="634928"/>
              <a:chOff x="0" y="0"/>
              <a:chExt cx="611647" cy="634926"/>
            </a:xfrm>
          </p:grpSpPr>
          <p:sp>
            <p:nvSpPr>
              <p:cNvPr id="252" name="Oval"/>
              <p:cNvSpPr/>
              <p:nvPr/>
            </p:nvSpPr>
            <p:spPr>
              <a:xfrm>
                <a:off x="0" y="81406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53" name="g"/>
              <p:cNvSpPr txBox="1"/>
              <p:nvPr/>
            </p:nvSpPr>
            <p:spPr>
              <a:xfrm>
                <a:off x="164677" y="0"/>
                <a:ext cx="290088" cy="551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55" name="Line"/>
            <p:cNvSpPr/>
            <p:nvPr/>
          </p:nvSpPr>
          <p:spPr>
            <a:xfrm>
              <a:off x="0" y="0"/>
              <a:ext cx="1398052" cy="110704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57" name="1"/>
          <p:cNvSpPr txBox="1"/>
          <p:nvPr/>
        </p:nvSpPr>
        <p:spPr>
          <a:xfrm>
            <a:off x="858959" y="3494787"/>
            <a:ext cx="35270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8" name="2"/>
          <p:cNvSpPr txBox="1"/>
          <p:nvPr/>
        </p:nvSpPr>
        <p:spPr>
          <a:xfrm>
            <a:off x="2672856" y="3494787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9" name="3"/>
          <p:cNvSpPr txBox="1"/>
          <p:nvPr/>
        </p:nvSpPr>
        <p:spPr>
          <a:xfrm>
            <a:off x="2672856" y="594977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" name="4"/>
          <p:cNvSpPr txBox="1"/>
          <p:nvPr/>
        </p:nvSpPr>
        <p:spPr>
          <a:xfrm>
            <a:off x="858959" y="5949774"/>
            <a:ext cx="35270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1" name="backtrack till b"/>
          <p:cNvSpPr txBox="1"/>
          <p:nvPr/>
        </p:nvSpPr>
        <p:spPr>
          <a:xfrm>
            <a:off x="2944353" y="3415712"/>
            <a:ext cx="2323267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backtrack till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sp>
        <p:nvSpPr>
          <p:cNvPr id="262" name="5"/>
          <p:cNvSpPr txBox="1"/>
          <p:nvPr/>
        </p:nvSpPr>
        <p:spPr>
          <a:xfrm>
            <a:off x="4528845" y="594977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3" name="6"/>
          <p:cNvSpPr txBox="1"/>
          <p:nvPr/>
        </p:nvSpPr>
        <p:spPr>
          <a:xfrm>
            <a:off x="4090477" y="3908482"/>
            <a:ext cx="352709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4" name="7"/>
          <p:cNvSpPr txBox="1"/>
          <p:nvPr/>
        </p:nvSpPr>
        <p:spPr>
          <a:xfrm>
            <a:off x="6929401" y="3908482"/>
            <a:ext cx="352709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5" name="8"/>
          <p:cNvSpPr txBox="1"/>
          <p:nvPr/>
        </p:nvSpPr>
        <p:spPr>
          <a:xfrm>
            <a:off x="6451166" y="594977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9"/>
      <p:bldP build="whole" bldLvl="1" animBg="1" rev="0" advAuto="0" spid="264" grpId="17"/>
      <p:bldP build="whole" bldLvl="1" animBg="1" rev="0" advAuto="0" spid="234" grpId="5"/>
      <p:bldP build="whole" bldLvl="1" animBg="1" rev="0" advAuto="0" spid="218" grpId="1"/>
      <p:bldP build="whole" bldLvl="1" animBg="1" rev="0" advAuto="0" spid="263" grpId="15"/>
      <p:bldP build="whole" bldLvl="1" animBg="1" rev="0" advAuto="0" spid="262" grpId="13"/>
      <p:bldP build="whole" bldLvl="1" animBg="1" rev="0" advAuto="0" spid="251" grpId="16"/>
      <p:bldP build="whole" bldLvl="1" animBg="1" rev="0" advAuto="0" spid="261" grpId="11"/>
      <p:bldP build="whole" bldLvl="1" animBg="1" rev="0" advAuto="0" spid="260" grpId="8"/>
      <p:bldP build="whole" bldLvl="1" animBg="1" rev="0" advAuto="0" spid="259" grpId="6"/>
      <p:bldP build="whole" bldLvl="1" animBg="1" rev="0" advAuto="0" spid="258" grpId="4"/>
      <p:bldP build="whole" bldLvl="1" animBg="1" rev="0" advAuto="0" spid="257" grpId="2"/>
      <p:bldP build="whole" bldLvl="1" animBg="1" rev="0" advAuto="0" spid="224" grpId="9"/>
      <p:bldP build="whole" bldLvl="1" animBg="1" rev="0" advAuto="0" spid="256" grpId="12"/>
      <p:bldP build="whole" bldLvl="1" animBg="1" rev="0" advAuto="0" spid="223" grpId="3"/>
      <p:bldP build="whole" bldLvl="1" animBg="1" rev="0" advAuto="0" spid="241" grpId="20"/>
      <p:bldP build="whole" bldLvl="1" animBg="1" rev="0" advAuto="0" spid="240" grpId="14"/>
      <p:bldP build="whole" bldLvl="1" animBg="1" rev="0" advAuto="0" spid="246" grpId="18"/>
      <p:bldP build="whole" bldLvl="1" animBg="1" rev="0" advAuto="0" spid="229" grpId="7"/>
      <p:bldP build="whole" bldLvl="1" animBg="1" rev="0" advAuto="0" spid="235" grpId="1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FS Traversal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Traversal: Time Complexity</a:t>
            </a:r>
          </a:p>
        </p:txBody>
      </p:sp>
      <p:sp>
        <p:nvSpPr>
          <p:cNvPr id="268" name="DFS implementation by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implementation by Adjacency Matrix</a:t>
            </a:r>
          </a:p>
          <a:p>
            <a:pPr lvl="3" marL="0" marR="0" indent="68580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DFS implementation by Adjacency Lists</a:t>
            </a:r>
          </a:p>
          <a:p>
            <a:pPr lvl="3" marL="0" marR="0" indent="68580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(|V|+|E|)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Applications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Connected components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Checking for connected graph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Checking for acyclicity</a:t>
            </a:r>
          </a:p>
          <a:p>
            <a:pPr lvl="1">
              <a:spcBef>
                <a:spcPts val="7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bi-connected components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ree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 Traversal</a:t>
            </a:r>
          </a:p>
        </p:txBody>
      </p:sp>
      <p:sp>
        <p:nvSpPr>
          <p:cNvPr id="274" name="Forward Ed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Forward Edge</a:t>
            </a:r>
          </a:p>
          <a:p>
            <a:pPr/>
            <a:r>
              <a:t>Cross Edge</a:t>
            </a:r>
          </a:p>
          <a:p>
            <a:pPr/>
            <a:r>
              <a:t>Back edge (Cycle)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80" name="Advantages and disadvantages of Divide and Conqu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and disadvantages of Divide and Conquer</a:t>
            </a:r>
          </a:p>
          <a:p>
            <a:pPr/>
            <a:r>
              <a:t>Decrease and conquer approach</a:t>
            </a:r>
          </a:p>
          <a:p>
            <a:pPr/>
            <a:r>
              <a:t>DFS traversal</a:t>
            </a:r>
          </a:p>
          <a:p>
            <a:pPr/>
            <a:r>
              <a:t>BFS traversal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5.1</a:t>
            </a:r>
            <a:r>
              <a:t>-5.3 - Levitin 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view of DFS and B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of DFS and BFS</a:t>
            </a:r>
          </a:p>
        </p:txBody>
      </p:sp>
      <p:sp>
        <p:nvSpPr>
          <p:cNvPr id="54" name="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</a:t>
            </a:r>
          </a:p>
          <a:p>
            <a:pPr lvl="1">
              <a:spcBef>
                <a:spcPts val="200"/>
              </a:spcBef>
            </a:pPr>
            <a:r>
              <a:t>Set of nodes (vertices) connected by edges</a:t>
            </a:r>
          </a:p>
          <a:p>
            <a:pPr lvl="1">
              <a:spcBef>
                <a:spcPts val="200"/>
              </a:spcBef>
            </a:pPr>
            <a:r>
              <a:t>Max number of edges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Assumption: no multiple edges b/w any two nodes. 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pair of nodes may not have any edge </a:t>
            </a:r>
          </a:p>
          <a:p>
            <a:pPr>
              <a:spcBef>
                <a:spcPts val="200"/>
              </a:spcBef>
            </a:pPr>
            <a:r>
              <a:t>Directed Graph</a:t>
            </a:r>
          </a:p>
          <a:p>
            <a:pPr lvl="1">
              <a:spcBef>
                <a:spcPts val="200"/>
              </a:spcBef>
            </a:pPr>
            <a:r>
              <a:t>When edges are directed </a:t>
            </a:r>
          </a:p>
          <a:p>
            <a:pPr lvl="2">
              <a:spcBef>
                <a:spcPts val="200"/>
              </a:spcBef>
            </a:pPr>
            <a:r>
              <a:t>A→B is different than B→A</a:t>
            </a:r>
          </a:p>
          <a:p>
            <a:pPr>
              <a:spcBef>
                <a:spcPts val="200"/>
              </a:spcBef>
            </a:pPr>
            <a:r>
              <a:t>Implementation</a:t>
            </a:r>
          </a:p>
          <a:p>
            <a:pPr lvl="1">
              <a:spcBef>
                <a:spcPts val="200"/>
              </a:spcBef>
            </a:pPr>
            <a:r>
              <a:t>Adjancey (Linked) list</a:t>
            </a:r>
          </a:p>
          <a:p>
            <a:pPr lvl="1">
              <a:spcBef>
                <a:spcPts val="200"/>
              </a:spcBef>
            </a:pPr>
            <a:r>
              <a:t>Adjacency Matrix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Symmetric for undirected graph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Asymmetric for directed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FS Algo (Undirected Grap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Algo (Undirected Graph)</a:t>
            </a:r>
          </a:p>
        </p:txBody>
      </p:sp>
      <p:sp>
        <p:nvSpPr>
          <p:cNvPr id="60" name="proc BFS(v)…"/>
          <p:cNvSpPr txBox="1"/>
          <p:nvPr>
            <p:ph type="body" idx="1"/>
          </p:nvPr>
        </p:nvSpPr>
        <p:spPr>
          <a:xfrm>
            <a:off x="666288" y="938113"/>
            <a:ext cx="9055611" cy="597098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</a:t>
            </a:r>
            <a:r>
              <a:t> BFS(v)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++count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 </a:t>
            </a:r>
            <a:r>
              <a:t>queue.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queue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not </a:t>
            </a:r>
            <a:r>
              <a:t>empty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remove front vertex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</a:t>
            </a:r>
            <a:r>
              <a:t>v)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queue</a:t>
            </a: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w ∈ adjacency(v)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6" marL="0" indent="13716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w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marked with</a:t>
            </a:r>
            <a:r>
              <a:t> 0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mark(w) ← ++count</a:t>
            </a:r>
          </a:p>
          <a:p>
            <a:pPr lvl="8" marL="0" indent="18288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</a:t>
            </a:r>
            <a:r>
              <a:t> w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 the queue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#main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count←0;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Initialize</a:t>
            </a:r>
            <a:r>
              <a:t> queue;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mark(v)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0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BFS(v)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Traversal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685800" y="1265376"/>
            <a:ext cx="611648" cy="553522"/>
            <a:chOff x="0" y="0"/>
            <a:chExt cx="611647" cy="553520"/>
          </a:xfrm>
        </p:grpSpPr>
        <p:sp>
          <p:nvSpPr>
            <p:cNvPr id="6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0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4" name="Group"/>
          <p:cNvGrpSpPr/>
          <p:nvPr/>
        </p:nvGrpSpPr>
        <p:grpSpPr>
          <a:xfrm>
            <a:off x="2520743" y="1265376"/>
            <a:ext cx="611649" cy="553522"/>
            <a:chOff x="0" y="0"/>
            <a:chExt cx="611647" cy="553520"/>
          </a:xfrm>
        </p:grpSpPr>
        <p:sp>
          <p:nvSpPr>
            <p:cNvPr id="7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3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" name="Group"/>
          <p:cNvGrpSpPr/>
          <p:nvPr/>
        </p:nvGrpSpPr>
        <p:grpSpPr>
          <a:xfrm>
            <a:off x="685800" y="2688714"/>
            <a:ext cx="611648" cy="553522"/>
            <a:chOff x="0" y="0"/>
            <a:chExt cx="611647" cy="553520"/>
          </a:xfrm>
        </p:grpSpPr>
        <p:sp>
          <p:nvSpPr>
            <p:cNvPr id="7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6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80" name="Group"/>
          <p:cNvGrpSpPr/>
          <p:nvPr/>
        </p:nvGrpSpPr>
        <p:grpSpPr>
          <a:xfrm>
            <a:off x="2520743" y="2688714"/>
            <a:ext cx="611649" cy="553522"/>
            <a:chOff x="0" y="0"/>
            <a:chExt cx="611647" cy="553520"/>
          </a:xfrm>
        </p:grpSpPr>
        <p:sp>
          <p:nvSpPr>
            <p:cNvPr id="7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9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81" name="Line"/>
          <p:cNvSpPr/>
          <p:nvPr/>
        </p:nvSpPr>
        <p:spPr>
          <a:xfrm>
            <a:off x="1297447" y="1502599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2" name="Line"/>
          <p:cNvSpPr/>
          <p:nvPr/>
        </p:nvSpPr>
        <p:spPr>
          <a:xfrm flipH="1">
            <a:off x="947934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3" name="Line"/>
          <p:cNvSpPr/>
          <p:nvPr/>
        </p:nvSpPr>
        <p:spPr>
          <a:xfrm>
            <a:off x="1297447" y="2925937"/>
            <a:ext cx="122329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4" name="Line"/>
          <p:cNvSpPr/>
          <p:nvPr/>
        </p:nvSpPr>
        <p:spPr>
          <a:xfrm>
            <a:off x="2782878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1210069" y="1739823"/>
            <a:ext cx="1310675" cy="1027967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88" name="Group"/>
          <p:cNvGrpSpPr/>
          <p:nvPr/>
        </p:nvGrpSpPr>
        <p:grpSpPr>
          <a:xfrm>
            <a:off x="4443064" y="1265376"/>
            <a:ext cx="611649" cy="553522"/>
            <a:chOff x="0" y="0"/>
            <a:chExt cx="611647" cy="553520"/>
          </a:xfrm>
        </p:grpSpPr>
        <p:sp>
          <p:nvSpPr>
            <p:cNvPr id="8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87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91" name="Group"/>
          <p:cNvGrpSpPr/>
          <p:nvPr/>
        </p:nvGrpSpPr>
        <p:grpSpPr>
          <a:xfrm>
            <a:off x="6278007" y="1265376"/>
            <a:ext cx="611649" cy="553522"/>
            <a:chOff x="0" y="0"/>
            <a:chExt cx="611647" cy="553520"/>
          </a:xfrm>
        </p:grpSpPr>
        <p:sp>
          <p:nvSpPr>
            <p:cNvPr id="8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0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4443064" y="2688714"/>
            <a:ext cx="611649" cy="553522"/>
            <a:chOff x="0" y="0"/>
            <a:chExt cx="611647" cy="553520"/>
          </a:xfrm>
        </p:grpSpPr>
        <p:sp>
          <p:nvSpPr>
            <p:cNvPr id="9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3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6278007" y="2688714"/>
            <a:ext cx="611649" cy="553522"/>
            <a:chOff x="0" y="0"/>
            <a:chExt cx="611647" cy="553520"/>
          </a:xfrm>
        </p:grpSpPr>
        <p:sp>
          <p:nvSpPr>
            <p:cNvPr id="9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6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98" name="Line"/>
          <p:cNvSpPr/>
          <p:nvPr/>
        </p:nvSpPr>
        <p:spPr>
          <a:xfrm>
            <a:off x="4705199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9" name="Line"/>
          <p:cNvSpPr/>
          <p:nvPr/>
        </p:nvSpPr>
        <p:spPr>
          <a:xfrm>
            <a:off x="5054712" y="2925937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6540142" y="1818897"/>
            <a:ext cx="1" cy="869818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1" name="Line"/>
          <p:cNvSpPr/>
          <p:nvPr/>
        </p:nvSpPr>
        <p:spPr>
          <a:xfrm>
            <a:off x="5054712" y="1583315"/>
            <a:ext cx="122329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2" name="Line"/>
          <p:cNvSpPr/>
          <p:nvPr/>
        </p:nvSpPr>
        <p:spPr>
          <a:xfrm>
            <a:off x="3132390" y="1660748"/>
            <a:ext cx="1398053" cy="1107042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05" name="Group"/>
          <p:cNvGrpSpPr/>
          <p:nvPr/>
        </p:nvGrpSpPr>
        <p:grpSpPr>
          <a:xfrm>
            <a:off x="729489" y="3879906"/>
            <a:ext cx="611648" cy="553521"/>
            <a:chOff x="0" y="0"/>
            <a:chExt cx="611647" cy="553520"/>
          </a:xfrm>
        </p:grpSpPr>
        <p:sp>
          <p:nvSpPr>
            <p:cNvPr id="10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04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341136" y="3879906"/>
            <a:ext cx="1834945" cy="553521"/>
            <a:chOff x="0" y="0"/>
            <a:chExt cx="1834943" cy="553520"/>
          </a:xfrm>
        </p:grpSpPr>
        <p:grpSp>
          <p:nvGrpSpPr>
            <p:cNvPr id="108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10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7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09" name="Line"/>
            <p:cNvSpPr/>
            <p:nvPr/>
          </p:nvSpPr>
          <p:spPr>
            <a:xfrm>
              <a:off x="0" y="237222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729489" y="4433426"/>
            <a:ext cx="611648" cy="1423339"/>
            <a:chOff x="0" y="0"/>
            <a:chExt cx="611647" cy="1423337"/>
          </a:xfrm>
        </p:grpSpPr>
        <p:sp>
          <p:nvSpPr>
            <p:cNvPr id="111" name="Line"/>
            <p:cNvSpPr/>
            <p:nvPr/>
          </p:nvSpPr>
          <p:spPr>
            <a:xfrm flipH="1">
              <a:off x="262134" y="0"/>
              <a:ext cx="1" cy="86981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14" name="Group"/>
            <p:cNvGrpSpPr/>
            <p:nvPr/>
          </p:nvGrpSpPr>
          <p:grpSpPr>
            <a:xfrm>
              <a:off x="0" y="869817"/>
              <a:ext cx="611648" cy="553521"/>
              <a:chOff x="0" y="0"/>
              <a:chExt cx="611647" cy="553520"/>
            </a:xfrm>
          </p:grpSpPr>
          <p:sp>
            <p:nvSpPr>
              <p:cNvPr id="11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3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sp>
        <p:nvSpPr>
          <p:cNvPr id="116" name="Line"/>
          <p:cNvSpPr/>
          <p:nvPr/>
        </p:nvSpPr>
        <p:spPr>
          <a:xfrm>
            <a:off x="1341136" y="5540467"/>
            <a:ext cx="1223297" cy="1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prstDash val="sysDot"/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17" name="Line"/>
          <p:cNvSpPr/>
          <p:nvPr/>
        </p:nvSpPr>
        <p:spPr>
          <a:xfrm>
            <a:off x="2826567" y="4433426"/>
            <a:ext cx="1" cy="869819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prstDash val="sysDot"/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22" name="Group"/>
          <p:cNvGrpSpPr/>
          <p:nvPr/>
        </p:nvGrpSpPr>
        <p:grpSpPr>
          <a:xfrm>
            <a:off x="1253758" y="4354352"/>
            <a:ext cx="1922323" cy="1502413"/>
            <a:chOff x="0" y="0"/>
            <a:chExt cx="1922321" cy="1502412"/>
          </a:xfrm>
        </p:grpSpPr>
        <p:grpSp>
          <p:nvGrpSpPr>
            <p:cNvPr id="120" name="Group"/>
            <p:cNvGrpSpPr/>
            <p:nvPr/>
          </p:nvGrpSpPr>
          <p:grpSpPr>
            <a:xfrm>
              <a:off x="1310673" y="948892"/>
              <a:ext cx="611649" cy="553521"/>
              <a:chOff x="0" y="0"/>
              <a:chExt cx="611647" cy="553520"/>
            </a:xfrm>
          </p:grpSpPr>
          <p:sp>
            <p:nvSpPr>
              <p:cNvPr id="11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9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21" name="Line"/>
            <p:cNvSpPr/>
            <p:nvPr/>
          </p:nvSpPr>
          <p:spPr>
            <a:xfrm>
              <a:off x="-1" y="0"/>
              <a:ext cx="1310676" cy="102796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27" name="Group"/>
          <p:cNvGrpSpPr/>
          <p:nvPr/>
        </p:nvGrpSpPr>
        <p:grpSpPr>
          <a:xfrm>
            <a:off x="4486753" y="3879906"/>
            <a:ext cx="611649" cy="1423339"/>
            <a:chOff x="0" y="0"/>
            <a:chExt cx="611647" cy="1423338"/>
          </a:xfrm>
        </p:grpSpPr>
        <p:grpSp>
          <p:nvGrpSpPr>
            <p:cNvPr id="125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12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4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26" name="Line"/>
            <p:cNvSpPr/>
            <p:nvPr/>
          </p:nvSpPr>
          <p:spPr>
            <a:xfrm flipH="1">
              <a:off x="262134" y="553520"/>
              <a:ext cx="1" cy="86981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5098401" y="5303244"/>
            <a:ext cx="1834944" cy="553521"/>
            <a:chOff x="0" y="0"/>
            <a:chExt cx="1834943" cy="553520"/>
          </a:xfrm>
        </p:grpSpPr>
        <p:sp>
          <p:nvSpPr>
            <p:cNvPr id="128" name="Line"/>
            <p:cNvSpPr/>
            <p:nvPr/>
          </p:nvSpPr>
          <p:spPr>
            <a:xfrm>
              <a:off x="0" y="237222"/>
              <a:ext cx="122329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31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12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0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sp>
        <p:nvSpPr>
          <p:cNvPr id="133" name="Line"/>
          <p:cNvSpPr/>
          <p:nvPr/>
        </p:nvSpPr>
        <p:spPr>
          <a:xfrm>
            <a:off x="6583831" y="4433426"/>
            <a:ext cx="1" cy="869819"/>
          </a:xfrm>
          <a:prstGeom prst="line">
            <a:avLst/>
          </a:prstGeom>
          <a:ln w="12700">
            <a:solidFill>
              <a:schemeClr val="accent3">
                <a:hueOff val="-333990"/>
                <a:satOff val="3917"/>
                <a:lumOff val="-6666"/>
              </a:schemeClr>
            </a:solidFill>
            <a:prstDash val="sysDot"/>
            <a:miter lim="400000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38" name="Group"/>
          <p:cNvGrpSpPr/>
          <p:nvPr/>
        </p:nvGrpSpPr>
        <p:grpSpPr>
          <a:xfrm>
            <a:off x="5098401" y="3879906"/>
            <a:ext cx="1834944" cy="553521"/>
            <a:chOff x="0" y="0"/>
            <a:chExt cx="1834943" cy="553520"/>
          </a:xfrm>
        </p:grpSpPr>
        <p:grpSp>
          <p:nvGrpSpPr>
            <p:cNvPr id="136" name="Group"/>
            <p:cNvGrpSpPr/>
            <p:nvPr/>
          </p:nvGrpSpPr>
          <p:grpSpPr>
            <a:xfrm>
              <a:off x="1223295" y="0"/>
              <a:ext cx="611649" cy="553521"/>
              <a:chOff x="0" y="0"/>
              <a:chExt cx="611647" cy="553520"/>
            </a:xfrm>
          </p:grpSpPr>
          <p:sp>
            <p:nvSpPr>
              <p:cNvPr id="134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5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7" name="Line"/>
            <p:cNvSpPr/>
            <p:nvPr/>
          </p:nvSpPr>
          <p:spPr>
            <a:xfrm>
              <a:off x="0" y="317938"/>
              <a:ext cx="1223296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3176079" y="4275277"/>
            <a:ext cx="1922323" cy="1581488"/>
            <a:chOff x="0" y="0"/>
            <a:chExt cx="1922321" cy="1581486"/>
          </a:xfrm>
        </p:grpSpPr>
        <p:grpSp>
          <p:nvGrpSpPr>
            <p:cNvPr id="141" name="Group"/>
            <p:cNvGrpSpPr/>
            <p:nvPr/>
          </p:nvGrpSpPr>
          <p:grpSpPr>
            <a:xfrm>
              <a:off x="1310673" y="946559"/>
              <a:ext cx="611649" cy="634928"/>
              <a:chOff x="0" y="0"/>
              <a:chExt cx="611647" cy="634926"/>
            </a:xfrm>
          </p:grpSpPr>
          <p:sp>
            <p:nvSpPr>
              <p:cNvPr id="139" name="Oval"/>
              <p:cNvSpPr/>
              <p:nvPr/>
            </p:nvSpPr>
            <p:spPr>
              <a:xfrm>
                <a:off x="0" y="81406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40" name="g"/>
              <p:cNvSpPr txBox="1"/>
              <p:nvPr/>
            </p:nvSpPr>
            <p:spPr>
              <a:xfrm>
                <a:off x="164677" y="0"/>
                <a:ext cx="290088" cy="551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42" name="Line"/>
            <p:cNvSpPr/>
            <p:nvPr/>
          </p:nvSpPr>
          <p:spPr>
            <a:xfrm>
              <a:off x="0" y="0"/>
              <a:ext cx="1398052" cy="110704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44" name="1-bfe"/>
          <p:cNvSpPr txBox="1"/>
          <p:nvPr/>
        </p:nvSpPr>
        <p:spPr>
          <a:xfrm>
            <a:off x="858959" y="3494787"/>
            <a:ext cx="96545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1-bfe</a:t>
            </a:r>
          </a:p>
        </p:txBody>
      </p:sp>
      <p:sp>
        <p:nvSpPr>
          <p:cNvPr id="145" name="2-feg"/>
          <p:cNvSpPr txBox="1"/>
          <p:nvPr/>
        </p:nvSpPr>
        <p:spPr>
          <a:xfrm>
            <a:off x="2469803" y="3494787"/>
            <a:ext cx="96545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2-feg</a:t>
            </a:r>
          </a:p>
        </p:txBody>
      </p:sp>
      <p:sp>
        <p:nvSpPr>
          <p:cNvPr id="146" name="3-eg"/>
          <p:cNvSpPr txBox="1"/>
          <p:nvPr/>
        </p:nvSpPr>
        <p:spPr>
          <a:xfrm>
            <a:off x="2672856" y="5949774"/>
            <a:ext cx="866662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3-eg</a:t>
            </a:r>
          </a:p>
        </p:txBody>
      </p:sp>
      <p:sp>
        <p:nvSpPr>
          <p:cNvPr id="147" name="4-g"/>
          <p:cNvSpPr txBox="1"/>
          <p:nvPr/>
        </p:nvSpPr>
        <p:spPr>
          <a:xfrm>
            <a:off x="858959" y="5949774"/>
            <a:ext cx="66889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4-g</a:t>
            </a:r>
          </a:p>
        </p:txBody>
      </p:sp>
      <p:sp>
        <p:nvSpPr>
          <p:cNvPr id="148" name="Next iteration from b"/>
          <p:cNvSpPr txBox="1"/>
          <p:nvPr/>
        </p:nvSpPr>
        <p:spPr>
          <a:xfrm>
            <a:off x="3343436" y="3419297"/>
            <a:ext cx="3186744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Next iteration from </a:t>
            </a:r>
            <a:r>
              <a:rPr b="1"/>
              <a:t>b</a:t>
            </a:r>
          </a:p>
        </p:txBody>
      </p:sp>
      <p:sp>
        <p:nvSpPr>
          <p:cNvPr id="149" name="5-ch"/>
          <p:cNvSpPr txBox="1"/>
          <p:nvPr/>
        </p:nvSpPr>
        <p:spPr>
          <a:xfrm>
            <a:off x="4528845" y="5949774"/>
            <a:ext cx="84669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5-ch</a:t>
            </a:r>
          </a:p>
        </p:txBody>
      </p:sp>
      <p:sp>
        <p:nvSpPr>
          <p:cNvPr id="150" name="6-hd"/>
          <p:cNvSpPr txBox="1"/>
          <p:nvPr/>
        </p:nvSpPr>
        <p:spPr>
          <a:xfrm>
            <a:off x="3703909" y="3908483"/>
            <a:ext cx="866662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6-hd</a:t>
            </a:r>
          </a:p>
        </p:txBody>
      </p:sp>
      <p:sp>
        <p:nvSpPr>
          <p:cNvPr id="151" name="8-&lt;&gt;"/>
          <p:cNvSpPr txBox="1"/>
          <p:nvPr/>
        </p:nvSpPr>
        <p:spPr>
          <a:xfrm>
            <a:off x="6929401" y="3908482"/>
            <a:ext cx="88645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8-&lt;&gt;</a:t>
            </a:r>
          </a:p>
        </p:txBody>
      </p:sp>
      <p:sp>
        <p:nvSpPr>
          <p:cNvPr id="152" name="7-d"/>
          <p:cNvSpPr txBox="1"/>
          <p:nvPr/>
        </p:nvSpPr>
        <p:spPr>
          <a:xfrm>
            <a:off x="6451166" y="5949774"/>
            <a:ext cx="66889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7-d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5"/>
      <p:bldP build="whole" bldLvl="1" animBg="1" rev="0" advAuto="0" spid="152" grpId="17"/>
      <p:bldP build="whole" bldLvl="1" animBg="1" rev="0" advAuto="0" spid="110" grpId="3"/>
      <p:bldP build="whole" bldLvl="1" animBg="1" rev="0" advAuto="0" spid="148" grpId="9"/>
      <p:bldP build="whole" bldLvl="1" animBg="1" rev="0" advAuto="0" spid="151" grpId="19"/>
      <p:bldP build="whole" bldLvl="1" animBg="1" rev="0" advAuto="0" spid="117" grpId="12"/>
      <p:bldP build="whole" bldLvl="1" animBg="1" rev="0" advAuto="0" spid="147" grpId="8"/>
      <p:bldP build="whole" bldLvl="1" animBg="1" rev="0" advAuto="0" spid="146" grpId="6"/>
      <p:bldP build="whole" bldLvl="1" animBg="1" rev="0" advAuto="0" spid="105" grpId="1"/>
      <p:bldP build="whole" bldLvl="1" animBg="1" rev="0" advAuto="0" spid="115" grpId="7"/>
      <p:bldP build="whole" bldLvl="1" animBg="1" rev="0" advAuto="0" spid="116" grpId="13"/>
      <p:bldP build="whole" bldLvl="1" animBg="1" rev="0" advAuto="0" spid="144" grpId="2"/>
      <p:bldP build="whole" bldLvl="1" animBg="1" rev="0" advAuto="0" spid="145" grpId="4"/>
      <p:bldP build="whole" bldLvl="1" animBg="1" rev="0" advAuto="0" spid="133" grpId="20"/>
      <p:bldP build="whole" bldLvl="1" animBg="1" rev="0" advAuto="0" spid="143" grpId="10"/>
      <p:bldP build="whole" bldLvl="1" animBg="1" rev="0" advAuto="0" spid="127" grpId="14"/>
      <p:bldP build="whole" bldLvl="1" animBg="1" rev="0" advAuto="0" spid="149" grpId="11"/>
      <p:bldP build="whole" bldLvl="1" animBg="1" rev="0" advAuto="0" spid="138" grpId="18"/>
      <p:bldP build="whole" bldLvl="1" animBg="1" rev="0" advAuto="0" spid="122" grpId="5"/>
      <p:bldP build="whole" bldLvl="1" animBg="1" rev="0" advAuto="0" spid="132" grpId="1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FS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Time Complexity</a:t>
            </a:r>
          </a:p>
        </p:txBody>
      </p:sp>
      <p:sp>
        <p:nvSpPr>
          <p:cNvPr id="155" name="Same efficiency as DF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efficiency as DFS</a:t>
            </a:r>
          </a:p>
          <a:p>
            <a:pPr lvl="1"/>
            <a:r>
              <a:t>Adjacency matrices: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(|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V|</a:t>
            </a:r>
            <a:r>
              <a:rPr baseline="30399">
                <a:latin typeface="Symbol"/>
                <a:ea typeface="Symbol"/>
                <a:cs typeface="Symbol"/>
                <a:sym typeface="Symbol"/>
              </a:rPr>
              <a:t>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)</a:t>
            </a:r>
            <a:r>
              <a:rPr>
                <a:solidFill>
                  <a:schemeClr val="accent5"/>
                </a:solidFill>
                <a:latin typeface="Symbol"/>
                <a:ea typeface="Symbol"/>
                <a:cs typeface="Symbol"/>
                <a:sym typeface="Symbol"/>
              </a:rPr>
              <a:t>?</a:t>
            </a:r>
            <a:endParaRPr>
              <a:solidFill>
                <a:schemeClr val="accent5"/>
              </a:solidFill>
              <a:latin typeface="Symbol"/>
              <a:ea typeface="Symbol"/>
              <a:cs typeface="Symbol"/>
              <a:sym typeface="Symbol"/>
            </a:endParaRPr>
          </a:p>
          <a:p>
            <a:pPr lvl="1"/>
            <a:r>
              <a:t>Adjacency lists: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(|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V|</a:t>
            </a:r>
            <a:r>
              <a:rPr baseline="-1599">
                <a:latin typeface="Symbol"/>
                <a:ea typeface="Symbol"/>
                <a:cs typeface="Symbol"/>
                <a:sym typeface="Symbol"/>
              </a:rPr>
              <a:t>+|E|) </a:t>
            </a:r>
            <a:r>
              <a:rPr>
                <a:solidFill>
                  <a:schemeClr val="accent5"/>
                </a:solidFill>
                <a:latin typeface="Symbol"/>
                <a:ea typeface="Symbol"/>
                <a:cs typeface="Symbol"/>
                <a:sym typeface="Symbol"/>
              </a:rPr>
              <a:t>?</a:t>
            </a:r>
            <a:endParaRPr>
              <a:solidFill>
                <a:schemeClr val="accent5"/>
              </a:solidFill>
              <a:latin typeface="Symbol"/>
              <a:ea typeface="Symbol"/>
              <a:cs typeface="Symbol"/>
              <a:sym typeface="Symbol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Vertices ordering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ordering of vertices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Similar to DFS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shortest path from a vertex to another becomes easier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FS 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 Traversal</a:t>
            </a:r>
          </a:p>
        </p:txBody>
      </p:sp>
      <p:sp>
        <p:nvSpPr>
          <p:cNvPr id="161" name="Visits graph vertices 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Visits graph vertices by </a:t>
            </a:r>
          </a:p>
          <a:p>
            <a:pPr lvl="1"/>
            <a:r>
              <a:t>visiting all neighbours of last visited node</a:t>
            </a:r>
          </a:p>
          <a:p>
            <a:pPr/>
            <a:r>
              <a:t>Instead of a stack based implementation</a:t>
            </a:r>
          </a:p>
          <a:p>
            <a:pPr lvl="1"/>
            <a:r>
              <a:t>Uses queue based implementation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</a:t>
            </a:r>
          </a:p>
        </p:txBody>
      </p:sp>
      <p:sp>
        <p:nvSpPr>
          <p:cNvPr id="167" name="DF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</a:t>
            </a:r>
          </a:p>
          <a:p>
            <a:pPr lvl="1"/>
            <a:r>
              <a:t>Start from a vertex (called root), mark it visited</a:t>
            </a:r>
          </a:p>
          <a:p>
            <a:pPr lvl="1"/>
            <a:r>
              <a:t>Repeat the following</a:t>
            </a:r>
          </a:p>
          <a:p>
            <a:pPr lvl="2"/>
            <a:r>
              <a:t>Find an unvisited vertex (not marked) connected by current node under consideration.</a:t>
            </a:r>
          </a:p>
          <a:p>
            <a:pPr lvl="3"/>
            <a:r>
              <a:t>Mark this node as visited.</a:t>
            </a:r>
          </a:p>
          <a:p>
            <a:pPr lvl="2"/>
            <a:r>
              <a:t>If there is no unvisited (unmarked) node connected to current node, backtrack.</a:t>
            </a:r>
          </a:p>
          <a:p>
            <a:pPr/>
            <a:r>
              <a:t>DFS Implementation</a:t>
            </a:r>
          </a:p>
          <a:p>
            <a:pPr lvl="1"/>
            <a:r>
              <a:t>Using recursion (and stack)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F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Algo</a:t>
            </a:r>
          </a:p>
        </p:txBody>
      </p:sp>
      <p:sp>
        <p:nvSpPr>
          <p:cNvPr id="173" name="# Input: G=(V, E)…"/>
          <p:cNvSpPr txBox="1"/>
          <p:nvPr>
            <p:ph type="body" idx="1"/>
          </p:nvPr>
        </p:nvSpPr>
        <p:spPr>
          <a:xfrm>
            <a:off x="666288" y="938113"/>
            <a:ext cx="9055611" cy="604743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Input: G=(V, E)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o/p: </a:t>
            </a:r>
            <a:r>
              <a:rPr sz="2100"/>
              <a:t>nodes V marked in the order these are visited.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mark of 0 implies unvisited.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</a:t>
            </a:r>
            <a:r>
              <a:t> dfs(v)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++count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; // perform any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Prework</a:t>
            </a:r>
          </a:p>
          <a:p>
            <a:pPr lvl="1" marL="0" indent="2286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w ∈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adjacent to</a:t>
            </a:r>
            <a:r>
              <a:t>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marked with </a:t>
            </a:r>
            <a: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dfs(w)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; // perform any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Postwork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#end proc dfs(v)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 ∈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mark(v) ← 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← 0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 ∈ 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marked with </a:t>
            </a:r>
            <a: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dfs(v)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