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youtube.com/watch?v=-JjA4BLQyqE" TargetMode="External"/><Relationship Id="rId3" Type="http://schemas.openxmlformats.org/officeDocument/2006/relationships/hyperlink" Target="https://www.tutorialspoint.com/design_and_analysis_of_algorithms/design_and_analysis_of_algorithms_travelling_salesman_problem.ht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31: Traveling Salesman Problem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L31: </a:t>
            </a:r>
            <a:r>
              <a:rPr sz="4400">
                <a:latin typeface="Arial"/>
                <a:ea typeface="Arial"/>
                <a:cs typeface="Arial"/>
                <a:sym typeface="Arial"/>
              </a:rPr>
              <a:t>Traveling Salesman Problem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Dynamic Programming</a:t>
            </a:r>
          </a:p>
        </p:txBody>
      </p:sp>
      <p:sp>
        <p:nvSpPr>
          <p:cNvPr id="4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(2020-Even)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SP Problem: Dynamic Program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TSP Problem: Dynamic Programming</a:t>
            </a:r>
          </a:p>
        </p:txBody>
      </p:sp>
      <p:sp>
        <p:nvSpPr>
          <p:cNvPr id="130" name="To solve using DP, we need to identify recurrence rel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100"/>
              </a:spcBef>
              <a:defRPr sz="2800"/>
            </a:pPr>
            <a:r>
              <a:t>To solve using DP, we need to identify recurrence relation</a:t>
            </a:r>
          </a:p>
          <a:p>
            <a:pPr marL="382587" indent="-342899">
              <a:spcBef>
                <a:spcPts val="100"/>
              </a:spcBef>
              <a:defRPr sz="2800"/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g(i,S)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denotes the length of shortest path </a:t>
            </a:r>
          </a:p>
          <a:p>
            <a:pPr lvl="1">
              <a:spcBef>
                <a:spcPts val="100"/>
              </a:spcBef>
              <a:defRPr sz="2800"/>
            </a:pPr>
            <a:r>
              <a:t>Starting from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, </a:t>
            </a:r>
          </a:p>
          <a:p>
            <a:pPr lvl="1">
              <a:spcBef>
                <a:spcPts val="100"/>
              </a:spcBef>
              <a:defRPr sz="2800"/>
            </a:pPr>
            <a:r>
              <a:t>Going thru all vertices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S-{i}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 and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>
              <a:spcBef>
                <a:spcPts val="100"/>
              </a:spcBef>
              <a:defRPr sz="2800"/>
            </a:pPr>
            <a:r>
              <a:t>Terminating at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.</a:t>
            </a:r>
          </a:p>
          <a:p>
            <a:pPr lvl="2" marL="1138237" indent="-285750">
              <a:spcBef>
                <a:spcPts val="100"/>
              </a:spcBef>
              <a:buChar char="–"/>
              <a:defRPr sz="2700"/>
            </a:pPr>
            <a:r>
              <a:t>Note: we return to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, even though start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spcBef>
                <a:spcPts val="100"/>
              </a:spcBef>
              <a:defRPr sz="2800"/>
            </a:pPr>
            <a:r>
              <a:t>Goal: compute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g(1,V-{1})</a:t>
            </a:r>
          </a:p>
          <a:p>
            <a:pPr lvl="1">
              <a:spcBef>
                <a:spcPts val="100"/>
              </a:spcBef>
              <a:defRPr sz="2800"/>
            </a:pPr>
            <a:r>
              <a:t>Denotes the length of optimal TSP tour</a:t>
            </a:r>
          </a:p>
          <a:p>
            <a:pPr marL="382587" indent="-342899">
              <a:spcBef>
                <a:spcPts val="100"/>
              </a:spcBef>
              <a:defRPr sz="2800"/>
            </a:pPr>
            <a:r>
              <a:t>Recurrence relation using Principle of Optimality: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g(1,V-{1})=min</a:t>
            </a:r>
            <a:r>
              <a:rPr baseline="-23857"/>
              <a:t>2≤k≤n</a:t>
            </a:r>
            <a:r>
              <a:t>{c</a:t>
            </a:r>
            <a:r>
              <a:rPr baseline="-5999"/>
              <a:t>1k</a:t>
            </a:r>
            <a:r>
              <a:t>+g(k,V-{1,k})}……(1)</a:t>
            </a:r>
          </a:p>
          <a:p>
            <a:pPr marL="382587" indent="-342899">
              <a:spcBef>
                <a:spcPts val="100"/>
              </a:spcBef>
              <a:defRPr sz="2800"/>
            </a:pPr>
            <a:r>
              <a:t>Generalizing above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i∉S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g(i,S)=min</a:t>
            </a:r>
            <a:r>
              <a:rPr baseline="-34571"/>
              <a:t>j∈S</a:t>
            </a:r>
            <a:r>
              <a:t>{c</a:t>
            </a:r>
            <a:r>
              <a:rPr baseline="-5999"/>
              <a:t>ij</a:t>
            </a:r>
            <a:r>
              <a:t>+g(j,S-{j})}     ……(2)</a:t>
            </a:r>
          </a:p>
          <a:p>
            <a:pPr marL="382587" indent="-342899">
              <a:spcBef>
                <a:spcPts val="100"/>
              </a:spcBef>
              <a:defRPr sz="2800"/>
            </a:pPr>
            <a:r>
              <a:t>Thus, solving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g(1,V-{1})</a:t>
            </a:r>
            <a:r>
              <a:t> requires to solving</a:t>
            </a:r>
          </a:p>
          <a:p>
            <a:pPr lvl="7" marL="0" indent="16002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g(k,V-{1,k})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for all </a:t>
            </a:r>
            <a:r>
              <a:t>k≠1</a:t>
            </a: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2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3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SP Problem: Dynamic Program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TSP Problem: Dynamic Programming</a:t>
            </a:r>
          </a:p>
        </p:txBody>
      </p:sp>
      <p:sp>
        <p:nvSpPr>
          <p:cNvPr id="136" name="Computing g(i,S) where |S|=0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Computing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g(i,S)</a:t>
            </a:r>
            <a:r>
              <a:t> where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|S|=0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1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g(i,Ø)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implies shortest path from node </a:t>
            </a:r>
            <a:r>
              <a:t>i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to </a:t>
            </a:r>
            <a:r>
              <a:t>1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700087" indent="-304800">
              <a:spcBef>
                <a:spcPts val="1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Going thru an empty set (</a:t>
            </a:r>
            <a:r>
              <a:t>Ø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)of vertices i.e.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700087" indent="-304800">
              <a:spcBef>
                <a:spcPts val="1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Without going thru any vertex i.e. direct edge </a:t>
            </a:r>
            <a:r>
              <a:t>i→1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738187" indent="-342900">
              <a:spcBef>
                <a:spcPts val="100"/>
              </a:spcBef>
              <a:buChar char="•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Thus, </a:t>
            </a:r>
            <a:r>
              <a:t>g(i,Ø)=c</a:t>
            </a:r>
            <a:r>
              <a:rPr baseline="-5999"/>
              <a:t>i1, </a:t>
            </a:r>
            <a:r>
              <a:t>1≤i≤n.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82587" indent="-342899">
              <a:spcBef>
                <a:spcPts val="1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Next, compute </a:t>
            </a:r>
            <a:r>
              <a:t>g(i,S)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for all </a:t>
            </a:r>
            <a:r>
              <a:t>S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of size </a:t>
            </a:r>
            <a: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i.e. ∀</a:t>
            </a:r>
            <a:r>
              <a:t>S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</a:t>
            </a:r>
            <a:r>
              <a:t>|S|=1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>
              <a:spcBef>
                <a:spcPts val="1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Thus, then we compute </a:t>
            </a:r>
            <a:r>
              <a:t>g(i,S)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for all </a:t>
            </a:r>
            <a:r>
              <a:t>S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of size </a:t>
            </a:r>
            <a:r>
              <a:t>2</a:t>
            </a:r>
          </a:p>
          <a:p>
            <a:pPr lvl="1" marL="738187" indent="-342900">
              <a:spcBef>
                <a:spcPts val="100"/>
              </a:spcBef>
              <a:buChar char="•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i.e. ∀</a:t>
            </a:r>
            <a:r>
              <a:t>S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</a:t>
            </a:r>
            <a:r>
              <a:t>|S|=2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so on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>
              <a:spcBef>
                <a:spcPts val="1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When, </a:t>
            </a:r>
            <a:r>
              <a:t>|S|&lt;n-1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then the values of </a:t>
            </a:r>
            <a:r>
              <a:t>i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t>S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for which </a:t>
            </a:r>
            <a:r>
              <a:t>g(i,S)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needed are such that </a:t>
            </a:r>
            <a:r>
              <a:t>i≠1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</a:t>
            </a:r>
            <a:r>
              <a:t>1∉S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</a:t>
            </a:r>
            <a:r>
              <a:t>i∉S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281734" indent="-242047">
              <a:spcBef>
                <a:spcPts val="1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Tour construction requires that we maintain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that </a:t>
            </a:r>
          </a:p>
          <a:p>
            <a:pPr lvl="1" marL="637334" indent="-242047">
              <a:lnSpc>
                <a:spcPct val="80000"/>
              </a:lnSpc>
              <a:spcBef>
                <a:spcPts val="100"/>
              </a:spcBef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Minimizes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g(i,S)</a:t>
            </a:r>
            <a:r>
              <a:t> i.e.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aseline="-34571">
                <a:latin typeface="Courier New"/>
                <a:ea typeface="Courier New"/>
                <a:cs typeface="Courier New"/>
                <a:sym typeface="Courier New"/>
              </a:rPr>
              <a:t>j∈S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ij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+g(j,S-{j})}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37334" indent="-242047">
              <a:lnSpc>
                <a:spcPct val="80000"/>
              </a:lnSpc>
              <a:spcBef>
                <a:spcPts val="0"/>
              </a:spcBef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J(i,S)</a:t>
            </a:r>
            <a:r>
              <a:t> denote this node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3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SP Example: Computation"/>
          <p:cNvSpPr txBox="1"/>
          <p:nvPr>
            <p:ph type="title"/>
          </p:nvPr>
        </p:nvSpPr>
        <p:spPr>
          <a:xfrm>
            <a:off x="762000" y="-89332"/>
            <a:ext cx="8636000" cy="952501"/>
          </a:xfrm>
          <a:prstGeom prst="rect">
            <a:avLst/>
          </a:prstGeom>
        </p:spPr>
        <p:txBody>
          <a:bodyPr/>
          <a:lstStyle/>
          <a:p>
            <a:pPr/>
            <a:r>
              <a:t>TSP Example: Computation</a:t>
            </a:r>
          </a:p>
        </p:txBody>
      </p:sp>
      <p:sp>
        <p:nvSpPr>
          <p:cNvPr id="142" name="Goal:g(1,V-{1})…"/>
          <p:cNvSpPr txBox="1"/>
          <p:nvPr>
            <p:ph type="body" idx="1"/>
          </p:nvPr>
        </p:nvSpPr>
        <p:spPr>
          <a:xfrm>
            <a:off x="383603" y="3359921"/>
            <a:ext cx="9392794" cy="3335740"/>
          </a:xfrm>
          <a:prstGeom prst="rect">
            <a:avLst/>
          </a:prstGeom>
        </p:spPr>
        <p:txBody>
          <a:bodyPr/>
          <a:lstStyle/>
          <a:p>
            <a:pPr marL="301905" indent="-262217">
              <a:spcBef>
                <a:spcPts val="2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Goal</a:t>
            </a:r>
            <a:r>
              <a:t>:</a:t>
            </a:r>
            <a:r>
              <a:rPr sz="2600"/>
              <a:t>g(1,V-{1})</a:t>
            </a:r>
            <a:endParaRPr sz="2600"/>
          </a:p>
          <a:p>
            <a:pPr lvl="2" marL="0" indent="457200">
              <a:spcBef>
                <a:spcPts val="200"/>
              </a:spcBef>
              <a:buSzTx/>
              <a:buNone/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/>
              <a:t>=g(1,{2,3,4})</a:t>
            </a:r>
            <a:endParaRPr sz="2600"/>
          </a:p>
          <a:p>
            <a:pPr lvl="1" marL="0" indent="228600">
              <a:lnSpc>
                <a:spcPct val="100000"/>
              </a:lnSpc>
              <a:spcBef>
                <a:spcPts val="4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g(1,{2,3,4})= min{c</a:t>
            </a:r>
            <a:r>
              <a:rPr baseline="-5999"/>
              <a:t>12</a:t>
            </a:r>
            <a:r>
              <a:t>+g(2,{3,4}),</a:t>
            </a:r>
          </a:p>
          <a:p>
            <a:pPr lvl="5" marL="0" indent="1143000">
              <a:lnSpc>
                <a:spcPct val="100000"/>
              </a:lnSpc>
              <a:spcBef>
                <a:spcPts val="4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c</a:t>
            </a:r>
            <a:r>
              <a:rPr baseline="-5999"/>
              <a:t>13</a:t>
            </a:r>
            <a:r>
              <a:t>+g(3,{2,4}),</a:t>
            </a:r>
          </a:p>
          <a:p>
            <a:pPr lvl="5" marL="0" indent="1143000">
              <a:lnSpc>
                <a:spcPct val="100000"/>
              </a:lnSpc>
              <a:spcBef>
                <a:spcPts val="4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c</a:t>
            </a:r>
            <a:r>
              <a:rPr baseline="-5999"/>
              <a:t>14</a:t>
            </a:r>
            <a:r>
              <a:t>+g(4,{2,3})</a:t>
            </a:r>
          </a:p>
          <a:p>
            <a:pPr lvl="5" marL="0" indent="1143000">
              <a:lnSpc>
                <a:spcPct val="100000"/>
              </a:lnSpc>
              <a:spcBef>
                <a:spcPts val="4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}</a:t>
            </a:r>
          </a:p>
          <a:p>
            <a:pPr marL="301905" indent="-262217">
              <a:spcBef>
                <a:spcPts val="200"/>
              </a:spcBef>
              <a:defRPr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Process: compute bottom up</a:t>
            </a:r>
          </a:p>
          <a:p>
            <a:pPr lvl="1" marL="657505" indent="-262217">
              <a:spcBef>
                <a:spcPts val="200"/>
              </a:spcBef>
              <a:buChar char="•"/>
              <a:defRPr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i.e.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g(i,|S|)</a:t>
            </a:r>
            <a:r>
              <a:rPr sz="2600"/>
              <a:t>, for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|S|=0,1,…</a:t>
            </a:r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4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4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74" name="Group"/>
          <p:cNvGrpSpPr/>
          <p:nvPr/>
        </p:nvGrpSpPr>
        <p:grpSpPr>
          <a:xfrm>
            <a:off x="753379" y="774798"/>
            <a:ext cx="3109345" cy="2449558"/>
            <a:chOff x="0" y="0"/>
            <a:chExt cx="3109343" cy="2449556"/>
          </a:xfrm>
        </p:grpSpPr>
        <p:sp>
          <p:nvSpPr>
            <p:cNvPr id="146" name="1"/>
            <p:cNvSpPr/>
            <p:nvPr/>
          </p:nvSpPr>
          <p:spPr>
            <a:xfrm>
              <a:off x="0" y="1017599"/>
              <a:ext cx="454815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7" name="2"/>
            <p:cNvSpPr/>
            <p:nvPr/>
          </p:nvSpPr>
          <p:spPr>
            <a:xfrm>
              <a:off x="1468736" y="0"/>
              <a:ext cx="454816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8" name="3"/>
            <p:cNvSpPr/>
            <p:nvPr/>
          </p:nvSpPr>
          <p:spPr>
            <a:xfrm>
              <a:off x="1468736" y="1909509"/>
              <a:ext cx="454816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9" name="4"/>
            <p:cNvSpPr/>
            <p:nvPr/>
          </p:nvSpPr>
          <p:spPr>
            <a:xfrm>
              <a:off x="2654528" y="917828"/>
              <a:ext cx="454816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76" name="Connection Line"/>
            <p:cNvSpPr/>
            <p:nvPr/>
          </p:nvSpPr>
          <p:spPr>
            <a:xfrm>
              <a:off x="165548" y="243838"/>
              <a:ext cx="1290481" cy="760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1" fill="norm" stroke="1" extrusionOk="0">
                  <a:moveTo>
                    <a:pt x="0" y="21241"/>
                  </a:moveTo>
                  <a:cubicBezTo>
                    <a:pt x="5994" y="6717"/>
                    <a:pt x="13194" y="-359"/>
                    <a:pt x="21600" y="14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cxnSp>
          <p:nvCxnSpPr>
            <p:cNvPr id="151" name="Connection Line"/>
            <p:cNvCxnSpPr>
              <a:stCxn id="146" idx="0"/>
              <a:endCxn id="147" idx="0"/>
            </p:cNvCxnSpPr>
            <p:nvPr/>
          </p:nvCxnSpPr>
          <p:spPr>
            <a:xfrm flipV="1">
              <a:off x="227407" y="270023"/>
              <a:ext cx="1468738" cy="1017600"/>
            </a:xfrm>
            <a:prstGeom prst="straightConnector1">
              <a:avLst/>
            </a:prstGeom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</p:cxnSp>
        <p:cxnSp>
          <p:nvCxnSpPr>
            <p:cNvPr id="152" name="Connection Line"/>
            <p:cNvCxnSpPr>
              <a:stCxn id="148" idx="0"/>
              <a:endCxn id="149" idx="0"/>
            </p:cNvCxnSpPr>
            <p:nvPr/>
          </p:nvCxnSpPr>
          <p:spPr>
            <a:xfrm flipV="1">
              <a:off x="1696144" y="1187852"/>
              <a:ext cx="1185793" cy="991681"/>
            </a:xfrm>
            <a:prstGeom prst="straightConnector1">
              <a:avLst/>
            </a:prstGeom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</p:cxnSp>
        <p:sp>
          <p:nvSpPr>
            <p:cNvPr id="177" name="Connection Line"/>
            <p:cNvSpPr/>
            <p:nvPr/>
          </p:nvSpPr>
          <p:spPr>
            <a:xfrm>
              <a:off x="1936255" y="180805"/>
              <a:ext cx="891298" cy="691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92" fill="norm" stroke="1" extrusionOk="0">
                  <a:moveTo>
                    <a:pt x="21600" y="19792"/>
                  </a:moveTo>
                  <a:cubicBezTo>
                    <a:pt x="17219" y="4645"/>
                    <a:pt x="10019" y="-1808"/>
                    <a:pt x="0" y="434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8" name="Connection Line"/>
            <p:cNvSpPr/>
            <p:nvPr/>
          </p:nvSpPr>
          <p:spPr>
            <a:xfrm>
              <a:off x="203378" y="1545796"/>
              <a:ext cx="1252647" cy="725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44" fill="norm" stroke="1" extrusionOk="0">
                  <a:moveTo>
                    <a:pt x="0" y="0"/>
                  </a:moveTo>
                  <a:cubicBezTo>
                    <a:pt x="5759" y="15280"/>
                    <a:pt x="12959" y="21600"/>
                    <a:pt x="21600" y="18961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9" name="Connection Line"/>
            <p:cNvSpPr/>
            <p:nvPr/>
          </p:nvSpPr>
          <p:spPr>
            <a:xfrm>
              <a:off x="393635" y="1483188"/>
              <a:ext cx="1120406" cy="423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661" y="404"/>
                    <a:pt x="16861" y="7604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80" name="Connection Line"/>
            <p:cNvSpPr/>
            <p:nvPr/>
          </p:nvSpPr>
          <p:spPr>
            <a:xfrm>
              <a:off x="1869210" y="1515569"/>
              <a:ext cx="889905" cy="387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08" fill="norm" stroke="1" extrusionOk="0">
                  <a:moveTo>
                    <a:pt x="0" y="19408"/>
                  </a:moveTo>
                  <a:cubicBezTo>
                    <a:pt x="5752" y="4051"/>
                    <a:pt x="12952" y="-2192"/>
                    <a:pt x="21600" y="678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cxnSp>
          <p:nvCxnSpPr>
            <p:cNvPr id="157" name="Connection Line"/>
            <p:cNvCxnSpPr>
              <a:stCxn id="149" idx="0"/>
              <a:endCxn id="147" idx="0"/>
            </p:cNvCxnSpPr>
            <p:nvPr/>
          </p:nvCxnSpPr>
          <p:spPr>
            <a:xfrm flipH="1" flipV="1">
              <a:off x="1696144" y="270023"/>
              <a:ext cx="1185793" cy="917830"/>
            </a:xfrm>
            <a:prstGeom prst="straightConnector1">
              <a:avLst/>
            </a:prstGeom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</p:cxnSp>
        <p:sp>
          <p:nvSpPr>
            <p:cNvPr id="158" name="Line"/>
            <p:cNvSpPr/>
            <p:nvPr/>
          </p:nvSpPr>
          <p:spPr>
            <a:xfrm>
              <a:off x="448968" y="1287622"/>
              <a:ext cx="221140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59" name="Line"/>
            <p:cNvSpPr/>
            <p:nvPr/>
          </p:nvSpPr>
          <p:spPr>
            <a:xfrm>
              <a:off x="448968" y="1410478"/>
              <a:ext cx="221140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0" name="Line"/>
            <p:cNvSpPr/>
            <p:nvPr/>
          </p:nvSpPr>
          <p:spPr>
            <a:xfrm flipV="1">
              <a:off x="1607244" y="552852"/>
              <a:ext cx="1" cy="12700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1" name="Line"/>
            <p:cNvSpPr/>
            <p:nvPr/>
          </p:nvSpPr>
          <p:spPr>
            <a:xfrm flipV="1">
              <a:off x="1772344" y="527452"/>
              <a:ext cx="1" cy="12700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2" name="5"/>
            <p:cNvSpPr txBox="1"/>
            <p:nvPr/>
          </p:nvSpPr>
          <p:spPr>
            <a:xfrm>
              <a:off x="341900" y="611597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63" name="10"/>
            <p:cNvSpPr txBox="1"/>
            <p:nvPr/>
          </p:nvSpPr>
          <p:spPr>
            <a:xfrm>
              <a:off x="932227" y="422666"/>
              <a:ext cx="46571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64" name="15"/>
            <p:cNvSpPr txBox="1"/>
            <p:nvPr/>
          </p:nvSpPr>
          <p:spPr>
            <a:xfrm>
              <a:off x="813254" y="1897272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65" name="8"/>
            <p:cNvSpPr txBox="1"/>
            <p:nvPr/>
          </p:nvSpPr>
          <p:spPr>
            <a:xfrm>
              <a:off x="1018686" y="1326658"/>
              <a:ext cx="322609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66" name="6"/>
            <p:cNvSpPr txBox="1"/>
            <p:nvPr/>
          </p:nvSpPr>
          <p:spPr>
            <a:xfrm>
              <a:off x="513949" y="1443235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67" name="9"/>
            <p:cNvSpPr txBox="1"/>
            <p:nvPr/>
          </p:nvSpPr>
          <p:spPr>
            <a:xfrm>
              <a:off x="1991808" y="1591228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68" name="12"/>
            <p:cNvSpPr txBox="1"/>
            <p:nvPr/>
          </p:nvSpPr>
          <p:spPr>
            <a:xfrm>
              <a:off x="2641828" y="1591228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69" name="8"/>
            <p:cNvSpPr txBox="1"/>
            <p:nvPr/>
          </p:nvSpPr>
          <p:spPr>
            <a:xfrm>
              <a:off x="2127453" y="162073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70" name="10"/>
            <p:cNvSpPr txBox="1"/>
            <p:nvPr/>
          </p:nvSpPr>
          <p:spPr>
            <a:xfrm>
              <a:off x="2225585" y="674475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71" name="9"/>
            <p:cNvSpPr txBox="1"/>
            <p:nvPr/>
          </p:nvSpPr>
          <p:spPr>
            <a:xfrm>
              <a:off x="1707334" y="1393503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72" name="13"/>
            <p:cNvSpPr txBox="1"/>
            <p:nvPr/>
          </p:nvSpPr>
          <p:spPr>
            <a:xfrm>
              <a:off x="1152212" y="766972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73" name="20"/>
            <p:cNvSpPr txBox="1"/>
            <p:nvPr/>
          </p:nvSpPr>
          <p:spPr>
            <a:xfrm>
              <a:off x="1933587" y="976522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20</a:t>
              </a:r>
            </a:p>
          </p:txBody>
        </p:sp>
      </p:grpSp>
      <p:graphicFrame>
        <p:nvGraphicFramePr>
          <p:cNvPr id="175" name="Table"/>
          <p:cNvGraphicFramePr/>
          <p:nvPr/>
        </p:nvGraphicFramePr>
        <p:xfrm>
          <a:off x="4597150" y="790498"/>
          <a:ext cx="2896695" cy="220966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73623"/>
                <a:gridCol w="573623"/>
                <a:gridCol w="573623"/>
                <a:gridCol w="573623"/>
                <a:gridCol w="573623"/>
              </a:tblGrid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SP Example: Computation"/>
          <p:cNvSpPr txBox="1"/>
          <p:nvPr>
            <p:ph type="title"/>
          </p:nvPr>
        </p:nvSpPr>
        <p:spPr>
          <a:xfrm>
            <a:off x="762000" y="-89332"/>
            <a:ext cx="8636000" cy="952501"/>
          </a:xfrm>
          <a:prstGeom prst="rect">
            <a:avLst/>
          </a:prstGeom>
        </p:spPr>
        <p:txBody>
          <a:bodyPr/>
          <a:lstStyle/>
          <a:p>
            <a:pPr/>
            <a:r>
              <a:t>TSP Example: Computation</a:t>
            </a:r>
          </a:p>
        </p:txBody>
      </p:sp>
      <p:sp>
        <p:nvSpPr>
          <p:cNvPr id="183" name="Goal:g(1,V-{1})…"/>
          <p:cNvSpPr txBox="1"/>
          <p:nvPr>
            <p:ph type="body" sz="quarter" idx="1"/>
          </p:nvPr>
        </p:nvSpPr>
        <p:spPr>
          <a:xfrm>
            <a:off x="383603" y="3359921"/>
            <a:ext cx="3494452" cy="3335740"/>
          </a:xfrm>
          <a:prstGeom prst="rect">
            <a:avLst/>
          </a:prstGeom>
        </p:spPr>
        <p:txBody>
          <a:bodyPr/>
          <a:lstStyle/>
          <a:p>
            <a:pPr marL="301905" indent="-262217">
              <a:spcBef>
                <a:spcPts val="2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Goal</a:t>
            </a:r>
            <a:r>
              <a:t>:</a:t>
            </a:r>
            <a:r>
              <a:rPr sz="2600"/>
              <a:t>g(1,V-{1})</a:t>
            </a:r>
            <a:endParaRPr sz="2600"/>
          </a:p>
          <a:p>
            <a:pPr lvl="2" marL="0" indent="457200">
              <a:spcBef>
                <a:spcPts val="200"/>
              </a:spcBef>
              <a:buSzTx/>
              <a:buNone/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/>
              <a:t>=g(1,{2,3,4})</a:t>
            </a:r>
            <a:endParaRPr sz="2600"/>
          </a:p>
          <a:p>
            <a:pPr marL="301905" indent="-262217">
              <a:spcBef>
                <a:spcPts val="2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Power set of </a:t>
            </a:r>
            <a:r>
              <a:rPr sz="2300"/>
              <a:t>{2,3,4}</a:t>
            </a:r>
            <a:endParaRPr sz="2300"/>
          </a:p>
          <a:p>
            <a:pPr lvl="1" marL="0" indent="228600">
              <a:spcBef>
                <a:spcPts val="2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300"/>
              <a:t>Ø,{2},{3},{4},</a:t>
            </a:r>
            <a:endParaRPr sz="2300"/>
          </a:p>
          <a:p>
            <a:pPr lvl="1" marL="0" indent="228600">
              <a:spcBef>
                <a:spcPts val="2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300"/>
              <a:t>{2,3},{2,4},{3,4}</a:t>
            </a:r>
            <a:endParaRPr sz="2300"/>
          </a:p>
          <a:p>
            <a:pPr lvl="1" marL="0" indent="228600">
              <a:spcBef>
                <a:spcPts val="2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300"/>
              <a:t>{2,3,4}</a:t>
            </a:r>
          </a:p>
          <a:p>
            <a:pPr lvl="1" marL="0" indent="228600">
              <a:spcBef>
                <a:spcPts val="2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g(1,Ø)=c</a:t>
            </a:r>
            <a:r>
              <a:rPr baseline="-5999"/>
              <a:t>11</a:t>
            </a:r>
            <a:r>
              <a:t>=0</a:t>
            </a:r>
          </a:p>
          <a:p>
            <a:pPr lvl="1" marL="0" indent="228600">
              <a:spcBef>
                <a:spcPts val="2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g(2,Ø)=c</a:t>
            </a:r>
            <a:r>
              <a:rPr baseline="-5999"/>
              <a:t>21</a:t>
            </a:r>
            <a:r>
              <a:t>=5</a:t>
            </a:r>
          </a:p>
          <a:p>
            <a:pPr lvl="1" marL="0" indent="228600">
              <a:spcBef>
                <a:spcPts val="2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g(3,Ø)=c</a:t>
            </a:r>
            <a:r>
              <a:rPr baseline="-5999"/>
              <a:t>31</a:t>
            </a:r>
            <a:r>
              <a:t>=6</a:t>
            </a:r>
          </a:p>
          <a:p>
            <a:pPr lvl="1" marL="0" indent="228600">
              <a:spcBef>
                <a:spcPts val="2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g(4,Ø)=c</a:t>
            </a:r>
            <a:r>
              <a:rPr baseline="-5999"/>
              <a:t>41</a:t>
            </a:r>
            <a:r>
              <a:t>=8</a:t>
            </a: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8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15" name="Group"/>
          <p:cNvGrpSpPr/>
          <p:nvPr/>
        </p:nvGrpSpPr>
        <p:grpSpPr>
          <a:xfrm>
            <a:off x="753379" y="774798"/>
            <a:ext cx="3109345" cy="2449558"/>
            <a:chOff x="0" y="0"/>
            <a:chExt cx="3109343" cy="2449556"/>
          </a:xfrm>
        </p:grpSpPr>
        <p:sp>
          <p:nvSpPr>
            <p:cNvPr id="187" name="1"/>
            <p:cNvSpPr/>
            <p:nvPr/>
          </p:nvSpPr>
          <p:spPr>
            <a:xfrm>
              <a:off x="0" y="1017599"/>
              <a:ext cx="454815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88" name="2"/>
            <p:cNvSpPr/>
            <p:nvPr/>
          </p:nvSpPr>
          <p:spPr>
            <a:xfrm>
              <a:off x="1468736" y="0"/>
              <a:ext cx="454816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89" name="3"/>
            <p:cNvSpPr/>
            <p:nvPr/>
          </p:nvSpPr>
          <p:spPr>
            <a:xfrm>
              <a:off x="1468736" y="1909509"/>
              <a:ext cx="454816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90" name="4"/>
            <p:cNvSpPr/>
            <p:nvPr/>
          </p:nvSpPr>
          <p:spPr>
            <a:xfrm>
              <a:off x="2654528" y="917828"/>
              <a:ext cx="454816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18" name="Connection Line"/>
            <p:cNvSpPr/>
            <p:nvPr/>
          </p:nvSpPr>
          <p:spPr>
            <a:xfrm>
              <a:off x="165548" y="243838"/>
              <a:ext cx="1290481" cy="760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1" fill="norm" stroke="1" extrusionOk="0">
                  <a:moveTo>
                    <a:pt x="0" y="21241"/>
                  </a:moveTo>
                  <a:cubicBezTo>
                    <a:pt x="5994" y="6717"/>
                    <a:pt x="13194" y="-359"/>
                    <a:pt x="21600" y="14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cxnSp>
          <p:nvCxnSpPr>
            <p:cNvPr id="192" name="Connection Line"/>
            <p:cNvCxnSpPr>
              <a:stCxn id="187" idx="0"/>
              <a:endCxn id="188" idx="0"/>
            </p:cNvCxnSpPr>
            <p:nvPr/>
          </p:nvCxnSpPr>
          <p:spPr>
            <a:xfrm flipV="1">
              <a:off x="227407" y="270023"/>
              <a:ext cx="1468738" cy="1017600"/>
            </a:xfrm>
            <a:prstGeom prst="straightConnector1">
              <a:avLst/>
            </a:prstGeom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</p:cxnSp>
        <p:cxnSp>
          <p:nvCxnSpPr>
            <p:cNvPr id="193" name="Connection Line"/>
            <p:cNvCxnSpPr>
              <a:stCxn id="189" idx="0"/>
              <a:endCxn id="190" idx="0"/>
            </p:cNvCxnSpPr>
            <p:nvPr/>
          </p:nvCxnSpPr>
          <p:spPr>
            <a:xfrm flipV="1">
              <a:off x="1696144" y="1187852"/>
              <a:ext cx="1185793" cy="991681"/>
            </a:xfrm>
            <a:prstGeom prst="straightConnector1">
              <a:avLst/>
            </a:prstGeom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</p:cxnSp>
        <p:sp>
          <p:nvSpPr>
            <p:cNvPr id="219" name="Connection Line"/>
            <p:cNvSpPr/>
            <p:nvPr/>
          </p:nvSpPr>
          <p:spPr>
            <a:xfrm>
              <a:off x="1936255" y="180805"/>
              <a:ext cx="891298" cy="691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92" fill="norm" stroke="1" extrusionOk="0">
                  <a:moveTo>
                    <a:pt x="21600" y="19792"/>
                  </a:moveTo>
                  <a:cubicBezTo>
                    <a:pt x="17219" y="4645"/>
                    <a:pt x="10019" y="-1808"/>
                    <a:pt x="0" y="434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20" name="Connection Line"/>
            <p:cNvSpPr/>
            <p:nvPr/>
          </p:nvSpPr>
          <p:spPr>
            <a:xfrm>
              <a:off x="203378" y="1545796"/>
              <a:ext cx="1252647" cy="725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44" fill="norm" stroke="1" extrusionOk="0">
                  <a:moveTo>
                    <a:pt x="0" y="0"/>
                  </a:moveTo>
                  <a:cubicBezTo>
                    <a:pt x="5759" y="15280"/>
                    <a:pt x="12959" y="21600"/>
                    <a:pt x="21600" y="18961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21" name="Connection Line"/>
            <p:cNvSpPr/>
            <p:nvPr/>
          </p:nvSpPr>
          <p:spPr>
            <a:xfrm>
              <a:off x="393635" y="1483188"/>
              <a:ext cx="1120406" cy="423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661" y="404"/>
                    <a:pt x="16861" y="7604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22" name="Connection Line"/>
            <p:cNvSpPr/>
            <p:nvPr/>
          </p:nvSpPr>
          <p:spPr>
            <a:xfrm>
              <a:off x="1869210" y="1515569"/>
              <a:ext cx="889905" cy="387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08" fill="norm" stroke="1" extrusionOk="0">
                  <a:moveTo>
                    <a:pt x="0" y="19408"/>
                  </a:moveTo>
                  <a:cubicBezTo>
                    <a:pt x="5752" y="4051"/>
                    <a:pt x="12952" y="-2192"/>
                    <a:pt x="21600" y="678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cxnSp>
          <p:nvCxnSpPr>
            <p:cNvPr id="198" name="Connection Line"/>
            <p:cNvCxnSpPr>
              <a:stCxn id="190" idx="0"/>
              <a:endCxn id="188" idx="0"/>
            </p:cNvCxnSpPr>
            <p:nvPr/>
          </p:nvCxnSpPr>
          <p:spPr>
            <a:xfrm flipH="1" flipV="1">
              <a:off x="1696144" y="270023"/>
              <a:ext cx="1185793" cy="917830"/>
            </a:xfrm>
            <a:prstGeom prst="straightConnector1">
              <a:avLst/>
            </a:prstGeom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</p:cxnSp>
        <p:sp>
          <p:nvSpPr>
            <p:cNvPr id="199" name="Line"/>
            <p:cNvSpPr/>
            <p:nvPr/>
          </p:nvSpPr>
          <p:spPr>
            <a:xfrm>
              <a:off x="448968" y="1287622"/>
              <a:ext cx="221140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0" name="Line"/>
            <p:cNvSpPr/>
            <p:nvPr/>
          </p:nvSpPr>
          <p:spPr>
            <a:xfrm>
              <a:off x="448968" y="1410478"/>
              <a:ext cx="221140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1" name="Line"/>
            <p:cNvSpPr/>
            <p:nvPr/>
          </p:nvSpPr>
          <p:spPr>
            <a:xfrm flipV="1">
              <a:off x="1607244" y="552852"/>
              <a:ext cx="1" cy="12700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2" name="Line"/>
            <p:cNvSpPr/>
            <p:nvPr/>
          </p:nvSpPr>
          <p:spPr>
            <a:xfrm flipV="1">
              <a:off x="1772344" y="527452"/>
              <a:ext cx="1" cy="12700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3" name="5"/>
            <p:cNvSpPr txBox="1"/>
            <p:nvPr/>
          </p:nvSpPr>
          <p:spPr>
            <a:xfrm>
              <a:off x="341900" y="611597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04" name="10"/>
            <p:cNvSpPr txBox="1"/>
            <p:nvPr/>
          </p:nvSpPr>
          <p:spPr>
            <a:xfrm>
              <a:off x="932227" y="422666"/>
              <a:ext cx="46571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205" name="15"/>
            <p:cNvSpPr txBox="1"/>
            <p:nvPr/>
          </p:nvSpPr>
          <p:spPr>
            <a:xfrm>
              <a:off x="813254" y="1897272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206" name="8"/>
            <p:cNvSpPr txBox="1"/>
            <p:nvPr/>
          </p:nvSpPr>
          <p:spPr>
            <a:xfrm>
              <a:off x="1018686" y="1326658"/>
              <a:ext cx="322609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07" name="6"/>
            <p:cNvSpPr txBox="1"/>
            <p:nvPr/>
          </p:nvSpPr>
          <p:spPr>
            <a:xfrm>
              <a:off x="513949" y="1443235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08" name="9"/>
            <p:cNvSpPr txBox="1"/>
            <p:nvPr/>
          </p:nvSpPr>
          <p:spPr>
            <a:xfrm>
              <a:off x="1991808" y="1591228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09" name="12"/>
            <p:cNvSpPr txBox="1"/>
            <p:nvPr/>
          </p:nvSpPr>
          <p:spPr>
            <a:xfrm>
              <a:off x="2641828" y="1591228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210" name="8"/>
            <p:cNvSpPr txBox="1"/>
            <p:nvPr/>
          </p:nvSpPr>
          <p:spPr>
            <a:xfrm>
              <a:off x="2127453" y="162073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11" name="10"/>
            <p:cNvSpPr txBox="1"/>
            <p:nvPr/>
          </p:nvSpPr>
          <p:spPr>
            <a:xfrm>
              <a:off x="2225585" y="674475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212" name="9"/>
            <p:cNvSpPr txBox="1"/>
            <p:nvPr/>
          </p:nvSpPr>
          <p:spPr>
            <a:xfrm>
              <a:off x="1707334" y="1393503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13" name="13"/>
            <p:cNvSpPr txBox="1"/>
            <p:nvPr/>
          </p:nvSpPr>
          <p:spPr>
            <a:xfrm>
              <a:off x="1152212" y="766972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14" name="20"/>
            <p:cNvSpPr txBox="1"/>
            <p:nvPr/>
          </p:nvSpPr>
          <p:spPr>
            <a:xfrm>
              <a:off x="1933587" y="976522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20</a:t>
              </a:r>
            </a:p>
          </p:txBody>
        </p:sp>
      </p:grpSp>
      <p:graphicFrame>
        <p:nvGraphicFramePr>
          <p:cNvPr id="216" name="Table"/>
          <p:cNvGraphicFramePr/>
          <p:nvPr/>
        </p:nvGraphicFramePr>
        <p:xfrm>
          <a:off x="4597150" y="790498"/>
          <a:ext cx="2896695" cy="220966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73623"/>
                <a:gridCol w="573623"/>
                <a:gridCol w="573623"/>
                <a:gridCol w="573623"/>
                <a:gridCol w="573623"/>
              </a:tblGrid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7" name="Compute g(i,S), ∀|S|=1,i∈{2,3,4}…"/>
          <p:cNvSpPr txBox="1"/>
          <p:nvPr/>
        </p:nvSpPr>
        <p:spPr>
          <a:xfrm>
            <a:off x="3951174" y="3102118"/>
            <a:ext cx="5592601" cy="3851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marL="0" indent="228600">
              <a:spcBef>
                <a:spcPts val="200"/>
              </a:spcBef>
              <a:defRPr sz="23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Compute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g(i,S)</a:t>
            </a:r>
            <a:r>
              <a:t>, ∀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|S|=1,i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Î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{2,3,4}</a:t>
            </a:r>
          </a:p>
          <a:p>
            <a:pPr lvl="1" marL="0" indent="228600">
              <a:spcBef>
                <a:spcPts val="2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g(2,{3})=c</a:t>
            </a:r>
            <a:r>
              <a:rPr baseline="-5999"/>
              <a:t>23</a:t>
            </a:r>
            <a:r>
              <a:t>+g(3,Ø)=9+6=15</a:t>
            </a:r>
          </a:p>
          <a:p>
            <a:pPr lvl="1" marL="0" indent="228600">
              <a:spcBef>
                <a:spcPts val="2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g(2,{4})=c</a:t>
            </a:r>
            <a:r>
              <a:rPr baseline="-5999"/>
              <a:t>24</a:t>
            </a:r>
            <a:r>
              <a:t>+g(4,Ø)=10+8=18</a:t>
            </a:r>
          </a:p>
          <a:p>
            <a:pPr lvl="3" marL="0" indent="685800">
              <a:spcBef>
                <a:spcPts val="2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J(2,{3})=3,J(2,{4})=4</a:t>
            </a:r>
          </a:p>
          <a:p>
            <a:pPr lvl="1" marL="0" indent="228600">
              <a:spcBef>
                <a:spcPts val="2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g(3,{2})=c</a:t>
            </a:r>
            <a:r>
              <a:rPr baseline="-5999"/>
              <a:t>32</a:t>
            </a:r>
            <a:r>
              <a:t>+g(2,Ø)=13+5=18</a:t>
            </a:r>
          </a:p>
          <a:p>
            <a:pPr lvl="1" marL="0" indent="228600">
              <a:spcBef>
                <a:spcPts val="2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g(3,{4})=c</a:t>
            </a:r>
            <a:r>
              <a:rPr baseline="-5999"/>
              <a:t>34</a:t>
            </a:r>
            <a:r>
              <a:t>+g(4,Ø)=12+8=20</a:t>
            </a:r>
          </a:p>
          <a:p>
            <a:pPr lvl="3" marL="0" indent="685800">
              <a:spcBef>
                <a:spcPts val="2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J{3,{2}=2, J(3,{4})=4</a:t>
            </a:r>
          </a:p>
          <a:p>
            <a:pPr lvl="1" marL="0" indent="228600">
              <a:spcBef>
                <a:spcPts val="2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g(4,{2})=c</a:t>
            </a:r>
            <a:r>
              <a:rPr baseline="-5999"/>
              <a:t>42</a:t>
            </a:r>
            <a:r>
              <a:t>+g(2,Ø)=8+5=13</a:t>
            </a:r>
          </a:p>
          <a:p>
            <a:pPr lvl="1" marL="0" indent="228600">
              <a:spcBef>
                <a:spcPts val="2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g(4,{3})=c</a:t>
            </a:r>
            <a:r>
              <a:rPr baseline="-5999"/>
              <a:t>43</a:t>
            </a:r>
            <a:r>
              <a:t>+g(3,Ø)=9+6=15</a:t>
            </a:r>
          </a:p>
          <a:p>
            <a:pPr lvl="3" marL="0" indent="685800">
              <a:spcBef>
                <a:spcPts val="2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J(4,{2})=2,J(4,{3}=3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7" grpId="2"/>
      <p:bldP build="p" bldLvl="5" animBg="1" rev="0" advAuto="0" spid="18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SP Example: Computation"/>
          <p:cNvSpPr txBox="1"/>
          <p:nvPr>
            <p:ph type="title"/>
          </p:nvPr>
        </p:nvSpPr>
        <p:spPr>
          <a:xfrm>
            <a:off x="762000" y="-89332"/>
            <a:ext cx="8636000" cy="952501"/>
          </a:xfrm>
          <a:prstGeom prst="rect">
            <a:avLst/>
          </a:prstGeom>
        </p:spPr>
        <p:txBody>
          <a:bodyPr/>
          <a:lstStyle/>
          <a:p>
            <a:pPr/>
            <a:r>
              <a:t>TSP Example: Computation</a:t>
            </a:r>
          </a:p>
        </p:txBody>
      </p:sp>
      <p:sp>
        <p:nvSpPr>
          <p:cNvPr id="2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2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56" name="Group"/>
          <p:cNvGrpSpPr/>
          <p:nvPr/>
        </p:nvGrpSpPr>
        <p:grpSpPr>
          <a:xfrm>
            <a:off x="753379" y="910265"/>
            <a:ext cx="3109345" cy="2449557"/>
            <a:chOff x="0" y="0"/>
            <a:chExt cx="3109343" cy="2449556"/>
          </a:xfrm>
        </p:grpSpPr>
        <p:sp>
          <p:nvSpPr>
            <p:cNvPr id="228" name="1"/>
            <p:cNvSpPr/>
            <p:nvPr/>
          </p:nvSpPr>
          <p:spPr>
            <a:xfrm>
              <a:off x="0" y="1017599"/>
              <a:ext cx="454815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29" name="2"/>
            <p:cNvSpPr/>
            <p:nvPr/>
          </p:nvSpPr>
          <p:spPr>
            <a:xfrm>
              <a:off x="1468736" y="0"/>
              <a:ext cx="454816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30" name="3"/>
            <p:cNvSpPr/>
            <p:nvPr/>
          </p:nvSpPr>
          <p:spPr>
            <a:xfrm>
              <a:off x="1468736" y="1909509"/>
              <a:ext cx="454816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31" name="4"/>
            <p:cNvSpPr/>
            <p:nvPr/>
          </p:nvSpPr>
          <p:spPr>
            <a:xfrm>
              <a:off x="2654528" y="917828"/>
              <a:ext cx="454816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63" name="Connection Line"/>
            <p:cNvSpPr/>
            <p:nvPr/>
          </p:nvSpPr>
          <p:spPr>
            <a:xfrm>
              <a:off x="165548" y="243838"/>
              <a:ext cx="1290481" cy="760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1" fill="norm" stroke="1" extrusionOk="0">
                  <a:moveTo>
                    <a:pt x="0" y="21241"/>
                  </a:moveTo>
                  <a:cubicBezTo>
                    <a:pt x="5994" y="6717"/>
                    <a:pt x="13194" y="-359"/>
                    <a:pt x="21600" y="14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cxnSp>
          <p:nvCxnSpPr>
            <p:cNvPr id="233" name="Connection Line"/>
            <p:cNvCxnSpPr>
              <a:stCxn id="228" idx="0"/>
              <a:endCxn id="229" idx="0"/>
            </p:cNvCxnSpPr>
            <p:nvPr/>
          </p:nvCxnSpPr>
          <p:spPr>
            <a:xfrm flipV="1">
              <a:off x="227407" y="270023"/>
              <a:ext cx="1468738" cy="1017600"/>
            </a:xfrm>
            <a:prstGeom prst="straightConnector1">
              <a:avLst/>
            </a:prstGeom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</p:cxnSp>
        <p:cxnSp>
          <p:nvCxnSpPr>
            <p:cNvPr id="234" name="Connection Line"/>
            <p:cNvCxnSpPr>
              <a:stCxn id="230" idx="0"/>
              <a:endCxn id="231" idx="0"/>
            </p:cNvCxnSpPr>
            <p:nvPr/>
          </p:nvCxnSpPr>
          <p:spPr>
            <a:xfrm flipV="1">
              <a:off x="1696144" y="1187852"/>
              <a:ext cx="1185793" cy="991681"/>
            </a:xfrm>
            <a:prstGeom prst="straightConnector1">
              <a:avLst/>
            </a:prstGeom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</p:cxnSp>
        <p:sp>
          <p:nvSpPr>
            <p:cNvPr id="264" name="Connection Line"/>
            <p:cNvSpPr/>
            <p:nvPr/>
          </p:nvSpPr>
          <p:spPr>
            <a:xfrm>
              <a:off x="1936255" y="180805"/>
              <a:ext cx="891298" cy="691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92" fill="norm" stroke="1" extrusionOk="0">
                  <a:moveTo>
                    <a:pt x="21600" y="19792"/>
                  </a:moveTo>
                  <a:cubicBezTo>
                    <a:pt x="17219" y="4645"/>
                    <a:pt x="10019" y="-1808"/>
                    <a:pt x="0" y="434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65" name="Connection Line"/>
            <p:cNvSpPr/>
            <p:nvPr/>
          </p:nvSpPr>
          <p:spPr>
            <a:xfrm>
              <a:off x="203378" y="1545796"/>
              <a:ext cx="1252647" cy="725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44" fill="norm" stroke="1" extrusionOk="0">
                  <a:moveTo>
                    <a:pt x="0" y="0"/>
                  </a:moveTo>
                  <a:cubicBezTo>
                    <a:pt x="5759" y="15280"/>
                    <a:pt x="12959" y="21600"/>
                    <a:pt x="21600" y="18961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66" name="Connection Line"/>
            <p:cNvSpPr/>
            <p:nvPr/>
          </p:nvSpPr>
          <p:spPr>
            <a:xfrm>
              <a:off x="393635" y="1483188"/>
              <a:ext cx="1120406" cy="423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661" y="404"/>
                    <a:pt x="16861" y="7604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67" name="Connection Line"/>
            <p:cNvSpPr/>
            <p:nvPr/>
          </p:nvSpPr>
          <p:spPr>
            <a:xfrm>
              <a:off x="1869210" y="1515569"/>
              <a:ext cx="889905" cy="387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08" fill="norm" stroke="1" extrusionOk="0">
                  <a:moveTo>
                    <a:pt x="0" y="19408"/>
                  </a:moveTo>
                  <a:cubicBezTo>
                    <a:pt x="5752" y="4051"/>
                    <a:pt x="12952" y="-2192"/>
                    <a:pt x="21600" y="678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cxnSp>
          <p:nvCxnSpPr>
            <p:cNvPr id="239" name="Connection Line"/>
            <p:cNvCxnSpPr>
              <a:stCxn id="231" idx="0"/>
              <a:endCxn id="229" idx="0"/>
            </p:cNvCxnSpPr>
            <p:nvPr/>
          </p:nvCxnSpPr>
          <p:spPr>
            <a:xfrm flipH="1" flipV="1">
              <a:off x="1696144" y="270023"/>
              <a:ext cx="1185793" cy="917830"/>
            </a:xfrm>
            <a:prstGeom prst="straightConnector1">
              <a:avLst/>
            </a:prstGeom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</p:cxnSp>
        <p:sp>
          <p:nvSpPr>
            <p:cNvPr id="240" name="Line"/>
            <p:cNvSpPr/>
            <p:nvPr/>
          </p:nvSpPr>
          <p:spPr>
            <a:xfrm>
              <a:off x="448968" y="1287622"/>
              <a:ext cx="221140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1" name="Line"/>
            <p:cNvSpPr/>
            <p:nvPr/>
          </p:nvSpPr>
          <p:spPr>
            <a:xfrm>
              <a:off x="448968" y="1410478"/>
              <a:ext cx="221140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2" name="Line"/>
            <p:cNvSpPr/>
            <p:nvPr/>
          </p:nvSpPr>
          <p:spPr>
            <a:xfrm flipV="1">
              <a:off x="1607244" y="552852"/>
              <a:ext cx="1" cy="12700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3" name="Line"/>
            <p:cNvSpPr/>
            <p:nvPr/>
          </p:nvSpPr>
          <p:spPr>
            <a:xfrm flipV="1">
              <a:off x="1772344" y="527452"/>
              <a:ext cx="1" cy="12700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4" name="5"/>
            <p:cNvSpPr txBox="1"/>
            <p:nvPr/>
          </p:nvSpPr>
          <p:spPr>
            <a:xfrm>
              <a:off x="341900" y="611597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45" name="10"/>
            <p:cNvSpPr txBox="1"/>
            <p:nvPr/>
          </p:nvSpPr>
          <p:spPr>
            <a:xfrm>
              <a:off x="932227" y="422666"/>
              <a:ext cx="46571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246" name="15"/>
            <p:cNvSpPr txBox="1"/>
            <p:nvPr/>
          </p:nvSpPr>
          <p:spPr>
            <a:xfrm>
              <a:off x="813254" y="1897272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247" name="8"/>
            <p:cNvSpPr txBox="1"/>
            <p:nvPr/>
          </p:nvSpPr>
          <p:spPr>
            <a:xfrm>
              <a:off x="1018686" y="1326658"/>
              <a:ext cx="322609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48" name="6"/>
            <p:cNvSpPr txBox="1"/>
            <p:nvPr/>
          </p:nvSpPr>
          <p:spPr>
            <a:xfrm>
              <a:off x="513949" y="1443235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49" name="9"/>
            <p:cNvSpPr txBox="1"/>
            <p:nvPr/>
          </p:nvSpPr>
          <p:spPr>
            <a:xfrm>
              <a:off x="1991808" y="1591228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50" name="12"/>
            <p:cNvSpPr txBox="1"/>
            <p:nvPr/>
          </p:nvSpPr>
          <p:spPr>
            <a:xfrm>
              <a:off x="2641828" y="1591228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251" name="8"/>
            <p:cNvSpPr txBox="1"/>
            <p:nvPr/>
          </p:nvSpPr>
          <p:spPr>
            <a:xfrm>
              <a:off x="2127453" y="162073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52" name="10"/>
            <p:cNvSpPr txBox="1"/>
            <p:nvPr/>
          </p:nvSpPr>
          <p:spPr>
            <a:xfrm>
              <a:off x="2225585" y="674475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253" name="9"/>
            <p:cNvSpPr txBox="1"/>
            <p:nvPr/>
          </p:nvSpPr>
          <p:spPr>
            <a:xfrm>
              <a:off x="1707334" y="1393503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54" name="13"/>
            <p:cNvSpPr txBox="1"/>
            <p:nvPr/>
          </p:nvSpPr>
          <p:spPr>
            <a:xfrm>
              <a:off x="1152212" y="766972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55" name="20"/>
            <p:cNvSpPr txBox="1"/>
            <p:nvPr/>
          </p:nvSpPr>
          <p:spPr>
            <a:xfrm>
              <a:off x="1933587" y="976522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20</a:t>
              </a:r>
            </a:p>
          </p:txBody>
        </p:sp>
      </p:grpSp>
      <p:graphicFrame>
        <p:nvGraphicFramePr>
          <p:cNvPr id="257" name="Table"/>
          <p:cNvGraphicFramePr/>
          <p:nvPr/>
        </p:nvGraphicFramePr>
        <p:xfrm>
          <a:off x="4698750" y="1044498"/>
          <a:ext cx="2896695" cy="220966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73623"/>
                <a:gridCol w="573623"/>
                <a:gridCol w="573623"/>
                <a:gridCol w="573623"/>
                <a:gridCol w="573623"/>
              </a:tblGrid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58" name="Compute g(i,S), for |S|=2…"/>
          <p:cNvSpPr txBox="1"/>
          <p:nvPr/>
        </p:nvSpPr>
        <p:spPr>
          <a:xfrm>
            <a:off x="445974" y="4137450"/>
            <a:ext cx="7501503" cy="2846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marL="0" indent="228600">
              <a:spcBef>
                <a:spcPts val="400"/>
              </a:spcBef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Compute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g(i,S)</a:t>
            </a:r>
            <a:r>
              <a:t>,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|S|=2</a:t>
            </a:r>
          </a:p>
          <a:p>
            <a:pPr lvl="1" marL="0" indent="2286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g(2,{3,4})=min{c</a:t>
            </a:r>
            <a:r>
              <a:rPr baseline="-5999"/>
              <a:t>23</a:t>
            </a:r>
            <a:r>
              <a:t>+g(3,{4}),c</a:t>
            </a:r>
            <a:r>
              <a:rPr baseline="-5999"/>
              <a:t>24</a:t>
            </a:r>
            <a:r>
              <a:t>+g(4,{3})</a:t>
            </a:r>
          </a:p>
          <a:p>
            <a:pPr lvl="8" marL="0" indent="18288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=min{9+20, 10+15} = 25;</a:t>
            </a:r>
          </a:p>
          <a:p>
            <a:pPr lvl="1" marL="0" indent="2286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g(3,{2,4})=min{c</a:t>
            </a:r>
            <a:r>
              <a:rPr baseline="-5999"/>
              <a:t>32</a:t>
            </a:r>
            <a:r>
              <a:t>+g(2,{4}),c</a:t>
            </a:r>
            <a:r>
              <a:rPr baseline="-5999"/>
              <a:t>34</a:t>
            </a:r>
            <a:r>
              <a:t>+g(4,{2})</a:t>
            </a:r>
          </a:p>
          <a:p>
            <a:pPr lvl="8" marL="0" indent="18288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=min{13+18, 12+13} = 25;</a:t>
            </a:r>
          </a:p>
          <a:p>
            <a:pPr lvl="1" marL="0" indent="2286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g(4,{2,3})=min{c</a:t>
            </a:r>
            <a:r>
              <a:rPr baseline="-5999"/>
              <a:t>42</a:t>
            </a:r>
            <a:r>
              <a:t>+g(2,{3}),c</a:t>
            </a:r>
            <a:r>
              <a:rPr baseline="-5999"/>
              <a:t>43</a:t>
            </a:r>
            <a:r>
              <a:t>+g(3,{2})</a:t>
            </a:r>
          </a:p>
          <a:p>
            <a:pPr lvl="8" marL="0" indent="18288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=min{8+15, 9+18} = 23;</a:t>
            </a:r>
          </a:p>
        </p:txBody>
      </p:sp>
      <p:sp>
        <p:nvSpPr>
          <p:cNvPr id="259" name="g(2,{3})=15, g(2,{4})=18,g(3,{2})=18,…"/>
          <p:cNvSpPr txBox="1"/>
          <p:nvPr/>
        </p:nvSpPr>
        <p:spPr>
          <a:xfrm>
            <a:off x="373707" y="3414202"/>
            <a:ext cx="642465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228600">
              <a:spcBef>
                <a:spcPts val="400"/>
              </a:spcBef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g(2,{3})=15, g(2,{4})=18,g(3,{2})=18, </a:t>
            </a:r>
          </a:p>
          <a:p>
            <a:pPr lvl="1" marL="0" indent="228600">
              <a:spcBef>
                <a:spcPts val="400"/>
              </a:spcBef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g(3,{4})=20, g(4,{2})=13, g(4,{3})=15</a:t>
            </a:r>
          </a:p>
        </p:txBody>
      </p:sp>
      <p:sp>
        <p:nvSpPr>
          <p:cNvPr id="260" name="J(2,{3,4})=4"/>
          <p:cNvSpPr txBox="1"/>
          <p:nvPr/>
        </p:nvSpPr>
        <p:spPr>
          <a:xfrm>
            <a:off x="6836311" y="4917190"/>
            <a:ext cx="2263453" cy="393701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228600">
              <a:spcBef>
                <a:spcPts val="400"/>
              </a:spcBef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J(2,{3,4})=4</a:t>
            </a:r>
          </a:p>
        </p:txBody>
      </p:sp>
      <p:sp>
        <p:nvSpPr>
          <p:cNvPr id="261" name="J(3,{2,4})=4"/>
          <p:cNvSpPr txBox="1"/>
          <p:nvPr/>
        </p:nvSpPr>
        <p:spPr>
          <a:xfrm>
            <a:off x="6836311" y="5772324"/>
            <a:ext cx="2263453" cy="393701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228600">
              <a:spcBef>
                <a:spcPts val="400"/>
              </a:spcBef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J(3,{2,4})=4</a:t>
            </a:r>
          </a:p>
        </p:txBody>
      </p:sp>
      <p:sp>
        <p:nvSpPr>
          <p:cNvPr id="262" name="J(2,{3,4})=2"/>
          <p:cNvSpPr txBox="1"/>
          <p:nvPr/>
        </p:nvSpPr>
        <p:spPr>
          <a:xfrm>
            <a:off x="6756288" y="6508924"/>
            <a:ext cx="2263453" cy="393701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228600">
              <a:spcBef>
                <a:spcPts val="400"/>
              </a:spcBef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J(2,{3,4})=2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0" grpId="2"/>
      <p:bldP build="p" bldLvl="5" animBg="1" rev="0" advAuto="0" spid="258" grpId="1"/>
      <p:bldP build="whole" bldLvl="1" animBg="1" rev="0" advAuto="0" spid="262" grpId="4"/>
      <p:bldP build="whole" bldLvl="1" animBg="1" rev="0" advAuto="0" spid="261" grpId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SP Example: Computation"/>
          <p:cNvSpPr txBox="1"/>
          <p:nvPr>
            <p:ph type="title"/>
          </p:nvPr>
        </p:nvSpPr>
        <p:spPr>
          <a:xfrm>
            <a:off x="762000" y="-89332"/>
            <a:ext cx="8636000" cy="952501"/>
          </a:xfrm>
          <a:prstGeom prst="rect">
            <a:avLst/>
          </a:prstGeom>
        </p:spPr>
        <p:txBody>
          <a:bodyPr/>
          <a:lstStyle/>
          <a:p>
            <a:pPr/>
            <a:r>
              <a:t>TSP Example: Computation</a:t>
            </a:r>
          </a:p>
        </p:txBody>
      </p:sp>
      <p:sp>
        <p:nvSpPr>
          <p:cNvPr id="2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7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301" name="Group"/>
          <p:cNvGrpSpPr/>
          <p:nvPr/>
        </p:nvGrpSpPr>
        <p:grpSpPr>
          <a:xfrm>
            <a:off x="753379" y="910265"/>
            <a:ext cx="3109345" cy="2449557"/>
            <a:chOff x="0" y="0"/>
            <a:chExt cx="3109343" cy="2449556"/>
          </a:xfrm>
        </p:grpSpPr>
        <p:sp>
          <p:nvSpPr>
            <p:cNvPr id="273" name="1"/>
            <p:cNvSpPr/>
            <p:nvPr/>
          </p:nvSpPr>
          <p:spPr>
            <a:xfrm>
              <a:off x="0" y="1017599"/>
              <a:ext cx="454815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74" name="2"/>
            <p:cNvSpPr/>
            <p:nvPr/>
          </p:nvSpPr>
          <p:spPr>
            <a:xfrm>
              <a:off x="1468736" y="0"/>
              <a:ext cx="454816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75" name="3"/>
            <p:cNvSpPr/>
            <p:nvPr/>
          </p:nvSpPr>
          <p:spPr>
            <a:xfrm>
              <a:off x="1468736" y="1909509"/>
              <a:ext cx="454816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6" name="4"/>
            <p:cNvSpPr/>
            <p:nvPr/>
          </p:nvSpPr>
          <p:spPr>
            <a:xfrm>
              <a:off x="2654528" y="917828"/>
              <a:ext cx="454816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05" name="Connection Line"/>
            <p:cNvSpPr/>
            <p:nvPr/>
          </p:nvSpPr>
          <p:spPr>
            <a:xfrm>
              <a:off x="165548" y="243838"/>
              <a:ext cx="1290481" cy="760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1" fill="norm" stroke="1" extrusionOk="0">
                  <a:moveTo>
                    <a:pt x="0" y="21241"/>
                  </a:moveTo>
                  <a:cubicBezTo>
                    <a:pt x="5994" y="6717"/>
                    <a:pt x="13194" y="-359"/>
                    <a:pt x="21600" y="14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cxnSp>
          <p:nvCxnSpPr>
            <p:cNvPr id="278" name="Connection Line"/>
            <p:cNvCxnSpPr>
              <a:stCxn id="273" idx="0"/>
              <a:endCxn id="274" idx="0"/>
            </p:cNvCxnSpPr>
            <p:nvPr/>
          </p:nvCxnSpPr>
          <p:spPr>
            <a:xfrm flipV="1">
              <a:off x="227407" y="270023"/>
              <a:ext cx="1468738" cy="1017600"/>
            </a:xfrm>
            <a:prstGeom prst="straightConnector1">
              <a:avLst/>
            </a:prstGeom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</p:cxnSp>
        <p:cxnSp>
          <p:nvCxnSpPr>
            <p:cNvPr id="279" name="Connection Line"/>
            <p:cNvCxnSpPr>
              <a:stCxn id="275" idx="0"/>
              <a:endCxn id="276" idx="0"/>
            </p:cNvCxnSpPr>
            <p:nvPr/>
          </p:nvCxnSpPr>
          <p:spPr>
            <a:xfrm flipV="1">
              <a:off x="1696144" y="1187852"/>
              <a:ext cx="1185793" cy="991681"/>
            </a:xfrm>
            <a:prstGeom prst="straightConnector1">
              <a:avLst/>
            </a:prstGeom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</p:cxnSp>
        <p:sp>
          <p:nvSpPr>
            <p:cNvPr id="306" name="Connection Line"/>
            <p:cNvSpPr/>
            <p:nvPr/>
          </p:nvSpPr>
          <p:spPr>
            <a:xfrm>
              <a:off x="1936255" y="180805"/>
              <a:ext cx="891298" cy="691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92" fill="norm" stroke="1" extrusionOk="0">
                  <a:moveTo>
                    <a:pt x="21600" y="19792"/>
                  </a:moveTo>
                  <a:cubicBezTo>
                    <a:pt x="17219" y="4645"/>
                    <a:pt x="10019" y="-1808"/>
                    <a:pt x="0" y="434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07" name="Connection Line"/>
            <p:cNvSpPr/>
            <p:nvPr/>
          </p:nvSpPr>
          <p:spPr>
            <a:xfrm>
              <a:off x="203378" y="1545796"/>
              <a:ext cx="1252647" cy="725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44" fill="norm" stroke="1" extrusionOk="0">
                  <a:moveTo>
                    <a:pt x="0" y="0"/>
                  </a:moveTo>
                  <a:cubicBezTo>
                    <a:pt x="5759" y="15280"/>
                    <a:pt x="12959" y="21600"/>
                    <a:pt x="21600" y="18961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08" name="Connection Line"/>
            <p:cNvSpPr/>
            <p:nvPr/>
          </p:nvSpPr>
          <p:spPr>
            <a:xfrm>
              <a:off x="393635" y="1483188"/>
              <a:ext cx="1120406" cy="423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661" y="404"/>
                    <a:pt x="16861" y="7604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09" name="Connection Line"/>
            <p:cNvSpPr/>
            <p:nvPr/>
          </p:nvSpPr>
          <p:spPr>
            <a:xfrm>
              <a:off x="1869210" y="1515569"/>
              <a:ext cx="889905" cy="387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08" fill="norm" stroke="1" extrusionOk="0">
                  <a:moveTo>
                    <a:pt x="0" y="19408"/>
                  </a:moveTo>
                  <a:cubicBezTo>
                    <a:pt x="5752" y="4051"/>
                    <a:pt x="12952" y="-2192"/>
                    <a:pt x="21600" y="678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cxnSp>
          <p:nvCxnSpPr>
            <p:cNvPr id="284" name="Connection Line"/>
            <p:cNvCxnSpPr>
              <a:stCxn id="276" idx="0"/>
              <a:endCxn id="274" idx="0"/>
            </p:cNvCxnSpPr>
            <p:nvPr/>
          </p:nvCxnSpPr>
          <p:spPr>
            <a:xfrm flipH="1" flipV="1">
              <a:off x="1696144" y="270023"/>
              <a:ext cx="1185793" cy="917830"/>
            </a:xfrm>
            <a:prstGeom prst="straightConnector1">
              <a:avLst/>
            </a:prstGeom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</p:cxnSp>
        <p:sp>
          <p:nvSpPr>
            <p:cNvPr id="285" name="Line"/>
            <p:cNvSpPr/>
            <p:nvPr/>
          </p:nvSpPr>
          <p:spPr>
            <a:xfrm>
              <a:off x="448968" y="1287622"/>
              <a:ext cx="221140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6" name="Line"/>
            <p:cNvSpPr/>
            <p:nvPr/>
          </p:nvSpPr>
          <p:spPr>
            <a:xfrm>
              <a:off x="448968" y="1410478"/>
              <a:ext cx="221140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7" name="Line"/>
            <p:cNvSpPr/>
            <p:nvPr/>
          </p:nvSpPr>
          <p:spPr>
            <a:xfrm flipV="1">
              <a:off x="1607244" y="552852"/>
              <a:ext cx="1" cy="12700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8" name="Line"/>
            <p:cNvSpPr/>
            <p:nvPr/>
          </p:nvSpPr>
          <p:spPr>
            <a:xfrm flipV="1">
              <a:off x="1772344" y="527452"/>
              <a:ext cx="1" cy="12700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9" name="5"/>
            <p:cNvSpPr txBox="1"/>
            <p:nvPr/>
          </p:nvSpPr>
          <p:spPr>
            <a:xfrm>
              <a:off x="341900" y="611597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90" name="10"/>
            <p:cNvSpPr txBox="1"/>
            <p:nvPr/>
          </p:nvSpPr>
          <p:spPr>
            <a:xfrm>
              <a:off x="932227" y="422666"/>
              <a:ext cx="46571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291" name="15"/>
            <p:cNvSpPr txBox="1"/>
            <p:nvPr/>
          </p:nvSpPr>
          <p:spPr>
            <a:xfrm>
              <a:off x="813254" y="1897272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292" name="8"/>
            <p:cNvSpPr txBox="1"/>
            <p:nvPr/>
          </p:nvSpPr>
          <p:spPr>
            <a:xfrm>
              <a:off x="1018686" y="1326658"/>
              <a:ext cx="322609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93" name="6"/>
            <p:cNvSpPr txBox="1"/>
            <p:nvPr/>
          </p:nvSpPr>
          <p:spPr>
            <a:xfrm>
              <a:off x="513949" y="1443235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94" name="9"/>
            <p:cNvSpPr txBox="1"/>
            <p:nvPr/>
          </p:nvSpPr>
          <p:spPr>
            <a:xfrm>
              <a:off x="1991808" y="1591228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95" name="12"/>
            <p:cNvSpPr txBox="1"/>
            <p:nvPr/>
          </p:nvSpPr>
          <p:spPr>
            <a:xfrm>
              <a:off x="2641828" y="1591228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296" name="8"/>
            <p:cNvSpPr txBox="1"/>
            <p:nvPr/>
          </p:nvSpPr>
          <p:spPr>
            <a:xfrm>
              <a:off x="2127453" y="162073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97" name="10"/>
            <p:cNvSpPr txBox="1"/>
            <p:nvPr/>
          </p:nvSpPr>
          <p:spPr>
            <a:xfrm>
              <a:off x="2225585" y="674475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298" name="9"/>
            <p:cNvSpPr txBox="1"/>
            <p:nvPr/>
          </p:nvSpPr>
          <p:spPr>
            <a:xfrm>
              <a:off x="1707334" y="1393503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99" name="13"/>
            <p:cNvSpPr txBox="1"/>
            <p:nvPr/>
          </p:nvSpPr>
          <p:spPr>
            <a:xfrm>
              <a:off x="1152212" y="766972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300" name="20"/>
            <p:cNvSpPr txBox="1"/>
            <p:nvPr/>
          </p:nvSpPr>
          <p:spPr>
            <a:xfrm>
              <a:off x="1933587" y="976522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20</a:t>
              </a:r>
            </a:p>
          </p:txBody>
        </p:sp>
      </p:grpSp>
      <p:graphicFrame>
        <p:nvGraphicFramePr>
          <p:cNvPr id="302" name="Table"/>
          <p:cNvGraphicFramePr/>
          <p:nvPr/>
        </p:nvGraphicFramePr>
        <p:xfrm>
          <a:off x="4698750" y="1044498"/>
          <a:ext cx="2896695" cy="220966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73623"/>
                <a:gridCol w="573623"/>
                <a:gridCol w="573623"/>
                <a:gridCol w="573623"/>
                <a:gridCol w="573623"/>
              </a:tblGrid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03" name="Compute g(i,S), for |S|=3…"/>
          <p:cNvSpPr txBox="1"/>
          <p:nvPr/>
        </p:nvSpPr>
        <p:spPr>
          <a:xfrm>
            <a:off x="388688" y="3904187"/>
            <a:ext cx="9382624" cy="3025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marL="0" indent="228600">
              <a:spcBef>
                <a:spcPts val="400"/>
              </a:spcBef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Compute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g(i,S)</a:t>
            </a:r>
            <a:r>
              <a:t>,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|S|=3</a:t>
            </a:r>
          </a:p>
          <a:p>
            <a:pPr lvl="1" marL="0" indent="2286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g(1,{2,3,4})= </a:t>
            </a:r>
          </a:p>
          <a:p>
            <a:pPr lvl="2" marL="0" indent="4572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min{c</a:t>
            </a:r>
            <a:r>
              <a:rPr baseline="-5999"/>
              <a:t>12</a:t>
            </a:r>
            <a:r>
              <a:t>+g(2,{3,4}),c</a:t>
            </a:r>
            <a:r>
              <a:rPr baseline="-5999"/>
              <a:t>13</a:t>
            </a:r>
            <a:r>
              <a:t>+g(3,{2,4}),c</a:t>
            </a:r>
            <a:r>
              <a:rPr baseline="-5999"/>
              <a:t>14</a:t>
            </a:r>
            <a:r>
              <a:t>+g(4,{2,3})}</a:t>
            </a:r>
          </a:p>
          <a:p>
            <a:pPr lvl="2" marL="0" indent="4572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=min{10+25, 15+25, 20+23}</a:t>
            </a:r>
          </a:p>
          <a:p>
            <a:pPr lvl="2" marL="0" indent="4572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=35</a:t>
            </a:r>
          </a:p>
          <a:p>
            <a:pPr lvl="2" marL="0" indent="457200"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J(1,{2,3,4})=2</a:t>
            </a:r>
          </a:p>
          <a:p>
            <a:pPr marL="281734" indent="-242047">
              <a:spcBef>
                <a:spcPts val="400"/>
              </a:spcBef>
              <a:buSzPct val="100000"/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the  optimal tour has length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35</a:t>
            </a:r>
            <a:r>
              <a:t>.</a:t>
            </a:r>
          </a:p>
        </p:txBody>
      </p:sp>
      <p:sp>
        <p:nvSpPr>
          <p:cNvPr id="304" name="g(2,{3,4})=25, g(3,{2,4})=25, g(4,{2,3})=23,"/>
          <p:cNvSpPr txBox="1"/>
          <p:nvPr/>
        </p:nvSpPr>
        <p:spPr>
          <a:xfrm>
            <a:off x="373707" y="3587750"/>
            <a:ext cx="857384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2286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g(2,{3,4})=25, g(3,{2,4})=25, g(4,{2,3})=23,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SP Example: Tour Construction"/>
          <p:cNvSpPr txBox="1"/>
          <p:nvPr>
            <p:ph type="title"/>
          </p:nvPr>
        </p:nvSpPr>
        <p:spPr>
          <a:xfrm>
            <a:off x="762000" y="-89332"/>
            <a:ext cx="8636000" cy="952501"/>
          </a:xfrm>
          <a:prstGeom prst="rect">
            <a:avLst/>
          </a:prstGeom>
        </p:spPr>
        <p:txBody>
          <a:bodyPr/>
          <a:lstStyle/>
          <a:p>
            <a:pPr/>
            <a:r>
              <a:t>TSP Example: Tour Construction</a:t>
            </a:r>
          </a:p>
        </p:txBody>
      </p:sp>
      <p:sp>
        <p:nvSpPr>
          <p:cNvPr id="3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1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343" name="Group"/>
          <p:cNvGrpSpPr/>
          <p:nvPr/>
        </p:nvGrpSpPr>
        <p:grpSpPr>
          <a:xfrm>
            <a:off x="753379" y="910265"/>
            <a:ext cx="3109345" cy="2449557"/>
            <a:chOff x="0" y="0"/>
            <a:chExt cx="3109343" cy="2449556"/>
          </a:xfrm>
        </p:grpSpPr>
        <p:sp>
          <p:nvSpPr>
            <p:cNvPr id="315" name="1"/>
            <p:cNvSpPr/>
            <p:nvPr/>
          </p:nvSpPr>
          <p:spPr>
            <a:xfrm>
              <a:off x="0" y="1017599"/>
              <a:ext cx="454815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16" name="2"/>
            <p:cNvSpPr/>
            <p:nvPr/>
          </p:nvSpPr>
          <p:spPr>
            <a:xfrm>
              <a:off x="1468736" y="0"/>
              <a:ext cx="454816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17" name="3"/>
            <p:cNvSpPr/>
            <p:nvPr/>
          </p:nvSpPr>
          <p:spPr>
            <a:xfrm>
              <a:off x="1468736" y="1909509"/>
              <a:ext cx="454816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18" name="4"/>
            <p:cNvSpPr/>
            <p:nvPr/>
          </p:nvSpPr>
          <p:spPr>
            <a:xfrm>
              <a:off x="2654528" y="917828"/>
              <a:ext cx="454816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46" name="Connection Line"/>
            <p:cNvSpPr/>
            <p:nvPr/>
          </p:nvSpPr>
          <p:spPr>
            <a:xfrm>
              <a:off x="165548" y="243838"/>
              <a:ext cx="1290481" cy="760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1" fill="norm" stroke="1" extrusionOk="0">
                  <a:moveTo>
                    <a:pt x="0" y="21241"/>
                  </a:moveTo>
                  <a:cubicBezTo>
                    <a:pt x="5994" y="6717"/>
                    <a:pt x="13194" y="-359"/>
                    <a:pt x="21600" y="14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cxnSp>
          <p:nvCxnSpPr>
            <p:cNvPr id="320" name="Connection Line"/>
            <p:cNvCxnSpPr>
              <a:stCxn id="315" idx="0"/>
              <a:endCxn id="316" idx="0"/>
            </p:cNvCxnSpPr>
            <p:nvPr/>
          </p:nvCxnSpPr>
          <p:spPr>
            <a:xfrm flipV="1">
              <a:off x="227407" y="270023"/>
              <a:ext cx="1468738" cy="1017600"/>
            </a:xfrm>
            <a:prstGeom prst="straightConnector1">
              <a:avLst/>
            </a:prstGeom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</p:cxnSp>
        <p:cxnSp>
          <p:nvCxnSpPr>
            <p:cNvPr id="321" name="Connection Line"/>
            <p:cNvCxnSpPr>
              <a:stCxn id="317" idx="0"/>
              <a:endCxn id="318" idx="0"/>
            </p:cNvCxnSpPr>
            <p:nvPr/>
          </p:nvCxnSpPr>
          <p:spPr>
            <a:xfrm flipV="1">
              <a:off x="1696144" y="1187852"/>
              <a:ext cx="1185793" cy="991681"/>
            </a:xfrm>
            <a:prstGeom prst="straightConnector1">
              <a:avLst/>
            </a:prstGeom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</p:cxnSp>
        <p:sp>
          <p:nvSpPr>
            <p:cNvPr id="347" name="Connection Line"/>
            <p:cNvSpPr/>
            <p:nvPr/>
          </p:nvSpPr>
          <p:spPr>
            <a:xfrm>
              <a:off x="1936255" y="180805"/>
              <a:ext cx="891298" cy="691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92" fill="norm" stroke="1" extrusionOk="0">
                  <a:moveTo>
                    <a:pt x="21600" y="19792"/>
                  </a:moveTo>
                  <a:cubicBezTo>
                    <a:pt x="17219" y="4645"/>
                    <a:pt x="10019" y="-1808"/>
                    <a:pt x="0" y="434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48" name="Connection Line"/>
            <p:cNvSpPr/>
            <p:nvPr/>
          </p:nvSpPr>
          <p:spPr>
            <a:xfrm>
              <a:off x="203378" y="1545796"/>
              <a:ext cx="1252647" cy="725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44" fill="norm" stroke="1" extrusionOk="0">
                  <a:moveTo>
                    <a:pt x="0" y="0"/>
                  </a:moveTo>
                  <a:cubicBezTo>
                    <a:pt x="5759" y="15280"/>
                    <a:pt x="12959" y="21600"/>
                    <a:pt x="21600" y="18961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49" name="Connection Line"/>
            <p:cNvSpPr/>
            <p:nvPr/>
          </p:nvSpPr>
          <p:spPr>
            <a:xfrm>
              <a:off x="393635" y="1483188"/>
              <a:ext cx="1120406" cy="423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661" y="404"/>
                    <a:pt x="16861" y="7604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50" name="Connection Line"/>
            <p:cNvSpPr/>
            <p:nvPr/>
          </p:nvSpPr>
          <p:spPr>
            <a:xfrm>
              <a:off x="1869210" y="1515569"/>
              <a:ext cx="889905" cy="387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08" fill="norm" stroke="1" extrusionOk="0">
                  <a:moveTo>
                    <a:pt x="0" y="19408"/>
                  </a:moveTo>
                  <a:cubicBezTo>
                    <a:pt x="5752" y="4051"/>
                    <a:pt x="12952" y="-2192"/>
                    <a:pt x="21600" y="678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cxnSp>
          <p:nvCxnSpPr>
            <p:cNvPr id="326" name="Connection Line"/>
            <p:cNvCxnSpPr>
              <a:stCxn id="318" idx="0"/>
              <a:endCxn id="316" idx="0"/>
            </p:cNvCxnSpPr>
            <p:nvPr/>
          </p:nvCxnSpPr>
          <p:spPr>
            <a:xfrm flipH="1" flipV="1">
              <a:off x="1696144" y="270023"/>
              <a:ext cx="1185793" cy="917830"/>
            </a:xfrm>
            <a:prstGeom prst="straightConnector1">
              <a:avLst/>
            </a:prstGeom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</p:cxnSp>
        <p:sp>
          <p:nvSpPr>
            <p:cNvPr id="327" name="Line"/>
            <p:cNvSpPr/>
            <p:nvPr/>
          </p:nvSpPr>
          <p:spPr>
            <a:xfrm>
              <a:off x="448968" y="1287622"/>
              <a:ext cx="221140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28" name="Line"/>
            <p:cNvSpPr/>
            <p:nvPr/>
          </p:nvSpPr>
          <p:spPr>
            <a:xfrm>
              <a:off x="448968" y="1410478"/>
              <a:ext cx="221140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29" name="Line"/>
            <p:cNvSpPr/>
            <p:nvPr/>
          </p:nvSpPr>
          <p:spPr>
            <a:xfrm flipV="1">
              <a:off x="1607244" y="552852"/>
              <a:ext cx="1" cy="12700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30" name="Line"/>
            <p:cNvSpPr/>
            <p:nvPr/>
          </p:nvSpPr>
          <p:spPr>
            <a:xfrm flipV="1">
              <a:off x="1772344" y="527452"/>
              <a:ext cx="1" cy="12700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31" name="5"/>
            <p:cNvSpPr txBox="1"/>
            <p:nvPr/>
          </p:nvSpPr>
          <p:spPr>
            <a:xfrm>
              <a:off x="341900" y="611597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32" name="10"/>
            <p:cNvSpPr txBox="1"/>
            <p:nvPr/>
          </p:nvSpPr>
          <p:spPr>
            <a:xfrm>
              <a:off x="932227" y="422666"/>
              <a:ext cx="46571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333" name="15"/>
            <p:cNvSpPr txBox="1"/>
            <p:nvPr/>
          </p:nvSpPr>
          <p:spPr>
            <a:xfrm>
              <a:off x="813254" y="1897272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334" name="8"/>
            <p:cNvSpPr txBox="1"/>
            <p:nvPr/>
          </p:nvSpPr>
          <p:spPr>
            <a:xfrm>
              <a:off x="1018686" y="1326658"/>
              <a:ext cx="322609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35" name="6"/>
            <p:cNvSpPr txBox="1"/>
            <p:nvPr/>
          </p:nvSpPr>
          <p:spPr>
            <a:xfrm>
              <a:off x="513949" y="1443235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36" name="9"/>
            <p:cNvSpPr txBox="1"/>
            <p:nvPr/>
          </p:nvSpPr>
          <p:spPr>
            <a:xfrm>
              <a:off x="1991808" y="1591228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37" name="12"/>
            <p:cNvSpPr txBox="1"/>
            <p:nvPr/>
          </p:nvSpPr>
          <p:spPr>
            <a:xfrm>
              <a:off x="2641828" y="1591228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338" name="8"/>
            <p:cNvSpPr txBox="1"/>
            <p:nvPr/>
          </p:nvSpPr>
          <p:spPr>
            <a:xfrm>
              <a:off x="2127453" y="162073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39" name="10"/>
            <p:cNvSpPr txBox="1"/>
            <p:nvPr/>
          </p:nvSpPr>
          <p:spPr>
            <a:xfrm>
              <a:off x="2225585" y="674475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340" name="9"/>
            <p:cNvSpPr txBox="1"/>
            <p:nvPr/>
          </p:nvSpPr>
          <p:spPr>
            <a:xfrm>
              <a:off x="1707334" y="1393503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41" name="13"/>
            <p:cNvSpPr txBox="1"/>
            <p:nvPr/>
          </p:nvSpPr>
          <p:spPr>
            <a:xfrm>
              <a:off x="1152212" y="766972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342" name="20"/>
            <p:cNvSpPr txBox="1"/>
            <p:nvPr/>
          </p:nvSpPr>
          <p:spPr>
            <a:xfrm>
              <a:off x="1933587" y="976522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20</a:t>
              </a:r>
            </a:p>
          </p:txBody>
        </p:sp>
      </p:grpSp>
      <p:graphicFrame>
        <p:nvGraphicFramePr>
          <p:cNvPr id="344" name="Table"/>
          <p:cNvGraphicFramePr/>
          <p:nvPr/>
        </p:nvGraphicFramePr>
        <p:xfrm>
          <a:off x="4698750" y="1044498"/>
          <a:ext cx="2896695" cy="220966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73623"/>
                <a:gridCol w="573623"/>
                <a:gridCol w="573623"/>
                <a:gridCol w="573623"/>
                <a:gridCol w="573623"/>
              </a:tblGrid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45" name="Knowing J(1,{2,3,4})=2,…"/>
          <p:cNvSpPr txBox="1"/>
          <p:nvPr/>
        </p:nvSpPr>
        <p:spPr>
          <a:xfrm>
            <a:off x="202421" y="3406918"/>
            <a:ext cx="9382625" cy="3509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marL="0" indent="228600"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Knowing </a:t>
            </a:r>
            <a:r>
              <a:t>J(1,{2,3,4})=2, </a:t>
            </a:r>
          </a:p>
          <a:p>
            <a:pPr lvl="7" marL="0" indent="1600200"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J(2,{3,4})=4,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and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7" marL="0" indent="1600200"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J(4,{3})=3</a:t>
            </a:r>
          </a:p>
          <a:p>
            <a:pPr lvl="1" marL="0" indent="228600">
              <a:spcBef>
                <a:spcPts val="4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optimal tour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1,2,4,3,1.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omplexity Analysis (Book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Complexity Analysis (Book)</a:t>
            </a:r>
          </a:p>
        </p:txBody>
      </p:sp>
      <p:sp>
        <p:nvSpPr>
          <p:cNvPr id="353" name="Number of g(i,S) that have to be computed…"/>
          <p:cNvSpPr txBox="1"/>
          <p:nvPr>
            <p:ph type="body" sz="half" idx="1"/>
          </p:nvPr>
        </p:nvSpPr>
        <p:spPr>
          <a:xfrm>
            <a:off x="412288" y="870379"/>
            <a:ext cx="9055611" cy="2856720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0"/>
              </a:spcBef>
              <a:defRPr sz="2800"/>
            </a:pPr>
            <a:r>
              <a:t>Number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g(i,S)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that have to be computed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82587" indent="-342899">
              <a:spcBef>
                <a:spcPts val="0"/>
              </a:spcBef>
              <a:defRPr sz="28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each value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|S|=k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>
              <a:spcBef>
                <a:spcPts val="0"/>
              </a:spcBef>
              <a:defRPr sz="28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There are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n-k-1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choices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>
              <a:spcBef>
                <a:spcPts val="0"/>
              </a:spcBef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Exclude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from remaining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n-k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nodes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>
              <a:spcBef>
                <a:spcPts val="0"/>
              </a:spcBef>
              <a:defRPr sz="28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The number of subsets of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excluding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0"/>
              </a:spcBef>
              <a:buSzTx/>
              <a:buNone/>
            </a:pP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n-2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spcBef>
                <a:spcPts val="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total number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g(i,S)</a:t>
            </a:r>
            <a:r>
              <a:t> to be computed</a:t>
            </a:r>
          </a:p>
        </p:txBody>
      </p:sp>
      <p:sp>
        <p:nvSpPr>
          <p:cNvPr id="3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5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57" name="Equation"/>
          <p:cNvSpPr txBox="1"/>
          <p:nvPr/>
        </p:nvSpPr>
        <p:spPr>
          <a:xfrm>
            <a:off x="891554" y="3677259"/>
            <a:ext cx="5164845" cy="86962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lim>
                  </m:limUpp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</m:e>
                    <m:su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≥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lim>
                  </m:limUpp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</m:e>
                    <m:su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400"/>
          </a:p>
        </p:txBody>
      </p:sp>
      <p:sp>
        <p:nvSpPr>
          <p:cNvPr id="358" name="Equation"/>
          <p:cNvSpPr txBox="1"/>
          <p:nvPr/>
        </p:nvSpPr>
        <p:spPr>
          <a:xfrm>
            <a:off x="3589794" y="4629136"/>
            <a:ext cx="4089386" cy="3133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s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  <a:endParaRPr sz="2400"/>
          </a:p>
        </p:txBody>
      </p:sp>
      <p:sp>
        <p:nvSpPr>
          <p:cNvPr id="359" name="Computation of g(i,S) for each |S|=k requires…"/>
          <p:cNvSpPr txBox="1"/>
          <p:nvPr/>
        </p:nvSpPr>
        <p:spPr>
          <a:xfrm>
            <a:off x="552194" y="5027748"/>
            <a:ext cx="9055612" cy="2071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Computation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g(i,S)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for each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|S|=k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requires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738187" indent="-342900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comparisons (min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terms)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Taking highest value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Thus, total time complexity = </a:t>
            </a:r>
            <a:r>
              <a:rPr sz="2500">
                <a:latin typeface="Courier New"/>
                <a:ea typeface="Courier New"/>
                <a:cs typeface="Courier New"/>
                <a:sym typeface="Courier New"/>
              </a:rPr>
              <a:t>(n-1)*(n-1)2</a:t>
            </a:r>
            <a:r>
              <a:rPr baseline="31999" sz="2500">
                <a:latin typeface="Courier New"/>
                <a:ea typeface="Courier New"/>
                <a:cs typeface="Courier New"/>
                <a:sym typeface="Courier New"/>
              </a:rPr>
              <a:t>n-2</a:t>
            </a:r>
            <a:r>
              <a:rPr sz="2500">
                <a:latin typeface="Courier New"/>
                <a:ea typeface="Courier New"/>
                <a:cs typeface="Courier New"/>
                <a:sym typeface="Courier New"/>
              </a:rPr>
              <a:t>=O(n</a:t>
            </a:r>
            <a:r>
              <a:rPr baseline="31999" sz="25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sz="25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31999" sz="25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sz="250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Class="entr" nodeType="with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59" grpId="4"/>
      <p:bldP build="whole" bldLvl="1" animBg="1" rev="0" advAuto="0" spid="358" grpId="3"/>
      <p:bldP build="p" bldLvl="5" animBg="1" rev="0" advAuto="0" spid="353" grpId="1"/>
      <p:bldP build="whole" bldLvl="1" animBg="1" rev="0" advAuto="0" spid="357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omplexity Analysis (Other Look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Complexity Analysis (Other Look)</a:t>
            </a:r>
          </a:p>
        </p:txBody>
      </p:sp>
      <p:sp>
        <p:nvSpPr>
          <p:cNvPr id="362" name="For the n vertices in the graph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vertices in the graph,</a:t>
            </a:r>
          </a:p>
          <a:p>
            <a:pPr lvl="1"/>
            <a:r>
              <a:t>There are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subsets.</a:t>
            </a:r>
          </a:p>
          <a:p>
            <a:pPr/>
            <a:r>
              <a:t>For each subset, two kind of work is done</a:t>
            </a:r>
          </a:p>
          <a:p>
            <a:pPr lvl="1"/>
            <a:r>
              <a:t>Addition (costs), </a:t>
            </a:r>
          </a:p>
          <a:p>
            <a:pPr lvl="1"/>
            <a:r>
              <a:t>Comparison (to find minimum).</a:t>
            </a:r>
          </a:p>
          <a:p>
            <a:pPr/>
            <a:r>
              <a:t>Computation for each subset</a:t>
            </a:r>
          </a:p>
          <a:p>
            <a:pPr lvl="1">
              <a:defRPr sz="2800"/>
            </a:pPr>
            <a:r>
              <a:t>Go thru each vertex once to find the min cost path</a:t>
            </a:r>
          </a:p>
          <a:p>
            <a:pPr lvl="2" marL="1138237" indent="-285750">
              <a:spcBef>
                <a:spcPts val="600"/>
              </a:spcBef>
              <a:buChar char="–"/>
            </a:pP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O(n)</a:t>
            </a:r>
          </a:p>
          <a:p>
            <a:pPr lvl="1">
              <a:defRPr sz="2700"/>
            </a:pPr>
            <a:r>
              <a:t>For each vertex, check which is the right vertex before it.</a:t>
            </a:r>
          </a:p>
          <a:p>
            <a:pPr lvl="2" marL="1138237" indent="-285750">
              <a:spcBef>
                <a:spcPts val="600"/>
              </a:spcBef>
              <a:buChar char="–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O(n)</a:t>
            </a:r>
          </a:p>
          <a:p>
            <a:pPr lvl="1">
              <a:defRPr sz="2800"/>
            </a:pPr>
            <a:r>
              <a:t>Thus, work done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O(n)*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O(n)=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25437" indent="-285750">
              <a:spcBef>
                <a:spcPts val="600"/>
              </a:spcBef>
              <a:buChar char="–"/>
              <a:defRPr sz="2800"/>
            </a:pPr>
            <a:r>
              <a:t>Total time complexity: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)*O(2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)=O(n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3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4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6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6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368" name="Understanding TSP probl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Understanding TSP problem</a:t>
            </a:r>
          </a:p>
          <a:p>
            <a:pPr/>
            <a:r>
              <a:t>Application of Dynamic Programming</a:t>
            </a:r>
          </a:p>
          <a:p>
            <a:pPr/>
            <a:r>
              <a:t>Complexity analysis</a:t>
            </a:r>
          </a:p>
        </p:txBody>
      </p:sp>
      <p:sp>
        <p:nvSpPr>
          <p:cNvPr id="3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7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6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Horowitz…"/>
          <p:cNvSpPr txBox="1"/>
          <p:nvPr>
            <p:ph type="body" idx="1"/>
          </p:nvPr>
        </p:nvSpPr>
        <p:spPr>
          <a:xfrm>
            <a:off x="555600" y="1042550"/>
            <a:ext cx="9192546" cy="5891610"/>
          </a:xfrm>
          <a:prstGeom prst="rect">
            <a:avLst/>
          </a:prstGeom>
        </p:spPr>
        <p:txBody>
          <a:bodyPr/>
          <a:lstStyle/>
          <a:p>
            <a:pPr marL="382587" indent="-342899">
              <a:defRPr sz="2800"/>
            </a:pPr>
            <a:r>
              <a:t>Text book 2: Horowitz</a:t>
            </a:r>
          </a:p>
          <a:p>
            <a:pPr lvl="1">
              <a:defRPr sz="2800"/>
            </a:pPr>
            <a:r>
              <a:t>Sec </a:t>
            </a:r>
            <a:r>
              <a:rPr b="1" u="sng">
                <a:latin typeface="Courier New"/>
                <a:ea typeface="Courier New"/>
                <a:cs typeface="Courier New"/>
                <a:sym typeface="Courier New"/>
              </a:rPr>
              <a:t>5.9</a:t>
            </a:r>
            <a:r>
              <a:rPr b="1" u="sng"/>
              <a:t> </a:t>
            </a:r>
          </a:p>
          <a:p>
            <a:pPr marL="382587" indent="-342899">
              <a:defRPr sz="2800"/>
            </a:pPr>
            <a:r>
              <a:rPr>
                <a:latin typeface="Arial"/>
                <a:ea typeface="Arial"/>
                <a:cs typeface="Arial"/>
                <a:sym typeface="Arial"/>
              </a:rPr>
              <a:t>R1</a:t>
            </a:r>
            <a:r>
              <a:t>: Introduction to Algorithms</a:t>
            </a:r>
          </a:p>
          <a:p>
            <a:pPr lvl="2"/>
            <a:r>
              <a:t>Cormen et al.</a:t>
            </a:r>
          </a:p>
          <a:p>
            <a:pPr marL="382587" indent="-342899">
              <a:defRPr sz="2600"/>
            </a:pPr>
            <a:r>
              <a:rPr u="sng">
                <a:hlinkClick r:id="rId2" invalidUrl="" action="" tgtFrame="" tooltip="" history="1" highlightClick="0" endSnd="0"/>
              </a:rPr>
              <a:t>https://www.youtube.com/watch?v=-JjA4BLQyqE</a:t>
            </a:r>
          </a:p>
          <a:p>
            <a:pPr>
              <a:defRPr sz="2400"/>
            </a:pPr>
            <a:r>
              <a:rPr u="sng">
                <a:hlinkClick r:id="rId3" invalidUrl="" action="" tgtFrame="" tooltip="" history="1" highlightClick="0" endSnd="0"/>
              </a:rPr>
              <a:t>https://www.tutorialspoint.com/design_and_analysis_of_algorithms/design_and_analysis_of_algorithms_travelling_salesman_problem.htm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ravelling Salesman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Travelling Salesman Problem</a:t>
            </a:r>
          </a:p>
        </p:txBody>
      </p:sp>
      <p:sp>
        <p:nvSpPr>
          <p:cNvPr id="54" name="Known as Held-Karp algorith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Known as Held-Karp algorithm</a:t>
            </a:r>
          </a:p>
          <a:p>
            <a:pPr lvl="1"/>
            <a:r>
              <a:t>Proposed in </a:t>
            </a:r>
            <a:r>
              <a:rPr>
                <a:latin typeface="Arial"/>
                <a:ea typeface="Arial"/>
                <a:cs typeface="Arial"/>
                <a:sym typeface="Arial"/>
              </a:rPr>
              <a:t>1962</a:t>
            </a:r>
            <a:r>
              <a:t> to solve TSP</a:t>
            </a:r>
          </a:p>
          <a:p>
            <a:pPr/>
            <a:r>
              <a:t>TSP problem:</a:t>
            </a:r>
          </a:p>
          <a:p>
            <a:pPr lvl="1"/>
            <a:r>
              <a:t>Find a tour of all cities in a country (assuming all cities are reachable)</a:t>
            </a:r>
          </a:p>
          <a:p>
            <a:pPr lvl="2"/>
            <a:r>
              <a:t>The tour should visit each city only once</a:t>
            </a:r>
          </a:p>
          <a:p>
            <a:pPr lvl="2"/>
            <a:r>
              <a:t>Tour should end at starting city, and</a:t>
            </a:r>
          </a:p>
          <a:p>
            <a:pPr lvl="2"/>
            <a:r>
              <a:t>Tour should be of minimum distance. (cost)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Example 1: TSP probl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: TSP problems</a:t>
            </a:r>
          </a:p>
        </p:txBody>
      </p:sp>
      <p:sp>
        <p:nvSpPr>
          <p:cNvPr id="60" name="You are organizing a function at your home and you would like to invite your friends for the sam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are organizing a function at your home and you would like to invite your friends for the same.</a:t>
            </a:r>
          </a:p>
          <a:p>
            <a:pPr lvl="1"/>
            <a:r>
              <a:t>Starting from your home, you need to visit each friend’s house to personally invite.</a:t>
            </a:r>
          </a:p>
          <a:p>
            <a:pPr lvl="1"/>
            <a:r>
              <a:t>The route/distance from one house to another house is known. </a:t>
            </a:r>
          </a:p>
          <a:p>
            <a:pPr lvl="1"/>
            <a:r>
              <a:t>The up and down time taken to travel between two houses is not same i.e. depends upon travel direction</a:t>
            </a:r>
          </a:p>
          <a:p>
            <a:pPr lvl="2"/>
            <a:r>
              <a:t>e.g. some one way roads, pot-holed roads etc</a:t>
            </a:r>
          </a:p>
          <a:p>
            <a:pPr/>
            <a:r>
              <a:t>Goal: Find the shortest (time) route.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Example 2: TSP probl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: TSP problems</a:t>
            </a:r>
          </a:p>
        </p:txBody>
      </p:sp>
      <p:sp>
        <p:nvSpPr>
          <p:cNvPr id="66" name="A robotic arm needs to tighten the screw/bolts on a machin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robotic arm needs to tighten the screw/bolts on a machine.</a:t>
            </a:r>
          </a:p>
          <a:p>
            <a:pPr lvl="1"/>
            <a:r>
              <a:t>There are different points where screw/bolts needs to be tightened</a:t>
            </a:r>
          </a:p>
          <a:p>
            <a:pPr lvl="1"/>
            <a:r>
              <a:t>Robotic arm can reach from any screw/bolt position to another screw/bolt position.</a:t>
            </a:r>
          </a:p>
          <a:p>
            <a:pPr lvl="1"/>
            <a:r>
              <a:t>The time taken to tighten to a bolt is constant so can be ignored. Time taken by robotic arm varies.</a:t>
            </a:r>
          </a:p>
          <a:p>
            <a:pPr lvl="2"/>
            <a:r>
              <a:t>Interested in time taken by robotic arm when moving</a:t>
            </a:r>
          </a:p>
          <a:p>
            <a:pPr/>
            <a:r>
              <a:t>Goal: Find the optimal path for robot arm to tighten all the bolts and return to its start point. 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SP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TSP Problem</a:t>
            </a:r>
          </a:p>
        </p:txBody>
      </p:sp>
      <p:sp>
        <p:nvSpPr>
          <p:cNvPr id="72" name="Given directed graph G=(V,E)with n&gt;1 edges,…"/>
          <p:cNvSpPr txBox="1"/>
          <p:nvPr>
            <p:ph type="body" idx="1"/>
          </p:nvPr>
        </p:nvSpPr>
        <p:spPr>
          <a:xfrm>
            <a:off x="259888" y="864195"/>
            <a:ext cx="6367114" cy="5891610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300"/>
              </a:spcBef>
              <a:defRPr sz="2800"/>
            </a:pPr>
            <a:r>
              <a:t>Given directed graph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G=(V,E)</a:t>
            </a:r>
            <a:r>
              <a:t>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n&gt;1</a:t>
            </a:r>
            <a:r>
              <a:t> edges, </a:t>
            </a:r>
          </a:p>
          <a:p>
            <a:pPr lvl="1">
              <a:spcBef>
                <a:spcPts val="300"/>
              </a:spcBef>
              <a:defRPr sz="2800"/>
            </a:pPr>
            <a:r>
              <a:t>Cost of each directed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(i,j)</a:t>
            </a:r>
            <a:r>
              <a:t> is given as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ij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≥0</a:t>
            </a:r>
          </a:p>
          <a:p>
            <a:pPr lvl="1">
              <a:spcBef>
                <a:spcPts val="300"/>
              </a:spcBef>
              <a:defRPr sz="2800"/>
            </a:pPr>
            <a:r>
              <a:t>Cost is considered as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∞</a:t>
            </a:r>
            <a:r>
              <a:t> when edge is not defined</a:t>
            </a:r>
          </a:p>
          <a:p>
            <a:pPr lvl="1">
              <a:spcBef>
                <a:spcPts val="300"/>
              </a:spcBef>
              <a:defRPr sz="2800"/>
            </a:pPr>
            <a:r>
              <a:t>A tour of G is a directed simple cycle that includes every vertex in the graph</a:t>
            </a:r>
          </a:p>
          <a:p>
            <a:pPr lvl="1">
              <a:spcBef>
                <a:spcPts val="300"/>
              </a:spcBef>
              <a:defRPr sz="2800"/>
            </a:pPr>
            <a:r>
              <a:t>The cost of a tour is the sum of cost of edges on the tour.</a:t>
            </a:r>
          </a:p>
          <a:p>
            <a:pPr lvl="1">
              <a:spcBef>
                <a:spcPts val="300"/>
              </a:spcBef>
              <a:defRPr sz="2800"/>
            </a:pPr>
            <a:r>
              <a:rPr b="1"/>
              <a:t>T</a:t>
            </a:r>
            <a:r>
              <a:t>raveling </a:t>
            </a:r>
            <a:r>
              <a:rPr b="1"/>
              <a:t>S</a:t>
            </a:r>
            <a:r>
              <a:t>alesman </a:t>
            </a:r>
            <a:r>
              <a:rPr b="1"/>
              <a:t>P</a:t>
            </a:r>
            <a:r>
              <a:t>roblem is to find the tour of minimum cost.</a:t>
            </a:r>
          </a:p>
          <a:p>
            <a:pPr marL="382587" indent="-342899">
              <a:spcBef>
                <a:spcPts val="300"/>
              </a:spcBef>
              <a:defRPr sz="2800"/>
            </a:pPr>
            <a:r>
              <a:t>For simplicity, we assume tour starts 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s=1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7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04" name="Group"/>
          <p:cNvGrpSpPr/>
          <p:nvPr/>
        </p:nvGrpSpPr>
        <p:grpSpPr>
          <a:xfrm>
            <a:off x="6798579" y="825598"/>
            <a:ext cx="3109345" cy="2449558"/>
            <a:chOff x="0" y="0"/>
            <a:chExt cx="3109343" cy="2449556"/>
          </a:xfrm>
        </p:grpSpPr>
        <p:sp>
          <p:nvSpPr>
            <p:cNvPr id="76" name="1"/>
            <p:cNvSpPr/>
            <p:nvPr/>
          </p:nvSpPr>
          <p:spPr>
            <a:xfrm>
              <a:off x="0" y="1017599"/>
              <a:ext cx="454815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77" name="2"/>
            <p:cNvSpPr/>
            <p:nvPr/>
          </p:nvSpPr>
          <p:spPr>
            <a:xfrm>
              <a:off x="1468736" y="0"/>
              <a:ext cx="454816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78" name="3"/>
            <p:cNvSpPr/>
            <p:nvPr/>
          </p:nvSpPr>
          <p:spPr>
            <a:xfrm>
              <a:off x="1468736" y="1909509"/>
              <a:ext cx="454816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79" name="4"/>
            <p:cNvSpPr/>
            <p:nvPr/>
          </p:nvSpPr>
          <p:spPr>
            <a:xfrm>
              <a:off x="2654528" y="917828"/>
              <a:ext cx="454816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05" name="Connection Line"/>
            <p:cNvSpPr/>
            <p:nvPr/>
          </p:nvSpPr>
          <p:spPr>
            <a:xfrm>
              <a:off x="165548" y="243838"/>
              <a:ext cx="1290481" cy="760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1" fill="norm" stroke="1" extrusionOk="0">
                  <a:moveTo>
                    <a:pt x="0" y="21241"/>
                  </a:moveTo>
                  <a:cubicBezTo>
                    <a:pt x="5994" y="6717"/>
                    <a:pt x="13194" y="-359"/>
                    <a:pt x="21600" y="14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cxnSp>
          <p:nvCxnSpPr>
            <p:cNvPr id="81" name="Connection Line"/>
            <p:cNvCxnSpPr>
              <a:stCxn id="76" idx="0"/>
              <a:endCxn id="77" idx="0"/>
            </p:cNvCxnSpPr>
            <p:nvPr/>
          </p:nvCxnSpPr>
          <p:spPr>
            <a:xfrm flipV="1">
              <a:off x="227407" y="270023"/>
              <a:ext cx="1468738" cy="1017600"/>
            </a:xfrm>
            <a:prstGeom prst="straightConnector1">
              <a:avLst/>
            </a:prstGeom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</p:cxnSp>
        <p:cxnSp>
          <p:nvCxnSpPr>
            <p:cNvPr id="82" name="Connection Line"/>
            <p:cNvCxnSpPr>
              <a:stCxn id="78" idx="0"/>
              <a:endCxn id="79" idx="0"/>
            </p:cNvCxnSpPr>
            <p:nvPr/>
          </p:nvCxnSpPr>
          <p:spPr>
            <a:xfrm flipV="1">
              <a:off x="1696144" y="1187852"/>
              <a:ext cx="1185793" cy="991681"/>
            </a:xfrm>
            <a:prstGeom prst="straightConnector1">
              <a:avLst/>
            </a:prstGeom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</p:cxnSp>
        <p:sp>
          <p:nvSpPr>
            <p:cNvPr id="106" name="Connection Line"/>
            <p:cNvSpPr/>
            <p:nvPr/>
          </p:nvSpPr>
          <p:spPr>
            <a:xfrm>
              <a:off x="1936255" y="180805"/>
              <a:ext cx="891298" cy="691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92" fill="norm" stroke="1" extrusionOk="0">
                  <a:moveTo>
                    <a:pt x="21600" y="19792"/>
                  </a:moveTo>
                  <a:cubicBezTo>
                    <a:pt x="17219" y="4645"/>
                    <a:pt x="10019" y="-1808"/>
                    <a:pt x="0" y="434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7" name="Connection Line"/>
            <p:cNvSpPr/>
            <p:nvPr/>
          </p:nvSpPr>
          <p:spPr>
            <a:xfrm>
              <a:off x="203378" y="1545796"/>
              <a:ext cx="1252647" cy="725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44" fill="norm" stroke="1" extrusionOk="0">
                  <a:moveTo>
                    <a:pt x="0" y="0"/>
                  </a:moveTo>
                  <a:cubicBezTo>
                    <a:pt x="5759" y="15280"/>
                    <a:pt x="12959" y="21600"/>
                    <a:pt x="21600" y="18961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8" name="Connection Line"/>
            <p:cNvSpPr/>
            <p:nvPr/>
          </p:nvSpPr>
          <p:spPr>
            <a:xfrm>
              <a:off x="393635" y="1483188"/>
              <a:ext cx="1120406" cy="423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661" y="404"/>
                    <a:pt x="16861" y="7604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9" name="Connection Line"/>
            <p:cNvSpPr/>
            <p:nvPr/>
          </p:nvSpPr>
          <p:spPr>
            <a:xfrm>
              <a:off x="1869210" y="1515569"/>
              <a:ext cx="889905" cy="387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08" fill="norm" stroke="1" extrusionOk="0">
                  <a:moveTo>
                    <a:pt x="0" y="19408"/>
                  </a:moveTo>
                  <a:cubicBezTo>
                    <a:pt x="5752" y="4051"/>
                    <a:pt x="12952" y="-2192"/>
                    <a:pt x="21600" y="678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cxnSp>
          <p:nvCxnSpPr>
            <p:cNvPr id="87" name="Connection Line"/>
            <p:cNvCxnSpPr>
              <a:stCxn id="79" idx="0"/>
              <a:endCxn id="77" idx="0"/>
            </p:cNvCxnSpPr>
            <p:nvPr/>
          </p:nvCxnSpPr>
          <p:spPr>
            <a:xfrm flipH="1" flipV="1">
              <a:off x="1696144" y="270023"/>
              <a:ext cx="1185793" cy="917830"/>
            </a:xfrm>
            <a:prstGeom prst="straightConnector1">
              <a:avLst/>
            </a:prstGeom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</p:cxnSp>
        <p:sp>
          <p:nvSpPr>
            <p:cNvPr id="88" name="Line"/>
            <p:cNvSpPr/>
            <p:nvPr/>
          </p:nvSpPr>
          <p:spPr>
            <a:xfrm>
              <a:off x="448968" y="1287622"/>
              <a:ext cx="221140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" name="Line"/>
            <p:cNvSpPr/>
            <p:nvPr/>
          </p:nvSpPr>
          <p:spPr>
            <a:xfrm>
              <a:off x="448968" y="1410478"/>
              <a:ext cx="221140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0" name="Line"/>
            <p:cNvSpPr/>
            <p:nvPr/>
          </p:nvSpPr>
          <p:spPr>
            <a:xfrm flipV="1">
              <a:off x="1607244" y="552852"/>
              <a:ext cx="1" cy="12700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1" name="Line"/>
            <p:cNvSpPr/>
            <p:nvPr/>
          </p:nvSpPr>
          <p:spPr>
            <a:xfrm flipV="1">
              <a:off x="1772344" y="527452"/>
              <a:ext cx="1" cy="12700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2" name="5"/>
            <p:cNvSpPr txBox="1"/>
            <p:nvPr/>
          </p:nvSpPr>
          <p:spPr>
            <a:xfrm>
              <a:off x="341900" y="611597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93" name="10"/>
            <p:cNvSpPr txBox="1"/>
            <p:nvPr/>
          </p:nvSpPr>
          <p:spPr>
            <a:xfrm>
              <a:off x="932227" y="422666"/>
              <a:ext cx="46571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94" name="15"/>
            <p:cNvSpPr txBox="1"/>
            <p:nvPr/>
          </p:nvSpPr>
          <p:spPr>
            <a:xfrm>
              <a:off x="813254" y="1897272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95" name="8"/>
            <p:cNvSpPr txBox="1"/>
            <p:nvPr/>
          </p:nvSpPr>
          <p:spPr>
            <a:xfrm>
              <a:off x="1018686" y="1326658"/>
              <a:ext cx="322609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96" name="6"/>
            <p:cNvSpPr txBox="1"/>
            <p:nvPr/>
          </p:nvSpPr>
          <p:spPr>
            <a:xfrm>
              <a:off x="513949" y="1443235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97" name="9"/>
            <p:cNvSpPr txBox="1"/>
            <p:nvPr/>
          </p:nvSpPr>
          <p:spPr>
            <a:xfrm>
              <a:off x="1991808" y="1591228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98" name="12"/>
            <p:cNvSpPr txBox="1"/>
            <p:nvPr/>
          </p:nvSpPr>
          <p:spPr>
            <a:xfrm>
              <a:off x="2641828" y="1591228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99" name="8"/>
            <p:cNvSpPr txBox="1"/>
            <p:nvPr/>
          </p:nvSpPr>
          <p:spPr>
            <a:xfrm>
              <a:off x="2127453" y="162073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00" name="10"/>
            <p:cNvSpPr txBox="1"/>
            <p:nvPr/>
          </p:nvSpPr>
          <p:spPr>
            <a:xfrm>
              <a:off x="2225585" y="674475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01" name="9"/>
            <p:cNvSpPr txBox="1"/>
            <p:nvPr/>
          </p:nvSpPr>
          <p:spPr>
            <a:xfrm>
              <a:off x="1707334" y="1393503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02" name="13"/>
            <p:cNvSpPr txBox="1"/>
            <p:nvPr/>
          </p:nvSpPr>
          <p:spPr>
            <a:xfrm>
              <a:off x="1152212" y="766972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03" name="20"/>
            <p:cNvSpPr txBox="1"/>
            <p:nvPr/>
          </p:nvSpPr>
          <p:spPr>
            <a:xfrm>
              <a:off x="1933587" y="976522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20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SP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TSP Problem</a:t>
            </a:r>
          </a:p>
        </p:txBody>
      </p:sp>
      <p:sp>
        <p:nvSpPr>
          <p:cNvPr id="112" name="Brute force approac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Brute force approach</a:t>
            </a:r>
          </a:p>
          <a:p>
            <a:pPr lvl="1">
              <a:spcBef>
                <a:spcPts val="200"/>
              </a:spcBef>
            </a:pPr>
            <a:r>
              <a:t>Enumerate all permutations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nodes</a:t>
            </a:r>
          </a:p>
          <a:p>
            <a:pPr lvl="1">
              <a:spcBef>
                <a:spcPts val="200"/>
              </a:spcBef>
            </a:pPr>
            <a:r>
              <a:t>Compute the cost corresponding to each permutation</a:t>
            </a:r>
          </a:p>
          <a:p>
            <a:pPr lvl="1">
              <a:spcBef>
                <a:spcPts val="200"/>
              </a:spcBef>
            </a:pPr>
            <a:r>
              <a:t>Find the permuation with minimum cost.</a:t>
            </a:r>
          </a:p>
          <a:p>
            <a:pPr lvl="1">
              <a:spcBef>
                <a:spcPts val="200"/>
              </a:spcBef>
            </a:pPr>
            <a:r>
              <a:t>Time complexity: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O(n!)</a:t>
            </a:r>
          </a:p>
          <a:p>
            <a:pPr>
              <a:spcBef>
                <a:spcPts val="200"/>
              </a:spcBef>
            </a:pPr>
            <a:r>
              <a:t>TSP is an NP-Hard problem</a:t>
            </a:r>
          </a:p>
          <a:p>
            <a:pPr lvl="1">
              <a:spcBef>
                <a:spcPts val="200"/>
              </a:spcBef>
            </a:pPr>
            <a:r>
              <a:t>Can we do better though still exponential, e.g.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O(2</a:t>
            </a:r>
            <a:r>
              <a:rPr baseline="31999" sz="2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5" marL="0" indent="1143000">
              <a:spcBef>
                <a:spcPts val="200"/>
              </a:spcBef>
              <a:buSzTx/>
              <a:buNone/>
              <a:defRPr sz="30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O(n</a:t>
            </a:r>
            <a:r>
              <a:rPr baseline="31999" sz="2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)&gt;O(n!)&gt;O(k</a:t>
            </a:r>
            <a:r>
              <a:rPr baseline="31999" sz="2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,n&gt;k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)&gt;O(2</a:t>
            </a:r>
            <a:r>
              <a:rPr baseline="31999" sz="2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2">
              <a:spcBef>
                <a:spcPts val="200"/>
              </a:spcBef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Subset problems are easier compared to permutations</a:t>
            </a:r>
          </a:p>
          <a:p>
            <a:pPr lvl="1">
              <a:spcBef>
                <a:spcPts val="2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is always better than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n!</a:t>
            </a:r>
            <a:r>
              <a:t> (for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n&gt;k</a:t>
            </a:r>
            <a:r>
              <a:t>).</a:t>
            </a:r>
          </a:p>
          <a:p>
            <a:pPr lvl="1">
              <a:spcBef>
                <a:spcPts val="200"/>
              </a:spcBef>
            </a:pPr>
            <a:r>
              <a:t>Subset problem leads to dynamic programming approach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4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1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SP Problem: Dynamic Program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TSP Problem: Dynamic Programming</a:t>
            </a:r>
          </a:p>
        </p:txBody>
      </p:sp>
      <p:sp>
        <p:nvSpPr>
          <p:cNvPr id="118" name="Let start vertex s=1, and thus tour ends at 1.…"/>
          <p:cNvSpPr txBox="1"/>
          <p:nvPr>
            <p:ph type="body" idx="1"/>
          </p:nvPr>
        </p:nvSpPr>
        <p:spPr>
          <a:xfrm>
            <a:off x="496954" y="864195"/>
            <a:ext cx="7337804" cy="5891610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200"/>
              </a:spcBef>
              <a:defRPr sz="2800"/>
            </a:pPr>
            <a:r>
              <a:t>Let start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thus tour ends 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.</a:t>
            </a:r>
          </a:p>
          <a:p>
            <a:pPr marL="382587" indent="-342899">
              <a:spcBef>
                <a:spcPts val="200"/>
              </a:spcBef>
              <a:defRPr sz="2800"/>
            </a:pPr>
            <a:r>
              <a:t>Every tour consists of </a:t>
            </a:r>
          </a:p>
          <a:p>
            <a:pPr lvl="1" marL="738187" indent="-342900">
              <a:spcBef>
                <a:spcPts val="200"/>
              </a:spcBef>
              <a:buChar char="•"/>
              <a:defRPr sz="2800"/>
            </a:pPr>
            <a:r>
              <a:t>An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1k</a:t>
            </a:r>
            <a:r>
              <a:t>, for some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k∈V-{1}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38187" indent="-342900">
              <a:spcBef>
                <a:spcPts val="200"/>
              </a:spcBef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 path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going thru each vertex exactly once other than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</a:t>
            </a:r>
          </a:p>
          <a:p>
            <a:pPr lvl="2" marL="1195387" indent="-342900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i.e.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v∈V-{1,k}</a:t>
            </a:r>
            <a:r>
              <a:t>.</a:t>
            </a:r>
          </a:p>
          <a:p>
            <a:pPr lvl="1" marL="738187" indent="-342900">
              <a:spcBef>
                <a:spcPts val="200"/>
              </a:spcBef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Optimal tour is minimu of all such tours</a:t>
            </a:r>
          </a:p>
          <a:p>
            <a:pPr marL="382587" indent="-342899">
              <a:spcBef>
                <a:spcPts val="2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Using Optimality principle: </a:t>
            </a:r>
          </a:p>
          <a:p>
            <a:pPr lvl="1" marL="738187" indent="-342900">
              <a:spcBef>
                <a:spcPts val="200"/>
              </a:spcBef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tour is optimal, when </a:t>
            </a:r>
          </a:p>
          <a:p>
            <a:pPr lvl="2" marL="1195387" indent="-342900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Path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must be a shortest path going thru all vertices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V-{1,k}.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2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SP Sub-Problem: Dynamic Program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TSP Sub-Problem: Dynamic Programming</a:t>
            </a:r>
          </a:p>
        </p:txBody>
      </p:sp>
      <p:sp>
        <p:nvSpPr>
          <p:cNvPr id="124" name="What is appropriate subproblem for TSP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3000"/>
            </a:pPr>
            <a:r>
              <a:t>What is appropriate subproblem for TSP?</a:t>
            </a:r>
          </a:p>
          <a:p>
            <a:pPr lvl="1" marL="738187" indent="-342900">
              <a:spcBef>
                <a:spcPts val="200"/>
              </a:spcBef>
              <a:buChar char="•"/>
            </a:pPr>
            <a:r>
              <a:t>Subproblem refers to partial solution</a:t>
            </a:r>
          </a:p>
          <a:p>
            <a:pPr>
              <a:spcBef>
                <a:spcPts val="200"/>
              </a:spcBef>
              <a:defRPr sz="3000"/>
            </a:pPr>
            <a:r>
              <a:t>Most obvious partial solution</a:t>
            </a:r>
          </a:p>
          <a:p>
            <a:pPr lvl="1" marL="738187" indent="-342900">
              <a:spcBef>
                <a:spcPts val="200"/>
              </a:spcBef>
              <a:buChar char="•"/>
            </a:pPr>
            <a:r>
              <a:t>Initial portion of a tour</a:t>
            </a:r>
          </a:p>
          <a:p>
            <a:pPr>
              <a:spcBef>
                <a:spcPts val="200"/>
              </a:spcBef>
              <a:defRPr sz="3000"/>
            </a:pPr>
            <a:r>
              <a:t>Starting at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575287" indent="-180000">
              <a:spcBef>
                <a:spcPts val="200"/>
              </a:spcBef>
              <a:buChar char="•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</a:t>
            </a:r>
            <a:r>
              <a:t>onsider we visited few cities, and currently at city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.</a:t>
            </a:r>
          </a:p>
          <a:p>
            <a:pPr lvl="1" marL="738187" indent="-342900">
              <a:spcBef>
                <a:spcPts val="200"/>
              </a:spcBef>
              <a:buChar char="•"/>
            </a:pPr>
            <a:r>
              <a:t>What we need to do to extend this tour?</a:t>
            </a:r>
          </a:p>
          <a:p>
            <a:pPr lvl="2" marL="1195387" indent="-342900">
              <a:spcBef>
                <a:spcPts val="200"/>
              </a:spcBef>
              <a:defRPr sz="3000"/>
            </a:pPr>
            <a:r>
              <a:t>Need to know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lvl="3" marL="1652587" indent="-342900">
              <a:spcBef>
                <a:spcPts val="200"/>
              </a:spcBef>
              <a:buChar char="•"/>
              <a:defRPr sz="3000"/>
            </a:pPr>
            <a:r>
              <a:t>So as to know which cities to visit next</a:t>
            </a:r>
          </a:p>
          <a:p>
            <a:pPr lvl="2" marL="1195387" indent="-342900">
              <a:spcBef>
                <a:spcPts val="200"/>
              </a:spcBef>
              <a:defRPr sz="3000"/>
            </a:pPr>
            <a:r>
              <a:t>Need to know cities (i.e. subset S) visited so far</a:t>
            </a:r>
          </a:p>
          <a:p>
            <a:pPr lvl="3" marL="1652587" indent="-342900">
              <a:spcBef>
                <a:spcPts val="200"/>
              </a:spcBef>
              <a:buChar char="•"/>
              <a:defRPr sz="3000"/>
            </a:pPr>
            <a:r>
              <a:t>So as not to revisit any of them again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2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4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