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30: Knapsack problem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L30: Knapsack problem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Dynamic Programming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37" name="Table"/>
          <p:cNvGraphicFramePr/>
          <p:nvPr/>
        </p:nvGraphicFramePr>
        <p:xfrm>
          <a:off x="1004887" y="209061"/>
          <a:ext cx="8178801" cy="30407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672656"/>
                <a:gridCol w="757401"/>
                <a:gridCol w="714946"/>
                <a:gridCol w="823791"/>
                <a:gridCol w="866516"/>
                <a:gridCol w="803106"/>
                <a:gridCol w="755903"/>
                <a:gridCol w="755903"/>
              </a:tblGrid>
              <a:tr h="63491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Capacity→
wts, values⇣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28575">
                      <a:solidFill>
                        <a:srgbClr val="DCDEE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B w="12700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444351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12700">
                      <a:solidFill>
                        <a:srgbClr val="53585F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682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1</a:t>
                      </a:r>
                      <a:r>
                        <a:t>=2 v</a:t>
                      </a:r>
                      <a:r>
                        <a:rPr baseline="-5999"/>
                        <a:t>1</a:t>
                      </a:r>
                      <a:r>
                        <a:t>=12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2</a:t>
                      </a:r>
                      <a:r>
                        <a:t>=1 v</a:t>
                      </a:r>
                      <a:r>
                        <a:rPr baseline="-5999"/>
                        <a:t>2</a:t>
                      </a:r>
                      <a:r>
                        <a:t>=10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3</a:t>
                      </a:r>
                      <a:r>
                        <a:t>=3 v</a:t>
                      </a:r>
                      <a:r>
                        <a:rPr baseline="-5999"/>
                        <a:t>3</a:t>
                      </a:r>
                      <a:r>
                        <a:t>=20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4</a:t>
                      </a:r>
                      <a:r>
                        <a:t>=2 v</a:t>
                      </a:r>
                      <a:r>
                        <a:rPr baseline="-5999"/>
                        <a:t>4</a:t>
                      </a:r>
                      <a:r>
                        <a:t>=15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B w="28575">
                      <a:solidFill>
                        <a:srgbClr val="DCDEE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28575">
                      <a:solidFill>
                        <a:srgbClr val="53585F"/>
                      </a:solidFill>
                      <a:miter lim="400000"/>
                    </a:lnT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8" name="V[2,1]=max{V[1,1],10+V[1,1-1]}; j=1≥w2=1…"/>
          <p:cNvSpPr txBox="1"/>
          <p:nvPr>
            <p:ph type="body" idx="1"/>
          </p:nvPr>
        </p:nvSpPr>
        <p:spPr>
          <a:xfrm>
            <a:off x="552194" y="3294195"/>
            <a:ext cx="9055612" cy="363535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V[2,1]=max{V[1,1],10+V[1,1-1]}; j=1≥w</a:t>
            </a:r>
            <a:r>
              <a:rPr baseline="-5999"/>
              <a:t>2</a:t>
            </a:r>
            <a:r>
              <a:t>=1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=max{0, 10+V[1,0]} = 10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V[2,2]=max{V[1,2], 10+V[1,2-1]}; j=2≥w</a:t>
            </a:r>
            <a:r>
              <a:rPr baseline="-5999"/>
              <a:t>2</a:t>
            </a:r>
            <a:r>
              <a:t>=1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=max{12, 10+0} = 12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V[2,3]=max{V[1,3], 10+V[1,3-1]}; j=3≥w</a:t>
            </a:r>
            <a:r>
              <a:rPr baseline="-5999"/>
              <a:t>2</a:t>
            </a:r>
            <a:r>
              <a:t>=1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=max{12, 10+V[1,2]}=max{12,22}=22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V[2,4]=max{V[1,4], 10+V[1,4-1]}; j=4≥w</a:t>
            </a:r>
            <a:r>
              <a:rPr baseline="-5999"/>
              <a:t>2</a:t>
            </a:r>
            <a:r>
              <a:t>=1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=max{12, 10+V[1,3]}=max{12,22}=22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V[2,5]=max{V[1,5], 10+V[1,5-1]}; j=5≥w</a:t>
            </a:r>
            <a:r>
              <a:rPr baseline="-5999"/>
              <a:t>2</a:t>
            </a:r>
            <a:r>
              <a:t>=1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=max{12, 10+V[1,4]}=max{12,22}=22</a:t>
            </a:r>
          </a:p>
        </p:txBody>
      </p:sp>
      <p:grpSp>
        <p:nvGrpSpPr>
          <p:cNvPr id="145" name="Group"/>
          <p:cNvGrpSpPr/>
          <p:nvPr/>
        </p:nvGrpSpPr>
        <p:grpSpPr>
          <a:xfrm>
            <a:off x="4546243" y="875582"/>
            <a:ext cx="4377185" cy="482601"/>
            <a:chOff x="0" y="0"/>
            <a:chExt cx="4377183" cy="482600"/>
          </a:xfrm>
        </p:grpSpPr>
        <p:sp>
          <p:nvSpPr>
            <p:cNvPr id="139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0" name="0"/>
            <p:cNvSpPr txBox="1"/>
            <p:nvPr/>
          </p:nvSpPr>
          <p:spPr>
            <a:xfrm>
              <a:off x="3319875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1" name="0"/>
            <p:cNvSpPr txBox="1"/>
            <p:nvPr/>
          </p:nvSpPr>
          <p:spPr>
            <a:xfrm>
              <a:off x="2489906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2" name="0"/>
            <p:cNvSpPr txBox="1"/>
            <p:nvPr/>
          </p:nvSpPr>
          <p:spPr>
            <a:xfrm>
              <a:off x="1659937" y="0"/>
              <a:ext cx="35309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3" name="0"/>
            <p:cNvSpPr txBox="1"/>
            <p:nvPr/>
          </p:nvSpPr>
          <p:spPr>
            <a:xfrm>
              <a:off x="829968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4" name="0"/>
            <p:cNvSpPr txBox="1"/>
            <p:nvPr/>
          </p:nvSpPr>
          <p:spPr>
            <a:xfrm>
              <a:off x="4024091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150" name="Group"/>
          <p:cNvGrpSpPr/>
          <p:nvPr/>
        </p:nvGrpSpPr>
        <p:grpSpPr>
          <a:xfrm>
            <a:off x="4579500" y="1310157"/>
            <a:ext cx="353093" cy="1889994"/>
            <a:chOff x="0" y="0"/>
            <a:chExt cx="353092" cy="1889992"/>
          </a:xfrm>
        </p:grpSpPr>
        <p:sp>
          <p:nvSpPr>
            <p:cNvPr id="146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7" name="0"/>
            <p:cNvSpPr txBox="1"/>
            <p:nvPr/>
          </p:nvSpPr>
          <p:spPr>
            <a:xfrm>
              <a:off x="0" y="1407392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8" name="0"/>
            <p:cNvSpPr txBox="1"/>
            <p:nvPr/>
          </p:nvSpPr>
          <p:spPr>
            <a:xfrm>
              <a:off x="0" y="945511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9" name="0"/>
            <p:cNvSpPr txBox="1"/>
            <p:nvPr/>
          </p:nvSpPr>
          <p:spPr>
            <a:xfrm>
              <a:off x="0" y="471625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151" name="0"/>
          <p:cNvSpPr txBox="1"/>
          <p:nvPr/>
        </p:nvSpPr>
        <p:spPr>
          <a:xfrm>
            <a:off x="5376212" y="1290598"/>
            <a:ext cx="3530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2" name="12"/>
          <p:cNvSpPr txBox="1"/>
          <p:nvPr/>
        </p:nvSpPr>
        <p:spPr>
          <a:xfrm>
            <a:off x="6172924" y="12905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53" name="12"/>
          <p:cNvSpPr txBox="1"/>
          <p:nvPr/>
        </p:nvSpPr>
        <p:spPr>
          <a:xfrm>
            <a:off x="6890098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54" name="12"/>
          <p:cNvSpPr txBox="1"/>
          <p:nvPr/>
        </p:nvSpPr>
        <p:spPr>
          <a:xfrm>
            <a:off x="7701292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55" name="12"/>
          <p:cNvSpPr txBox="1"/>
          <p:nvPr/>
        </p:nvSpPr>
        <p:spPr>
          <a:xfrm>
            <a:off x="8512486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56" name="10"/>
          <p:cNvSpPr txBox="1"/>
          <p:nvPr/>
        </p:nvSpPr>
        <p:spPr>
          <a:xfrm>
            <a:off x="5277136" y="17477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57" name="12"/>
          <p:cNvSpPr txBox="1"/>
          <p:nvPr/>
        </p:nvSpPr>
        <p:spPr>
          <a:xfrm>
            <a:off x="6172924" y="17477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58" name="22"/>
          <p:cNvSpPr txBox="1"/>
          <p:nvPr/>
        </p:nvSpPr>
        <p:spPr>
          <a:xfrm>
            <a:off x="6894811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59" name="22"/>
          <p:cNvSpPr txBox="1"/>
          <p:nvPr/>
        </p:nvSpPr>
        <p:spPr>
          <a:xfrm>
            <a:off x="7706005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60" name="22"/>
          <p:cNvSpPr txBox="1"/>
          <p:nvPr/>
        </p:nvSpPr>
        <p:spPr>
          <a:xfrm>
            <a:off x="8512486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4"/>
      <p:bldP build="whole" bldLvl="1" animBg="1" rev="0" advAuto="0" spid="159" grpId="5"/>
      <p:bldP build="whole" bldLvl="1" animBg="1" rev="0" advAuto="0" spid="160" grpId="6"/>
      <p:bldP build="whole" bldLvl="1" animBg="1" rev="0" advAuto="0" spid="156" grpId="2"/>
      <p:bldP build="whole" bldLvl="1" animBg="1" rev="0" advAuto="0" spid="157" grpId="3"/>
      <p:bldP build="p" bldLvl="5" animBg="1" rev="0" advAuto="0" spid="13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6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65" name="Table"/>
          <p:cNvGraphicFramePr/>
          <p:nvPr/>
        </p:nvGraphicFramePr>
        <p:xfrm>
          <a:off x="1004887" y="209061"/>
          <a:ext cx="8178801" cy="30407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672656"/>
                <a:gridCol w="757401"/>
                <a:gridCol w="714946"/>
                <a:gridCol w="823791"/>
                <a:gridCol w="866516"/>
                <a:gridCol w="803106"/>
                <a:gridCol w="755903"/>
                <a:gridCol w="755903"/>
              </a:tblGrid>
              <a:tr h="63491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Capacity→
wts, values⇣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28575">
                      <a:solidFill>
                        <a:srgbClr val="DCDEE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B w="12700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444351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12700">
                      <a:solidFill>
                        <a:srgbClr val="53585F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682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1</a:t>
                      </a:r>
                      <a:r>
                        <a:t>=2 v</a:t>
                      </a:r>
                      <a:r>
                        <a:rPr baseline="-5999"/>
                        <a:t>1</a:t>
                      </a:r>
                      <a:r>
                        <a:t>=12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2</a:t>
                      </a:r>
                      <a:r>
                        <a:t>=1 v</a:t>
                      </a:r>
                      <a:r>
                        <a:rPr baseline="-5999"/>
                        <a:t>2</a:t>
                      </a:r>
                      <a:r>
                        <a:t>=10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3</a:t>
                      </a:r>
                      <a:r>
                        <a:t>=3 v</a:t>
                      </a:r>
                      <a:r>
                        <a:rPr baseline="-5999"/>
                        <a:t>3</a:t>
                      </a:r>
                      <a:r>
                        <a:t>=20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4</a:t>
                      </a:r>
                      <a:r>
                        <a:t>=2 v</a:t>
                      </a:r>
                      <a:r>
                        <a:rPr baseline="-5999"/>
                        <a:t>4</a:t>
                      </a:r>
                      <a:r>
                        <a:t>=15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B w="28575">
                      <a:solidFill>
                        <a:srgbClr val="DCDEE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28575">
                      <a:solidFill>
                        <a:srgbClr val="53585F"/>
                      </a:solidFill>
                      <a:miter lim="400000"/>
                    </a:lnT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6" name="V[3,1]=V[2,1] = 10; (j=1&lt;w3=3)…"/>
          <p:cNvSpPr txBox="1"/>
          <p:nvPr>
            <p:ph type="body" idx="1"/>
          </p:nvPr>
        </p:nvSpPr>
        <p:spPr>
          <a:xfrm>
            <a:off x="552194" y="3294195"/>
            <a:ext cx="9055612" cy="363535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V[3,1]=V[2,1] = 10; (j=1&lt;w</a:t>
            </a:r>
            <a:r>
              <a:rPr baseline="-5999"/>
              <a:t>3</a:t>
            </a:r>
            <a:r>
              <a:t>=3)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V[3,2]=V[2,2] = 12; (j=2&lt;w</a:t>
            </a:r>
            <a:r>
              <a:rPr baseline="-5999"/>
              <a:t>3</a:t>
            </a:r>
            <a:r>
              <a:t>=3)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V[3,3]=max{V[2,3], 20+V[2,3-3]}; (j=3≥w</a:t>
            </a:r>
            <a:r>
              <a:rPr baseline="-5999"/>
              <a:t>3</a:t>
            </a:r>
            <a:r>
              <a:t>=3)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=max{22, 20+0} = 22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V[3,4]=max{V[2,4], 20+V[2,4-3]}; (j=4≥w</a:t>
            </a:r>
            <a:r>
              <a:rPr baseline="-5999"/>
              <a:t>3</a:t>
            </a:r>
            <a:r>
              <a:t>=3)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=max{22, 20+V[2,1]}=max{22,30}=30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V[3,5]=max{V[2,5], 20+V[2,5-3]}; (j=5≥w</a:t>
            </a:r>
            <a:r>
              <a:rPr baseline="-5999"/>
              <a:t>3</a:t>
            </a:r>
            <a:r>
              <a:t>=3)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=max{12, 20+V[2,2]}=max{12,20+12}=32</a:t>
            </a:r>
          </a:p>
        </p:txBody>
      </p:sp>
      <p:grpSp>
        <p:nvGrpSpPr>
          <p:cNvPr id="173" name="Group"/>
          <p:cNvGrpSpPr/>
          <p:nvPr/>
        </p:nvGrpSpPr>
        <p:grpSpPr>
          <a:xfrm>
            <a:off x="4546243" y="875582"/>
            <a:ext cx="4377185" cy="482601"/>
            <a:chOff x="0" y="0"/>
            <a:chExt cx="4377183" cy="482600"/>
          </a:xfrm>
        </p:grpSpPr>
        <p:sp>
          <p:nvSpPr>
            <p:cNvPr id="167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68" name="0"/>
            <p:cNvSpPr txBox="1"/>
            <p:nvPr/>
          </p:nvSpPr>
          <p:spPr>
            <a:xfrm>
              <a:off x="3319875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69" name="0"/>
            <p:cNvSpPr txBox="1"/>
            <p:nvPr/>
          </p:nvSpPr>
          <p:spPr>
            <a:xfrm>
              <a:off x="2489906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0" name="0"/>
            <p:cNvSpPr txBox="1"/>
            <p:nvPr/>
          </p:nvSpPr>
          <p:spPr>
            <a:xfrm>
              <a:off x="1659937" y="0"/>
              <a:ext cx="35309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1" name="0"/>
            <p:cNvSpPr txBox="1"/>
            <p:nvPr/>
          </p:nvSpPr>
          <p:spPr>
            <a:xfrm>
              <a:off x="829968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2" name="0"/>
            <p:cNvSpPr txBox="1"/>
            <p:nvPr/>
          </p:nvSpPr>
          <p:spPr>
            <a:xfrm>
              <a:off x="4024091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178" name="Group"/>
          <p:cNvGrpSpPr/>
          <p:nvPr/>
        </p:nvGrpSpPr>
        <p:grpSpPr>
          <a:xfrm>
            <a:off x="4579500" y="1310157"/>
            <a:ext cx="353093" cy="1889994"/>
            <a:chOff x="0" y="0"/>
            <a:chExt cx="353092" cy="1889992"/>
          </a:xfrm>
        </p:grpSpPr>
        <p:sp>
          <p:nvSpPr>
            <p:cNvPr id="174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5" name="0"/>
            <p:cNvSpPr txBox="1"/>
            <p:nvPr/>
          </p:nvSpPr>
          <p:spPr>
            <a:xfrm>
              <a:off x="0" y="1407392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6" name="0"/>
            <p:cNvSpPr txBox="1"/>
            <p:nvPr/>
          </p:nvSpPr>
          <p:spPr>
            <a:xfrm>
              <a:off x="0" y="945511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7" name="0"/>
            <p:cNvSpPr txBox="1"/>
            <p:nvPr/>
          </p:nvSpPr>
          <p:spPr>
            <a:xfrm>
              <a:off x="0" y="471625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179" name="0"/>
          <p:cNvSpPr txBox="1"/>
          <p:nvPr/>
        </p:nvSpPr>
        <p:spPr>
          <a:xfrm>
            <a:off x="5376212" y="1290598"/>
            <a:ext cx="3530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80" name="12"/>
          <p:cNvSpPr txBox="1"/>
          <p:nvPr/>
        </p:nvSpPr>
        <p:spPr>
          <a:xfrm>
            <a:off x="6172924" y="12905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81" name="12"/>
          <p:cNvSpPr txBox="1"/>
          <p:nvPr/>
        </p:nvSpPr>
        <p:spPr>
          <a:xfrm>
            <a:off x="6172924" y="229239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82" name="12"/>
          <p:cNvSpPr txBox="1"/>
          <p:nvPr/>
        </p:nvSpPr>
        <p:spPr>
          <a:xfrm>
            <a:off x="6890098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83" name="12"/>
          <p:cNvSpPr txBox="1"/>
          <p:nvPr/>
        </p:nvSpPr>
        <p:spPr>
          <a:xfrm>
            <a:off x="7701292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84" name="12"/>
          <p:cNvSpPr txBox="1"/>
          <p:nvPr/>
        </p:nvSpPr>
        <p:spPr>
          <a:xfrm>
            <a:off x="8512486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85" name="10"/>
          <p:cNvSpPr txBox="1"/>
          <p:nvPr/>
        </p:nvSpPr>
        <p:spPr>
          <a:xfrm>
            <a:off x="5277136" y="17477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86" name="12"/>
          <p:cNvSpPr txBox="1"/>
          <p:nvPr/>
        </p:nvSpPr>
        <p:spPr>
          <a:xfrm>
            <a:off x="6172924" y="17477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87" name="22"/>
          <p:cNvSpPr txBox="1"/>
          <p:nvPr/>
        </p:nvSpPr>
        <p:spPr>
          <a:xfrm>
            <a:off x="6894811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88" name="22"/>
          <p:cNvSpPr txBox="1"/>
          <p:nvPr/>
        </p:nvSpPr>
        <p:spPr>
          <a:xfrm>
            <a:off x="7706005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89" name="22"/>
          <p:cNvSpPr txBox="1"/>
          <p:nvPr/>
        </p:nvSpPr>
        <p:spPr>
          <a:xfrm>
            <a:off x="8512486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90" name="10"/>
          <p:cNvSpPr txBox="1"/>
          <p:nvPr/>
        </p:nvSpPr>
        <p:spPr>
          <a:xfrm>
            <a:off x="5277136" y="229239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91" name="22"/>
          <p:cNvSpPr txBox="1"/>
          <p:nvPr/>
        </p:nvSpPr>
        <p:spPr>
          <a:xfrm>
            <a:off x="6937108" y="229239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92" name="30"/>
          <p:cNvSpPr txBox="1"/>
          <p:nvPr/>
        </p:nvSpPr>
        <p:spPr>
          <a:xfrm>
            <a:off x="7701292" y="2292396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93" name="32"/>
          <p:cNvSpPr txBox="1"/>
          <p:nvPr/>
        </p:nvSpPr>
        <p:spPr>
          <a:xfrm>
            <a:off x="8512486" y="2279696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6" grpId="1"/>
      <p:bldP build="whole" bldLvl="1" animBg="1" rev="0" advAuto="0" spid="190" grpId="2"/>
      <p:bldP build="whole" bldLvl="1" animBg="1" rev="0" advAuto="0" spid="181" grpId="3"/>
      <p:bldP build="whole" bldLvl="1" animBg="1" rev="0" advAuto="0" spid="192" grpId="5"/>
      <p:bldP build="whole" bldLvl="1" animBg="1" rev="0" advAuto="0" spid="193" grpId="6"/>
      <p:bldP build="whole" bldLvl="1" animBg="1" rev="0" advAuto="0" spid="191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9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98" name="Table"/>
          <p:cNvGraphicFramePr/>
          <p:nvPr/>
        </p:nvGraphicFramePr>
        <p:xfrm>
          <a:off x="1004887" y="209061"/>
          <a:ext cx="8178801" cy="30407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672656"/>
                <a:gridCol w="757401"/>
                <a:gridCol w="714946"/>
                <a:gridCol w="823791"/>
                <a:gridCol w="866516"/>
                <a:gridCol w="803106"/>
                <a:gridCol w="755903"/>
                <a:gridCol w="755903"/>
              </a:tblGrid>
              <a:tr h="63491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Capacity→
wts, values⇣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28575">
                      <a:solidFill>
                        <a:srgbClr val="DCDEE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B w="12700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444351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12700">
                      <a:solidFill>
                        <a:srgbClr val="53585F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682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1</a:t>
                      </a:r>
                      <a:r>
                        <a:t>=2 v</a:t>
                      </a:r>
                      <a:r>
                        <a:rPr baseline="-5999"/>
                        <a:t>1</a:t>
                      </a:r>
                      <a:r>
                        <a:t>=12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2</a:t>
                      </a:r>
                      <a:r>
                        <a:t>=1 v</a:t>
                      </a:r>
                      <a:r>
                        <a:rPr baseline="-5999"/>
                        <a:t>2</a:t>
                      </a:r>
                      <a:r>
                        <a:t>=10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3</a:t>
                      </a:r>
                      <a:r>
                        <a:t>=3 v</a:t>
                      </a:r>
                      <a:r>
                        <a:rPr baseline="-5999"/>
                        <a:t>3</a:t>
                      </a:r>
                      <a:r>
                        <a:t>=20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4</a:t>
                      </a:r>
                      <a:r>
                        <a:t>=2 v</a:t>
                      </a:r>
                      <a:r>
                        <a:rPr baseline="-5999"/>
                        <a:t>4</a:t>
                      </a:r>
                      <a:r>
                        <a:t>=15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B w="28575">
                      <a:solidFill>
                        <a:srgbClr val="DCDEE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28575">
                      <a:solidFill>
                        <a:srgbClr val="53585F"/>
                      </a:solidFill>
                      <a:miter lim="400000"/>
                    </a:lnT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9" name="V[4,1]=V[3,1] = 10; (j=1&lt;w4=2)…"/>
          <p:cNvSpPr txBox="1"/>
          <p:nvPr>
            <p:ph type="body" idx="1"/>
          </p:nvPr>
        </p:nvSpPr>
        <p:spPr>
          <a:xfrm>
            <a:off x="552194" y="3294195"/>
            <a:ext cx="9055612" cy="363535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V[4,1]=V[3,1] = 10; (j=1&lt;w</a:t>
            </a:r>
            <a:r>
              <a:rPr baseline="-5999"/>
              <a:t>4</a:t>
            </a:r>
            <a:r>
              <a:t>=2)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V[4,2]=max{V[3,2],15+V[3,2-2]}; (j=2≥w</a:t>
            </a:r>
            <a:r>
              <a:rPr baseline="-5999"/>
              <a:t>4</a:t>
            </a:r>
            <a:r>
              <a:t>=2)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=max{12,15+V[3,0]}=max{12,15+0}=15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V[4,3]=max{V[3,3], 15+V[3,3-2]}; (j=3≥w</a:t>
            </a:r>
            <a:r>
              <a:rPr baseline="-5999"/>
              <a:t>4</a:t>
            </a:r>
            <a:r>
              <a:t>=2)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=max{22,15+V[3,1]}=max{22,15+10}=25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V[4,4]=max{V[3,4], 15+V[3,4-2]}; (j=4≥w</a:t>
            </a:r>
            <a:r>
              <a:rPr baseline="-5999"/>
              <a:t>4</a:t>
            </a:r>
            <a:r>
              <a:t>=2)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=max{30, 15+V[3,2]}=max{30,15+12}=30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V[4,5]=max{V[3,5], 15+V[3,5-2]}; (j=5≥w</a:t>
            </a:r>
            <a:r>
              <a:rPr baseline="-5999"/>
              <a:t>4</a:t>
            </a:r>
            <a:r>
              <a:t>=2)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=max{32, 15+V[3,3]}=max{32,15+22}=37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4546243" y="875582"/>
            <a:ext cx="4377185" cy="482601"/>
            <a:chOff x="0" y="0"/>
            <a:chExt cx="4377183" cy="482600"/>
          </a:xfrm>
        </p:grpSpPr>
        <p:sp>
          <p:nvSpPr>
            <p:cNvPr id="200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1" name="0"/>
            <p:cNvSpPr txBox="1"/>
            <p:nvPr/>
          </p:nvSpPr>
          <p:spPr>
            <a:xfrm>
              <a:off x="3319875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2" name="0"/>
            <p:cNvSpPr txBox="1"/>
            <p:nvPr/>
          </p:nvSpPr>
          <p:spPr>
            <a:xfrm>
              <a:off x="2489906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3" name="0"/>
            <p:cNvSpPr txBox="1"/>
            <p:nvPr/>
          </p:nvSpPr>
          <p:spPr>
            <a:xfrm>
              <a:off x="1659937" y="0"/>
              <a:ext cx="35309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4" name="0"/>
            <p:cNvSpPr txBox="1"/>
            <p:nvPr/>
          </p:nvSpPr>
          <p:spPr>
            <a:xfrm>
              <a:off x="829968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5" name="0"/>
            <p:cNvSpPr txBox="1"/>
            <p:nvPr/>
          </p:nvSpPr>
          <p:spPr>
            <a:xfrm>
              <a:off x="4024091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211" name="Group"/>
          <p:cNvGrpSpPr/>
          <p:nvPr/>
        </p:nvGrpSpPr>
        <p:grpSpPr>
          <a:xfrm>
            <a:off x="4579500" y="1310157"/>
            <a:ext cx="353093" cy="1889994"/>
            <a:chOff x="0" y="0"/>
            <a:chExt cx="353092" cy="1889992"/>
          </a:xfrm>
        </p:grpSpPr>
        <p:sp>
          <p:nvSpPr>
            <p:cNvPr id="207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8" name="0"/>
            <p:cNvSpPr txBox="1"/>
            <p:nvPr/>
          </p:nvSpPr>
          <p:spPr>
            <a:xfrm>
              <a:off x="0" y="1407392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9" name="0"/>
            <p:cNvSpPr txBox="1"/>
            <p:nvPr/>
          </p:nvSpPr>
          <p:spPr>
            <a:xfrm>
              <a:off x="0" y="945511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10" name="0"/>
            <p:cNvSpPr txBox="1"/>
            <p:nvPr/>
          </p:nvSpPr>
          <p:spPr>
            <a:xfrm>
              <a:off x="0" y="471625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212" name="0"/>
          <p:cNvSpPr txBox="1"/>
          <p:nvPr/>
        </p:nvSpPr>
        <p:spPr>
          <a:xfrm>
            <a:off x="5376212" y="1290598"/>
            <a:ext cx="3530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3" name="12"/>
          <p:cNvSpPr txBox="1"/>
          <p:nvPr/>
        </p:nvSpPr>
        <p:spPr>
          <a:xfrm>
            <a:off x="6172924" y="12905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14" name="12"/>
          <p:cNvSpPr txBox="1"/>
          <p:nvPr/>
        </p:nvSpPr>
        <p:spPr>
          <a:xfrm>
            <a:off x="6172924" y="229239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15" name="12"/>
          <p:cNvSpPr txBox="1"/>
          <p:nvPr/>
        </p:nvSpPr>
        <p:spPr>
          <a:xfrm>
            <a:off x="6890098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16" name="12"/>
          <p:cNvSpPr txBox="1"/>
          <p:nvPr/>
        </p:nvSpPr>
        <p:spPr>
          <a:xfrm>
            <a:off x="7701292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17" name="12"/>
          <p:cNvSpPr txBox="1"/>
          <p:nvPr/>
        </p:nvSpPr>
        <p:spPr>
          <a:xfrm>
            <a:off x="8512486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18" name="10"/>
          <p:cNvSpPr txBox="1"/>
          <p:nvPr/>
        </p:nvSpPr>
        <p:spPr>
          <a:xfrm>
            <a:off x="5277136" y="17477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19" name="12"/>
          <p:cNvSpPr txBox="1"/>
          <p:nvPr/>
        </p:nvSpPr>
        <p:spPr>
          <a:xfrm>
            <a:off x="6172924" y="17477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20" name="22"/>
          <p:cNvSpPr txBox="1"/>
          <p:nvPr/>
        </p:nvSpPr>
        <p:spPr>
          <a:xfrm>
            <a:off x="6894811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21" name="22"/>
          <p:cNvSpPr txBox="1"/>
          <p:nvPr/>
        </p:nvSpPr>
        <p:spPr>
          <a:xfrm>
            <a:off x="7706005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22" name="22"/>
          <p:cNvSpPr txBox="1"/>
          <p:nvPr/>
        </p:nvSpPr>
        <p:spPr>
          <a:xfrm>
            <a:off x="8512486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23" name="10"/>
          <p:cNvSpPr txBox="1"/>
          <p:nvPr/>
        </p:nvSpPr>
        <p:spPr>
          <a:xfrm>
            <a:off x="5277136" y="229239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24" name="22"/>
          <p:cNvSpPr txBox="1"/>
          <p:nvPr/>
        </p:nvSpPr>
        <p:spPr>
          <a:xfrm>
            <a:off x="6937108" y="229239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25" name="30"/>
          <p:cNvSpPr txBox="1"/>
          <p:nvPr/>
        </p:nvSpPr>
        <p:spPr>
          <a:xfrm>
            <a:off x="7701292" y="2292396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26" name="32"/>
          <p:cNvSpPr txBox="1"/>
          <p:nvPr/>
        </p:nvSpPr>
        <p:spPr>
          <a:xfrm>
            <a:off x="8512486" y="2279696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32</a:t>
            </a:r>
          </a:p>
        </p:txBody>
      </p:sp>
      <p:sp>
        <p:nvSpPr>
          <p:cNvPr id="227" name="10"/>
          <p:cNvSpPr txBox="1"/>
          <p:nvPr/>
        </p:nvSpPr>
        <p:spPr>
          <a:xfrm>
            <a:off x="5277136" y="275293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28" name="15"/>
          <p:cNvSpPr txBox="1"/>
          <p:nvPr/>
        </p:nvSpPr>
        <p:spPr>
          <a:xfrm>
            <a:off x="6170622" y="274023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29" name="25"/>
          <p:cNvSpPr txBox="1"/>
          <p:nvPr/>
        </p:nvSpPr>
        <p:spPr>
          <a:xfrm>
            <a:off x="6937108" y="274023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25</a:t>
            </a:r>
          </a:p>
        </p:txBody>
      </p:sp>
      <p:sp>
        <p:nvSpPr>
          <p:cNvPr id="230" name="30"/>
          <p:cNvSpPr txBox="1"/>
          <p:nvPr/>
        </p:nvSpPr>
        <p:spPr>
          <a:xfrm>
            <a:off x="7724797" y="274023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31" name="37"/>
          <p:cNvSpPr txBox="1"/>
          <p:nvPr/>
        </p:nvSpPr>
        <p:spPr>
          <a:xfrm>
            <a:off x="8512486" y="274023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37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6"/>
      <p:bldP build="whole" bldLvl="1" animBg="1" rev="0" advAuto="0" spid="227" grpId="2"/>
      <p:bldP build="whole" bldLvl="1" animBg="1" rev="0" advAuto="0" spid="228" grpId="3"/>
      <p:bldP build="whole" bldLvl="1" animBg="1" rev="0" advAuto="0" spid="229" grpId="4"/>
      <p:bldP build="p" bldLvl="5" animBg="1" rev="0" advAuto="0" spid="199" grpId="1"/>
      <p:bldP build="whole" bldLvl="1" animBg="1" rev="0" advAuto="0" spid="230" grpId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3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236" name="Table"/>
          <p:cNvGraphicFramePr/>
          <p:nvPr/>
        </p:nvGraphicFramePr>
        <p:xfrm>
          <a:off x="1171172" y="954869"/>
          <a:ext cx="8178801" cy="30407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672656"/>
                <a:gridCol w="757401"/>
                <a:gridCol w="714946"/>
                <a:gridCol w="823791"/>
                <a:gridCol w="866516"/>
                <a:gridCol w="803106"/>
                <a:gridCol w="755903"/>
                <a:gridCol w="755903"/>
              </a:tblGrid>
              <a:tr h="63491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Capacity→
wts, values⇣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28575">
                      <a:solidFill>
                        <a:srgbClr val="DCDEE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B w="12700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444351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12700">
                      <a:solidFill>
                        <a:srgbClr val="53585F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682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1</a:t>
                      </a:r>
                      <a:r>
                        <a:t>=2 v</a:t>
                      </a:r>
                      <a:r>
                        <a:rPr baseline="-5999"/>
                        <a:t>1</a:t>
                      </a:r>
                      <a:r>
                        <a:t>=12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2</a:t>
                      </a:r>
                      <a:r>
                        <a:t>=1 v</a:t>
                      </a:r>
                      <a:r>
                        <a:rPr baseline="-5999"/>
                        <a:t>2</a:t>
                      </a:r>
                      <a:r>
                        <a:t>=10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3</a:t>
                      </a:r>
                      <a:r>
                        <a:t>=3 v</a:t>
                      </a:r>
                      <a:r>
                        <a:rPr baseline="-5999"/>
                        <a:t>3</a:t>
                      </a:r>
                      <a:r>
                        <a:t>=20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4</a:t>
                      </a:r>
                      <a:r>
                        <a:t>=2 v</a:t>
                      </a:r>
                      <a:r>
                        <a:rPr baseline="-5999"/>
                        <a:t>4</a:t>
                      </a:r>
                      <a:r>
                        <a:t>=15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B w="28575">
                      <a:solidFill>
                        <a:srgbClr val="DCDEE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28575">
                      <a:solidFill>
                        <a:srgbClr val="53585F"/>
                      </a:solidFill>
                      <a:miter lim="400000"/>
                    </a:lnT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7" name="Optimal subset…"/>
          <p:cNvSpPr txBox="1"/>
          <p:nvPr>
            <p:ph type="body" sz="half" idx="1"/>
          </p:nvPr>
        </p:nvSpPr>
        <p:spPr>
          <a:xfrm>
            <a:off x="552194" y="4040003"/>
            <a:ext cx="9055612" cy="288954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301905" indent="-262217">
              <a:spcBef>
                <a:spcPts val="1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Optimal subset</a:t>
            </a:r>
          </a:p>
          <a:p>
            <a:pPr lvl="1" marL="657505" indent="-262217">
              <a:spcBef>
                <a:spcPts val="1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from maximal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V[4,5]</a:t>
            </a:r>
            <a:r>
              <a:t> to prev. rows.</a:t>
            </a:r>
          </a:p>
          <a:p>
            <a:pPr lvl="1" marL="657505" indent="-262217">
              <a:spcBef>
                <a:spcPts val="1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optimal subsets are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V[4,5]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=37(≠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V[3,5]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implies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 u="sng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=2</a:t>
            </a:r>
            <a:r>
              <a:t> is included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V[3,3]=22(=V[2,3])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implies</a:t>
            </a:r>
            <a:r>
              <a:t> w</a:t>
            </a:r>
            <a:r>
              <a:rPr baseline="-5999"/>
              <a:t>3</a:t>
            </a:r>
            <a:r>
              <a:t>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is not included</a:t>
            </a:r>
            <a:endParaRPr sz="2800"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V[2,3]=22(≠V[1,3]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implies </a:t>
            </a:r>
            <a:r>
              <a:rPr sz="2800" u="sng"/>
              <a:t>w</a:t>
            </a:r>
            <a:r>
              <a:rPr baseline="-5999" sz="2800" u="sng"/>
              <a:t>2</a:t>
            </a:r>
            <a:r>
              <a:rPr sz="2800" u="sng"/>
              <a:t>=1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is included</a:t>
            </a:r>
            <a:endParaRPr sz="2800"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V[1,2]=12(≠V[0,2]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implies </a:t>
            </a:r>
            <a:r>
              <a:rPr sz="2800" u="sng"/>
              <a:t>w</a:t>
            </a:r>
            <a:r>
              <a:rPr baseline="-5999" sz="2800" u="sng"/>
              <a:t>1</a:t>
            </a:r>
            <a:r>
              <a:rPr sz="2800" u="sng"/>
              <a:t>=2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is included</a:t>
            </a:r>
          </a:p>
        </p:txBody>
      </p:sp>
      <p:grpSp>
        <p:nvGrpSpPr>
          <p:cNvPr id="244" name="Group"/>
          <p:cNvGrpSpPr/>
          <p:nvPr/>
        </p:nvGrpSpPr>
        <p:grpSpPr>
          <a:xfrm>
            <a:off x="4712528" y="1621390"/>
            <a:ext cx="4377185" cy="482601"/>
            <a:chOff x="0" y="0"/>
            <a:chExt cx="4377183" cy="482600"/>
          </a:xfrm>
        </p:grpSpPr>
        <p:sp>
          <p:nvSpPr>
            <p:cNvPr id="238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39" name="0"/>
            <p:cNvSpPr txBox="1"/>
            <p:nvPr/>
          </p:nvSpPr>
          <p:spPr>
            <a:xfrm>
              <a:off x="3319875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0" name="0"/>
            <p:cNvSpPr txBox="1"/>
            <p:nvPr/>
          </p:nvSpPr>
          <p:spPr>
            <a:xfrm>
              <a:off x="2489906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1" name="0"/>
            <p:cNvSpPr txBox="1"/>
            <p:nvPr/>
          </p:nvSpPr>
          <p:spPr>
            <a:xfrm>
              <a:off x="1659937" y="0"/>
              <a:ext cx="35309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2" name="0"/>
            <p:cNvSpPr txBox="1"/>
            <p:nvPr/>
          </p:nvSpPr>
          <p:spPr>
            <a:xfrm>
              <a:off x="829968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3" name="0"/>
            <p:cNvSpPr txBox="1"/>
            <p:nvPr/>
          </p:nvSpPr>
          <p:spPr>
            <a:xfrm>
              <a:off x="4024091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4745785" y="2055965"/>
            <a:ext cx="353093" cy="1889994"/>
            <a:chOff x="0" y="0"/>
            <a:chExt cx="353092" cy="1889992"/>
          </a:xfrm>
        </p:grpSpPr>
        <p:sp>
          <p:nvSpPr>
            <p:cNvPr id="245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6" name="0"/>
            <p:cNvSpPr txBox="1"/>
            <p:nvPr/>
          </p:nvSpPr>
          <p:spPr>
            <a:xfrm>
              <a:off x="0" y="1407392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7" name="0"/>
            <p:cNvSpPr txBox="1"/>
            <p:nvPr/>
          </p:nvSpPr>
          <p:spPr>
            <a:xfrm>
              <a:off x="0" y="945511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8" name="0"/>
            <p:cNvSpPr txBox="1"/>
            <p:nvPr/>
          </p:nvSpPr>
          <p:spPr>
            <a:xfrm>
              <a:off x="0" y="471625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250" name="0"/>
          <p:cNvSpPr txBox="1"/>
          <p:nvPr/>
        </p:nvSpPr>
        <p:spPr>
          <a:xfrm>
            <a:off x="5542497" y="2036406"/>
            <a:ext cx="3530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1" name="12"/>
          <p:cNvSpPr txBox="1"/>
          <p:nvPr/>
        </p:nvSpPr>
        <p:spPr>
          <a:xfrm>
            <a:off x="6339209" y="20364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52" name="12"/>
          <p:cNvSpPr txBox="1"/>
          <p:nvPr/>
        </p:nvSpPr>
        <p:spPr>
          <a:xfrm>
            <a:off x="6339209" y="3038204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53" name="12"/>
          <p:cNvSpPr txBox="1"/>
          <p:nvPr/>
        </p:nvSpPr>
        <p:spPr>
          <a:xfrm>
            <a:off x="7056383" y="20364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54" name="12"/>
          <p:cNvSpPr txBox="1"/>
          <p:nvPr/>
        </p:nvSpPr>
        <p:spPr>
          <a:xfrm>
            <a:off x="7867577" y="20364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55" name="12"/>
          <p:cNvSpPr txBox="1"/>
          <p:nvPr/>
        </p:nvSpPr>
        <p:spPr>
          <a:xfrm>
            <a:off x="8678771" y="20364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56" name="10"/>
          <p:cNvSpPr txBox="1"/>
          <p:nvPr/>
        </p:nvSpPr>
        <p:spPr>
          <a:xfrm>
            <a:off x="5443421" y="24936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57" name="12"/>
          <p:cNvSpPr txBox="1"/>
          <p:nvPr/>
        </p:nvSpPr>
        <p:spPr>
          <a:xfrm>
            <a:off x="6339209" y="24936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58" name="22"/>
          <p:cNvSpPr txBox="1"/>
          <p:nvPr/>
        </p:nvSpPr>
        <p:spPr>
          <a:xfrm>
            <a:off x="7061096" y="24936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59" name="22"/>
          <p:cNvSpPr txBox="1"/>
          <p:nvPr/>
        </p:nvSpPr>
        <p:spPr>
          <a:xfrm>
            <a:off x="7872290" y="24936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60" name="22"/>
          <p:cNvSpPr txBox="1"/>
          <p:nvPr/>
        </p:nvSpPr>
        <p:spPr>
          <a:xfrm>
            <a:off x="8678771" y="24936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61" name="10"/>
          <p:cNvSpPr txBox="1"/>
          <p:nvPr/>
        </p:nvSpPr>
        <p:spPr>
          <a:xfrm>
            <a:off x="5443421" y="3038204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62" name="22"/>
          <p:cNvSpPr txBox="1"/>
          <p:nvPr/>
        </p:nvSpPr>
        <p:spPr>
          <a:xfrm>
            <a:off x="7103392" y="3038204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63" name="30"/>
          <p:cNvSpPr txBox="1"/>
          <p:nvPr/>
        </p:nvSpPr>
        <p:spPr>
          <a:xfrm>
            <a:off x="7867577" y="3038204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64" name="32"/>
          <p:cNvSpPr txBox="1"/>
          <p:nvPr/>
        </p:nvSpPr>
        <p:spPr>
          <a:xfrm>
            <a:off x="8678771" y="3025504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32</a:t>
            </a:r>
          </a:p>
        </p:txBody>
      </p:sp>
      <p:sp>
        <p:nvSpPr>
          <p:cNvPr id="265" name="10"/>
          <p:cNvSpPr txBox="1"/>
          <p:nvPr/>
        </p:nvSpPr>
        <p:spPr>
          <a:xfrm>
            <a:off x="5443421" y="349874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66" name="15"/>
          <p:cNvSpPr txBox="1"/>
          <p:nvPr/>
        </p:nvSpPr>
        <p:spPr>
          <a:xfrm>
            <a:off x="6336907" y="348604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67" name="25"/>
          <p:cNvSpPr txBox="1"/>
          <p:nvPr/>
        </p:nvSpPr>
        <p:spPr>
          <a:xfrm>
            <a:off x="7103392" y="3486046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25</a:t>
            </a:r>
          </a:p>
        </p:txBody>
      </p:sp>
      <p:sp>
        <p:nvSpPr>
          <p:cNvPr id="268" name="30"/>
          <p:cNvSpPr txBox="1"/>
          <p:nvPr/>
        </p:nvSpPr>
        <p:spPr>
          <a:xfrm>
            <a:off x="7891081" y="3486046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69" name="37"/>
          <p:cNvSpPr txBox="1"/>
          <p:nvPr/>
        </p:nvSpPr>
        <p:spPr>
          <a:xfrm>
            <a:off x="8678771" y="348604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270" name="Example Knapsack: Optimal Sub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/>
            <a:r>
              <a:t>Example Knapsack: Optimal Subset</a:t>
            </a:r>
          </a:p>
        </p:txBody>
      </p:sp>
      <p:sp>
        <p:nvSpPr>
          <p:cNvPr id="271" name="Line"/>
          <p:cNvSpPr/>
          <p:nvPr/>
        </p:nvSpPr>
        <p:spPr>
          <a:xfrm>
            <a:off x="7654997" y="3012133"/>
            <a:ext cx="1289488" cy="910938"/>
          </a:xfrm>
          <a:prstGeom prst="line">
            <a:avLst/>
          </a:prstGeom>
          <a:ln w="508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2" name="Line"/>
          <p:cNvSpPr/>
          <p:nvPr/>
        </p:nvSpPr>
        <p:spPr>
          <a:xfrm flipV="1">
            <a:off x="7635587" y="2639389"/>
            <a:ext cx="1" cy="48260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3" name="Line"/>
          <p:cNvSpPr/>
          <p:nvPr/>
        </p:nvSpPr>
        <p:spPr>
          <a:xfrm>
            <a:off x="6376626" y="2166653"/>
            <a:ext cx="1270001" cy="588622"/>
          </a:xfrm>
          <a:prstGeom prst="line">
            <a:avLst/>
          </a:prstGeom>
          <a:ln w="38100">
            <a:solidFill>
              <a:schemeClr val="accent6">
                <a:satOff val="24555"/>
                <a:lumOff val="22232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4" name="Line"/>
          <p:cNvSpPr/>
          <p:nvPr/>
        </p:nvSpPr>
        <p:spPr>
          <a:xfrm>
            <a:off x="4888926" y="1731203"/>
            <a:ext cx="1400950" cy="446250"/>
          </a:xfrm>
          <a:prstGeom prst="line">
            <a:avLst/>
          </a:prstGeom>
          <a:ln w="50800">
            <a:solidFill>
              <a:srgbClr val="00D2A9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5" name="w3=3"/>
          <p:cNvSpPr txBox="1"/>
          <p:nvPr/>
        </p:nvSpPr>
        <p:spPr>
          <a:xfrm>
            <a:off x="1507102" y="2962004"/>
            <a:ext cx="84085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</a:t>
            </a:r>
            <a:r>
              <a:rPr baseline="-5999"/>
              <a:t>3</a:t>
            </a:r>
            <a:r>
              <a:t>=3</a:t>
            </a:r>
          </a:p>
        </p:txBody>
      </p:sp>
      <p:sp>
        <p:nvSpPr>
          <p:cNvPr id="276" name="w2=1"/>
          <p:cNvSpPr txBox="1"/>
          <p:nvPr/>
        </p:nvSpPr>
        <p:spPr>
          <a:xfrm>
            <a:off x="1494402" y="2468206"/>
            <a:ext cx="84085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277" name="w1=2"/>
          <p:cNvSpPr txBox="1"/>
          <p:nvPr/>
        </p:nvSpPr>
        <p:spPr>
          <a:xfrm>
            <a:off x="1507102" y="2036406"/>
            <a:ext cx="84085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</a:t>
            </a:r>
            <a:r>
              <a:rPr baseline="-5999"/>
              <a:t>1</a:t>
            </a:r>
            <a:r>
              <a:t>=2</a:t>
            </a:r>
          </a:p>
        </p:txBody>
      </p:sp>
      <p:sp>
        <p:nvSpPr>
          <p:cNvPr id="278" name="w4=2"/>
          <p:cNvSpPr txBox="1"/>
          <p:nvPr/>
        </p:nvSpPr>
        <p:spPr>
          <a:xfrm>
            <a:off x="1494402" y="3460646"/>
            <a:ext cx="84085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</a:t>
            </a:r>
            <a:r>
              <a:rPr baseline="-5999"/>
              <a:t>4</a:t>
            </a:r>
            <a:r>
              <a:t>=2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mph" nodeType="afterEffect" presetSubtype="0" presetID="32" grpId="3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2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3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3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mph" nodeType="afterEffect" presetSubtype="0" presetID="32" grpId="6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4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4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4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4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5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mph" nodeType="afterEffect" presetSubtype="0" presetID="32" grpId="9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6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6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6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6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mph" nodeType="afterEffect" presetSubtype="0" presetID="32" grpId="12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8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8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8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8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3" grpId="10"/>
      <p:bldP build="whole" bldLvl="1" animBg="1" rev="0" advAuto="0" spid="276" grpId="9"/>
      <p:bldP build="whole" bldLvl="1" animBg="1" rev="0" advAuto="0" spid="274" grpId="13"/>
      <p:bldP build="p" bldLvl="5" animBg="1" rev="0" advAuto="0" spid="237" grpId="1"/>
      <p:bldP build="whole" bldLvl="1" animBg="1" rev="0" advAuto="0" spid="278" grpId="2"/>
      <p:bldP build="whole" bldLvl="1" animBg="1" rev="0" advAuto="0" spid="278" grpId="3"/>
      <p:bldP build="whole" bldLvl="1" animBg="1" rev="0" advAuto="0" spid="275" grpId="5"/>
      <p:bldP build="whole" bldLvl="1" animBg="1" rev="0" advAuto="0" spid="275" grpId="6"/>
      <p:bldP build="whole" bldLvl="1" animBg="1" rev="0" advAuto="0" spid="276" grpId="8"/>
      <p:bldP build="whole" bldLvl="1" animBg="1" rev="0" advAuto="0" spid="271" grpId="4"/>
      <p:bldP build="whole" bldLvl="1" animBg="1" rev="0" advAuto="0" spid="277" grpId="11"/>
      <p:bldP build="whole" bldLvl="1" animBg="1" rev="0" advAuto="0" spid="272" grpId="7"/>
      <p:bldP build="whole" bldLvl="1" animBg="1" rev="0" advAuto="0" spid="277" grpId="1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Algorithm: Knapsack using D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Algorithm: Knapsack using DP</a:t>
            </a:r>
          </a:p>
        </p:txBody>
      </p:sp>
      <p:sp>
        <p:nvSpPr>
          <p:cNvPr id="2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8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84" name="Algo DPKnapsack(w[1..n], v[1..n], W)…"/>
          <p:cNvSpPr txBox="1"/>
          <p:nvPr>
            <p:ph type="body" idx="1"/>
          </p:nvPr>
        </p:nvSpPr>
        <p:spPr>
          <a:xfrm>
            <a:off x="376801" y="967029"/>
            <a:ext cx="9406398" cy="6051769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/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Algo</a:t>
            </a:r>
            <a:r>
              <a:t> DPKnapsack(</a:t>
            </a:r>
            <a:r>
              <a:rPr i="1"/>
              <a:t>w</a:t>
            </a:r>
            <a:r>
              <a:t>[</a:t>
            </a:r>
            <a:r>
              <a:rPr i="1"/>
              <a:t>1</a:t>
            </a:r>
            <a:r>
              <a:t>..</a:t>
            </a:r>
            <a:r>
              <a:rPr i="1"/>
              <a:t>n</a:t>
            </a:r>
            <a:r>
              <a:t>], </a:t>
            </a:r>
            <a:r>
              <a:rPr i="1"/>
              <a:t>v</a:t>
            </a:r>
            <a:r>
              <a:t>[</a:t>
            </a:r>
            <a:r>
              <a:rPr i="1"/>
              <a:t>1..n</a:t>
            </a:r>
            <a:r>
              <a:t>], </a:t>
            </a:r>
            <a:r>
              <a:rPr i="1"/>
              <a:t>W</a:t>
            </a:r>
            <a:r>
              <a:t>)</a:t>
            </a:r>
          </a:p>
          <a:p>
            <a:pPr lvl="1" marL="342900" marR="0" indent="17099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int</a:t>
            </a:r>
            <a:r>
              <a:t> </a:t>
            </a:r>
            <a:r>
              <a:rPr i="1"/>
              <a:t>V</a:t>
            </a:r>
            <a:r>
              <a:t>[</a:t>
            </a:r>
            <a:r>
              <a:rPr i="1"/>
              <a:t>0..n,0..W</a:t>
            </a:r>
            <a:r>
              <a:t>]</a:t>
            </a:r>
            <a:r>
              <a:rPr i="1"/>
              <a:t>,  P</a:t>
            </a:r>
            <a:r>
              <a:t>[</a:t>
            </a:r>
            <a:r>
              <a:rPr i="1"/>
              <a:t>1..n,1..W</a:t>
            </a:r>
            <a:r>
              <a:t>]</a:t>
            </a:r>
            <a:r>
              <a:rPr i="1"/>
              <a:t>;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</a:t>
            </a:r>
            <a:r>
              <a:rPr i="1"/>
              <a:t>j=0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</a:t>
            </a:r>
            <a:r>
              <a:rPr i="1"/>
              <a:t>W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</a:p>
          <a:p>
            <a:pPr lvl="1" marL="342900" marR="0" indent="377099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i="1"/>
              <a:t>V</a:t>
            </a:r>
            <a:r>
              <a:t>[</a:t>
            </a:r>
            <a:r>
              <a:rPr i="1"/>
              <a:t>0,j</a:t>
            </a:r>
            <a:r>
              <a:t>]=</a:t>
            </a:r>
            <a:r>
              <a:rPr i="1"/>
              <a:t>0</a:t>
            </a:r>
            <a:endParaRPr i="1"/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</a:t>
            </a:r>
            <a:r>
              <a:rPr i="1"/>
              <a:t>i=0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</a:t>
            </a:r>
            <a:r>
              <a:rPr i="1"/>
              <a:t>n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342900" marR="0" indent="45720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/>
              <a:t>V</a:t>
            </a:r>
            <a:r>
              <a:t>[</a:t>
            </a:r>
            <a:r>
              <a:rPr i="1"/>
              <a:t>i,0</a:t>
            </a:r>
            <a:r>
              <a:t>]</a:t>
            </a:r>
            <a:r>
              <a:rPr i="1"/>
              <a:t>= 0</a:t>
            </a:r>
            <a:endParaRPr i="1"/>
          </a:p>
          <a:p>
            <a:pPr lvl="1" marL="342900" marR="0" indent="17099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</a:t>
            </a:r>
            <a:r>
              <a:rPr i="1"/>
              <a:t>i=1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</a:t>
            </a:r>
            <a:r>
              <a:rPr i="1"/>
              <a:t>n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342900" marR="0" indent="377099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</a:t>
            </a:r>
            <a:r>
              <a:rPr i="1"/>
              <a:t>j= 1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</a:t>
            </a:r>
            <a:r>
              <a:rPr i="1"/>
              <a:t>W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</a:p>
          <a:p>
            <a:pPr lvl="1" marL="342900" marR="0" indent="45720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t> </a:t>
            </a:r>
            <a:r>
              <a:rPr i="1"/>
              <a:t>w</a:t>
            </a:r>
            <a:r>
              <a:t>[</a:t>
            </a:r>
            <a:r>
              <a:rPr i="1"/>
              <a:t>i</a:t>
            </a:r>
            <a:r>
              <a:t>]≤</a:t>
            </a:r>
            <a:r>
              <a:rPr i="1"/>
              <a:t>j</a:t>
            </a:r>
            <a:r>
              <a:rPr i="1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 (</a:t>
            </a:r>
            <a:r>
              <a:rPr i="1"/>
              <a:t>v</a:t>
            </a:r>
            <a:r>
              <a:t>[</a:t>
            </a:r>
            <a:r>
              <a:rPr i="1"/>
              <a:t>i</a:t>
            </a:r>
            <a:r>
              <a:t>]</a:t>
            </a:r>
            <a:r>
              <a:rPr i="1"/>
              <a:t>+V</a:t>
            </a:r>
            <a:r>
              <a:t>[</a:t>
            </a:r>
            <a:r>
              <a:rPr i="1"/>
              <a:t>i-1,j-w</a:t>
            </a:r>
            <a:r>
              <a:t>[</a:t>
            </a:r>
            <a:r>
              <a:rPr i="1"/>
              <a:t>i</a:t>
            </a:r>
            <a:r>
              <a:t>]]) </a:t>
            </a:r>
            <a:r>
              <a:rPr i="1"/>
              <a:t>&gt; V</a:t>
            </a:r>
            <a:r>
              <a:t>[</a:t>
            </a:r>
            <a:r>
              <a:rPr i="1"/>
              <a:t>i-1,j</a:t>
            </a:r>
            <a:r>
              <a:t>]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342900" marR="0" indent="87630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/>
              <a:t>V</a:t>
            </a:r>
            <a:r>
              <a:t>[</a:t>
            </a:r>
            <a:r>
              <a:rPr i="1"/>
              <a:t>i,j</a:t>
            </a:r>
            <a:r>
              <a:t>]</a:t>
            </a:r>
            <a:r>
              <a:rPr i="1"/>
              <a:t>= v</a:t>
            </a:r>
            <a:r>
              <a:t>[</a:t>
            </a:r>
            <a:r>
              <a:rPr i="1"/>
              <a:t>i</a:t>
            </a:r>
            <a:r>
              <a:t>]</a:t>
            </a:r>
            <a:r>
              <a:rPr i="1"/>
              <a:t> + V</a:t>
            </a:r>
            <a:r>
              <a:t>[</a:t>
            </a:r>
            <a:r>
              <a:rPr i="1"/>
              <a:t>i-1,j-w</a:t>
            </a:r>
            <a:r>
              <a:t>[</a:t>
            </a:r>
            <a:r>
              <a:rPr i="1"/>
              <a:t>i</a:t>
            </a:r>
            <a:r>
              <a:t>]]</a:t>
            </a:r>
            <a:r>
              <a:rPr i="1"/>
              <a:t>;</a:t>
            </a:r>
          </a:p>
          <a:p>
            <a:pPr lvl="1" marL="342900" marR="0" indent="45720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else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342900" marR="0" indent="87630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/>
              <a:t>V</a:t>
            </a:r>
            <a:r>
              <a:t>[</a:t>
            </a:r>
            <a:r>
              <a:rPr i="1"/>
              <a:t>i,j</a:t>
            </a:r>
            <a:r>
              <a:t>]</a:t>
            </a:r>
            <a:r>
              <a:rPr i="1"/>
              <a:t>= V</a:t>
            </a:r>
            <a:r>
              <a:t>[</a:t>
            </a:r>
            <a:r>
              <a:rPr i="1"/>
              <a:t>i-1,j</a:t>
            </a:r>
            <a:r>
              <a:t>]</a:t>
            </a:r>
            <a:endParaRPr i="1"/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r>
              <a:t> </a:t>
            </a:r>
            <a:r>
              <a:rPr i="1"/>
              <a:t>V</a:t>
            </a:r>
            <a:r>
              <a:t>[</a:t>
            </a:r>
            <a:r>
              <a:rPr i="1"/>
              <a:t>n,W</a:t>
            </a:r>
            <a:r>
              <a:t>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(and the optimal subset by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backtracing)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Efficiency of Knaps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Efficiency of Knapsack</a:t>
            </a:r>
          </a:p>
        </p:txBody>
      </p:sp>
      <p:sp>
        <p:nvSpPr>
          <p:cNvPr id="287" name="Time Efficiency: Θ(nW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Efficiency: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Θ(nW)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Space efficiency: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Θ(nW)</a:t>
            </a:r>
          </a:p>
        </p:txBody>
      </p:sp>
      <p:sp>
        <p:nvSpPr>
          <p:cNvPr id="2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93" name="Knapsack algorithm using dynamic programm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Knapsack algorithm using dynamic programming</a:t>
            </a:r>
          </a:p>
          <a:p>
            <a:pPr/>
            <a:r>
              <a:t>Efficiency</a:t>
            </a:r>
          </a:p>
          <a:p>
            <a:pPr/>
            <a:r>
              <a:t>Optimal subsets using backtracking</a:t>
            </a:r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Levitin…"/>
          <p:cNvSpPr txBox="1"/>
          <p:nvPr>
            <p:ph type="body" idx="1"/>
          </p:nvPr>
        </p:nvSpPr>
        <p:spPr>
          <a:xfrm>
            <a:off x="555600" y="1042550"/>
            <a:ext cx="9048800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>
              <a:defRPr sz="2800"/>
            </a:pPr>
            <a:r>
              <a:t>Sec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8.4</a:t>
            </a:r>
            <a:r>
              <a:t> </a:t>
            </a:r>
          </a:p>
          <a:p>
            <a:pPr marL="322075" indent="-282388">
              <a:spcBef>
                <a:spcPts val="600"/>
              </a:spcBef>
              <a:defRPr sz="2800"/>
            </a:pPr>
            <a:r>
              <a:t>Text book 2: Horowitz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5.7</a:t>
            </a:r>
            <a:r>
              <a:t> </a:t>
            </a:r>
          </a:p>
          <a:p>
            <a:pPr lvl="1">
              <a:defRPr sz="2800"/>
            </a:pPr>
          </a:p>
          <a:p>
            <a:pPr marL="382587" indent="-342899">
              <a:defRPr sz="2800"/>
            </a:pPr>
            <a:r>
              <a:rPr>
                <a:latin typeface="Arial"/>
                <a:ea typeface="Arial"/>
                <a:cs typeface="Arial"/>
                <a:sym typeface="Arial"/>
              </a:rPr>
              <a:t>R1</a:t>
            </a:r>
            <a:r>
              <a:t>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Knapsack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Knapsack problem</a:t>
            </a:r>
          </a:p>
        </p:txBody>
      </p:sp>
      <p:sp>
        <p:nvSpPr>
          <p:cNvPr id="54" name="Knapsack 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Knapsack problem:</a:t>
            </a:r>
          </a:p>
          <a:p>
            <a:pPr lvl="1"/>
            <a:r>
              <a:t>Given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items of known weights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and</a:t>
            </a:r>
          </a:p>
          <a:p>
            <a:pPr lvl="1"/>
            <a:r>
              <a:t>Having values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 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and a capacity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lvl="1"/>
            <a:r>
              <a:t>Find the most valuable subset of items that fit into the knapsack.</a:t>
            </a:r>
          </a:p>
          <a:p>
            <a:pPr lvl="2"/>
            <a:r>
              <a:t>Items are to be considered in full, not partially</a:t>
            </a:r>
          </a:p>
          <a:p>
            <a:pPr lvl="1"/>
            <a:r>
              <a:t>Note: All the weights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’s and knapsack capacity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t> are integers, but values can be real numbers.</a:t>
            </a:r>
          </a:p>
          <a:p>
            <a:pPr/>
            <a:r>
              <a:t>Goal: solve the knapsack problem using dynamic programming.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P Approach: Knaps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Approach: Knapsack</a:t>
            </a:r>
          </a:p>
        </p:txBody>
      </p:sp>
      <p:sp>
        <p:nvSpPr>
          <p:cNvPr id="60" name="To solve knapsack problem using DP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900"/>
            </a:pPr>
            <a:r>
              <a:t>To solve knapsack problem using DP, </a:t>
            </a:r>
          </a:p>
          <a:p>
            <a:pPr lvl="1">
              <a:spcBef>
                <a:spcPts val="100"/>
              </a:spcBef>
              <a:defRPr sz="2900"/>
            </a:pPr>
            <a:r>
              <a:t>Need to design a recurrence relation</a:t>
            </a:r>
          </a:p>
          <a:p>
            <a:pPr lvl="2">
              <a:spcBef>
                <a:spcPts val="100"/>
              </a:spcBef>
              <a:defRPr sz="2900"/>
            </a:pPr>
            <a:r>
              <a:t>Express a solution to an instance in terms of smaller instances.</a:t>
            </a:r>
          </a:p>
          <a:p>
            <a:pPr marL="382587" indent="-342899">
              <a:spcBef>
                <a:spcPts val="100"/>
              </a:spcBef>
              <a:defRPr sz="2900"/>
            </a:pPr>
            <a:r>
              <a:t>Consider an instance defined by first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items with </a:t>
            </a:r>
          </a:p>
          <a:p>
            <a:pPr lvl="1">
              <a:spcBef>
                <a:spcPts val="100"/>
              </a:spcBef>
              <a:defRPr sz="2900"/>
            </a:pPr>
            <a:r>
              <a:t>Weights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i;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1≤i≤n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  <a:defRPr sz="29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Values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i;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1≤i≤n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Knapsack capacity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1≤j≤w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61156" indent="-321468">
              <a:spcBef>
                <a:spcPts val="1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V[i,j]</a:t>
            </a:r>
            <a:r>
              <a:t> be the optimal solution to this instance</a:t>
            </a:r>
          </a:p>
          <a:p>
            <a:pPr lvl="1">
              <a:spcBef>
                <a:spcPts val="1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i.e. the value of most valuable subsets of first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items that fit knapsack of capacity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.</a:t>
            </a:r>
          </a:p>
          <a:p>
            <a:pPr marL="361156" indent="-321468">
              <a:spcBef>
                <a:spcPts val="1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Approach: divide first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items into two categories:</a:t>
            </a:r>
          </a:p>
          <a:p>
            <a:pPr lvl="1">
              <a:spcBef>
                <a:spcPts val="1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Those that include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item, and </a:t>
            </a:r>
          </a:p>
          <a:p>
            <a:pPr lvl="1">
              <a:spcBef>
                <a:spcPts val="1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Those that don’t include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item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P Approach: Knaps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Approach: Knapsack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69" name="Table"/>
          <p:cNvGraphicFramePr/>
          <p:nvPr/>
        </p:nvGraphicFramePr>
        <p:xfrm>
          <a:off x="886782" y="1306655"/>
          <a:ext cx="8415011" cy="279343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893853"/>
                <a:gridCol w="661146"/>
                <a:gridCol w="721704"/>
                <a:gridCol w="2318454"/>
                <a:gridCol w="646362"/>
                <a:gridCol w="1787791"/>
                <a:gridCol w="605777"/>
                <a:gridCol w="751343"/>
              </a:tblGrid>
              <a:tr h="3949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j-w</a:t>
                      </a:r>
                      <a:r>
                        <a:rPr baseline="-5999"/>
                        <a:t>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49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49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49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49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49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49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0" name="Table for solving knapsack problem using dynamic programming"/>
          <p:cNvSpPr txBox="1"/>
          <p:nvPr/>
        </p:nvSpPr>
        <p:spPr>
          <a:xfrm>
            <a:off x="726774" y="4053811"/>
            <a:ext cx="9055611" cy="60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0">
              <a:lnSpc>
                <a:spcPct val="90000"/>
              </a:lnSpc>
              <a:spcBef>
                <a:spcPts val="7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Table for solving knapsack problem using dynamic programming</a:t>
            </a:r>
          </a:p>
        </p:txBody>
      </p:sp>
      <p:sp>
        <p:nvSpPr>
          <p:cNvPr id="71" name="Category 1: subsets that do not include ith item.…"/>
          <p:cNvSpPr txBox="1"/>
          <p:nvPr/>
        </p:nvSpPr>
        <p:spPr>
          <a:xfrm>
            <a:off x="726774" y="4729550"/>
            <a:ext cx="7077602" cy="2184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t>Category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subsets that do not include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item.</a:t>
            </a:r>
          </a:p>
          <a:p>
            <a:pPr lvl="1" marL="627459" indent="-232171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t>Value of optimal subset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V[i-1,j]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01905" indent="-262217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t>Category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t>: subsets that do include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item.</a:t>
            </a:r>
          </a:p>
          <a:p>
            <a:pPr lvl="1" marL="627459" indent="-232171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t>Thus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j&gt;w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i.e.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j-w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</a:t>
            </a: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2500"/>
              <a:t>.</a:t>
            </a:r>
            <a:endParaRPr sz="2500"/>
          </a:p>
          <a:p>
            <a:pPr lvl="1" marL="618529" indent="-223242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 sz="2500"/>
              <a:t>Value of optimal subset is </a:t>
            </a: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 sz="25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+V[i-1,j-w</a:t>
            </a:r>
            <a:r>
              <a:rPr baseline="-5999" sz="25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  <p:sp>
        <p:nvSpPr>
          <p:cNvPr id="72" name="V[i,j]"/>
          <p:cNvSpPr txBox="1"/>
          <p:nvPr/>
        </p:nvSpPr>
        <p:spPr>
          <a:xfrm>
            <a:off x="6307238" y="2853675"/>
            <a:ext cx="130321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V[i,j]</a:t>
            </a:r>
          </a:p>
        </p:txBody>
      </p:sp>
      <p:sp>
        <p:nvSpPr>
          <p:cNvPr id="73" name="V[i-1,j]"/>
          <p:cNvSpPr txBox="1"/>
          <p:nvPr/>
        </p:nvSpPr>
        <p:spPr>
          <a:xfrm>
            <a:off x="6109086" y="2447783"/>
            <a:ext cx="169951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V[i-1,j]</a:t>
            </a:r>
          </a:p>
        </p:txBody>
      </p:sp>
      <p:sp>
        <p:nvSpPr>
          <p:cNvPr id="74" name="V[i-1,j-wi]"/>
          <p:cNvSpPr txBox="1"/>
          <p:nvPr/>
        </p:nvSpPr>
        <p:spPr>
          <a:xfrm>
            <a:off x="3151612" y="2447783"/>
            <a:ext cx="222792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V[i-1,j-w</a:t>
            </a:r>
            <a:r>
              <a:rPr baseline="-5999"/>
              <a:t>i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1" grpId="3"/>
      <p:bldP build="whole" bldLvl="1" animBg="1" rev="0" advAuto="0" spid="72" grpId="2"/>
      <p:bldP build="p" bldLvl="5" animBg="1" rev="0" advAuto="0" spid="70" grpId="1"/>
      <p:bldP build="whole" bldLvl="1" animBg="1" rev="0" advAuto="0" spid="73" grpId="4"/>
      <p:bldP build="whole" bldLvl="1" animBg="1" rev="0" advAuto="0" spid="74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DP Approach: Knaps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Approach: Knapsack</a:t>
            </a:r>
          </a:p>
        </p:txBody>
      </p:sp>
      <p:sp>
        <p:nvSpPr>
          <p:cNvPr id="77" name="Possible cases:…"/>
          <p:cNvSpPr txBox="1"/>
          <p:nvPr>
            <p:ph type="body" sz="half" idx="1"/>
          </p:nvPr>
        </p:nvSpPr>
        <p:spPr>
          <a:xfrm>
            <a:off x="666288" y="938113"/>
            <a:ext cx="9055611" cy="2481278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800"/>
            </a:pPr>
            <a:r>
              <a:t>Possible cases: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j&lt;w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 (i.e.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j-w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&lt;0</a:t>
            </a:r>
            <a:r>
              <a:t>), i.e. weight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item is more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and thus can’t be included</a:t>
            </a: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j≥w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(i.e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j-w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weight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item is less than or equal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, and thus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item may included or execluded.</a:t>
            </a:r>
          </a:p>
          <a:p>
            <a:pPr marL="382587" indent="-342899">
              <a:spcBef>
                <a:spcPts val="200"/>
              </a:spcBef>
              <a:defRPr sz="2800"/>
            </a:pPr>
            <a:r>
              <a:t>Thus,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8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81" name="Equation"/>
          <p:cNvSpPr txBox="1"/>
          <p:nvPr/>
        </p:nvSpPr>
        <p:spPr>
          <a:xfrm>
            <a:off x="694084" y="3434864"/>
            <a:ext cx="9000019" cy="75027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phant>
                        <m:phant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phant>
                        <m:phant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den>
                  </m:f>
                  <m:phant>
                    <m:phant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  <p:sp>
        <p:nvSpPr>
          <p:cNvPr id="82" name="The initial conditions can be defined as…"/>
          <p:cNvSpPr txBox="1"/>
          <p:nvPr/>
        </p:nvSpPr>
        <p:spPr>
          <a:xfrm>
            <a:off x="835687" y="4247734"/>
            <a:ext cx="6888362" cy="2653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The initial conditions can be defined as</a:t>
            </a:r>
          </a:p>
          <a:p>
            <a:pPr lvl="3" marL="0" indent="685800">
              <a:lnSpc>
                <a:spcPct val="90000"/>
              </a:lnSpc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V[i,0]=0</a:t>
            </a:r>
            <a:r>
              <a:t>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i≥0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items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capacity</a:t>
            </a:r>
          </a:p>
          <a:p>
            <a:pPr lvl="3" marL="0" indent="685800">
              <a:lnSpc>
                <a:spcPct val="90000"/>
              </a:lnSpc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V[0,j]=0</a:t>
            </a:r>
            <a:r>
              <a:t>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j≥0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items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capacity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2" grpId="3"/>
      <p:bldP build="p" bldLvl="5" animBg="1" rev="0" advAuto="0" spid="77" grpId="1"/>
      <p:bldP build="whole" bldLvl="1" animBg="1" rev="0" advAuto="0" spid="81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Example: Knaps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Knapsack</a:t>
            </a:r>
          </a:p>
        </p:txBody>
      </p:sp>
      <p:sp>
        <p:nvSpPr>
          <p:cNvPr id="85" name="Example: consider knapsack of size 5…"/>
          <p:cNvSpPr txBox="1"/>
          <p:nvPr>
            <p:ph type="body" idx="1"/>
          </p:nvPr>
        </p:nvSpPr>
        <p:spPr>
          <a:xfrm>
            <a:off x="666288" y="1996005"/>
            <a:ext cx="9055611" cy="4833718"/>
          </a:xfrm>
          <a:prstGeom prst="rect">
            <a:avLst/>
          </a:prstGeom>
        </p:spPr>
        <p:txBody>
          <a:bodyPr/>
          <a:lstStyle/>
          <a:p>
            <a:pPr/>
            <a:r>
              <a:t>Example: consider knapsack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t> </a:t>
            </a:r>
          </a:p>
          <a:p>
            <a:pPr lvl="1"/>
            <a:r>
              <a:t>(i.e. max weight it can hold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t>), </a:t>
            </a:r>
          </a:p>
          <a:p>
            <a:pPr lvl="1"/>
            <a:r>
              <a:t> Weights as </a:t>
            </a: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=2,w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=3,w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=2</a:t>
            </a:r>
            <a:endParaRPr baseline="-5999"/>
          </a:p>
          <a:p>
            <a:pPr lvl="1" marL="663178" indent="-267890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V</a:t>
            </a:r>
            <a:r>
              <a:t>alues as</a:t>
            </a:r>
            <a:endParaRPr baseline="-5999"/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=$12,v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=$10,v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=$20,v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=$15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63178" indent="-267890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Need to 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V[4,5]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065847" indent="-213360">
              <a:buChar char="–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Max value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items with knapsack capacity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89" name="Equation"/>
          <p:cNvSpPr txBox="1"/>
          <p:nvPr/>
        </p:nvSpPr>
        <p:spPr>
          <a:xfrm>
            <a:off x="416923" y="1111571"/>
            <a:ext cx="9000019" cy="75027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phant>
                        <m:phant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phant>
                        <m:phant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den>
                  </m:f>
                  <m:phant>
                    <m:phant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xample Knaps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Knapsack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9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95" name="Table"/>
          <p:cNvGraphicFramePr/>
          <p:nvPr/>
        </p:nvGraphicFramePr>
        <p:xfrm>
          <a:off x="990600" y="990600"/>
          <a:ext cx="8178800" cy="30407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672656"/>
                <a:gridCol w="757401"/>
                <a:gridCol w="714946"/>
                <a:gridCol w="823791"/>
                <a:gridCol w="866516"/>
                <a:gridCol w="803106"/>
                <a:gridCol w="755903"/>
                <a:gridCol w="755903"/>
              </a:tblGrid>
              <a:tr h="63491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Capacity→
wts, values⇣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28575">
                      <a:solidFill>
                        <a:srgbClr val="DCDEE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B w="12700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444351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12700">
                      <a:solidFill>
                        <a:srgbClr val="53585F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682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1</a:t>
                      </a:r>
                      <a:r>
                        <a:t>=2 v</a:t>
                      </a:r>
                      <a:r>
                        <a:rPr baseline="-5999"/>
                        <a:t>1</a:t>
                      </a:r>
                      <a:r>
                        <a:t>=12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2</a:t>
                      </a:r>
                      <a:r>
                        <a:t>=1 v</a:t>
                      </a:r>
                      <a:r>
                        <a:rPr baseline="-5999"/>
                        <a:t>2</a:t>
                      </a:r>
                      <a:r>
                        <a:t>=10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3</a:t>
                      </a:r>
                      <a:r>
                        <a:t>=3 v</a:t>
                      </a:r>
                      <a:r>
                        <a:rPr baseline="-5999"/>
                        <a:t>3</a:t>
                      </a:r>
                      <a:r>
                        <a:t>=20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4</a:t>
                      </a:r>
                      <a:r>
                        <a:t>=2 v</a:t>
                      </a:r>
                      <a:r>
                        <a:rPr baseline="-5999"/>
                        <a:t>4</a:t>
                      </a:r>
                      <a:r>
                        <a:t>=15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B w="28575">
                      <a:solidFill>
                        <a:srgbClr val="DCDEE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28575">
                      <a:solidFill>
                        <a:srgbClr val="53585F"/>
                      </a:solidFill>
                      <a:miter lim="400000"/>
                    </a:lnT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6" name="V[0,j]=0  for 0≤j≤5…"/>
          <p:cNvSpPr txBox="1"/>
          <p:nvPr>
            <p:ph type="body" sz="half" idx="1"/>
          </p:nvPr>
        </p:nvSpPr>
        <p:spPr>
          <a:xfrm>
            <a:off x="699544" y="4158876"/>
            <a:ext cx="9055612" cy="320295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V[0,j]=0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for </a:t>
            </a:r>
            <a:r>
              <a:t>0≤j≤5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V[i,0]=0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0≤i≤4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4546243" y="1600511"/>
            <a:ext cx="4377185" cy="482601"/>
            <a:chOff x="0" y="0"/>
            <a:chExt cx="4377183" cy="482600"/>
          </a:xfrm>
        </p:grpSpPr>
        <p:sp>
          <p:nvSpPr>
            <p:cNvPr id="97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8" name="0"/>
            <p:cNvSpPr txBox="1"/>
            <p:nvPr/>
          </p:nvSpPr>
          <p:spPr>
            <a:xfrm>
              <a:off x="3319875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9" name="0"/>
            <p:cNvSpPr txBox="1"/>
            <p:nvPr/>
          </p:nvSpPr>
          <p:spPr>
            <a:xfrm>
              <a:off x="2489906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0" name="0"/>
            <p:cNvSpPr txBox="1"/>
            <p:nvPr/>
          </p:nvSpPr>
          <p:spPr>
            <a:xfrm>
              <a:off x="1659937" y="0"/>
              <a:ext cx="35309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1" name="0"/>
            <p:cNvSpPr txBox="1"/>
            <p:nvPr/>
          </p:nvSpPr>
          <p:spPr>
            <a:xfrm>
              <a:off x="829968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2" name="0"/>
            <p:cNvSpPr txBox="1"/>
            <p:nvPr/>
          </p:nvSpPr>
          <p:spPr>
            <a:xfrm>
              <a:off x="4024091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108" name="Group"/>
          <p:cNvGrpSpPr/>
          <p:nvPr/>
        </p:nvGrpSpPr>
        <p:grpSpPr>
          <a:xfrm>
            <a:off x="4546243" y="2064654"/>
            <a:ext cx="353094" cy="1889993"/>
            <a:chOff x="0" y="0"/>
            <a:chExt cx="353092" cy="1889992"/>
          </a:xfrm>
        </p:grpSpPr>
        <p:sp>
          <p:nvSpPr>
            <p:cNvPr id="104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5" name="0"/>
            <p:cNvSpPr txBox="1"/>
            <p:nvPr/>
          </p:nvSpPr>
          <p:spPr>
            <a:xfrm>
              <a:off x="0" y="1407392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6" name="0"/>
            <p:cNvSpPr txBox="1"/>
            <p:nvPr/>
          </p:nvSpPr>
          <p:spPr>
            <a:xfrm>
              <a:off x="0" y="945511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7" name="0"/>
            <p:cNvSpPr txBox="1"/>
            <p:nvPr/>
          </p:nvSpPr>
          <p:spPr>
            <a:xfrm>
              <a:off x="0" y="471625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109" name="Rectangle"/>
          <p:cNvSpPr/>
          <p:nvPr/>
        </p:nvSpPr>
        <p:spPr>
          <a:xfrm>
            <a:off x="8360330" y="3497262"/>
            <a:ext cx="789160" cy="49782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9" grpId="1"/>
      <p:bldP build="whole" bldLvl="1" animBg="1" rev="0" advAuto="0" spid="103" grpId="3"/>
      <p:bldP build="p" bldLvl="5" animBg="1" rev="0" advAuto="0" spid="96" grpId="2"/>
      <p:bldP build="whole" bldLvl="1" animBg="1" rev="0" advAuto="0" spid="108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1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14" name="Table"/>
          <p:cNvGraphicFramePr/>
          <p:nvPr/>
        </p:nvGraphicFramePr>
        <p:xfrm>
          <a:off x="1004887" y="209061"/>
          <a:ext cx="8178801" cy="30407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672656"/>
                <a:gridCol w="757401"/>
                <a:gridCol w="714946"/>
                <a:gridCol w="823791"/>
                <a:gridCol w="866516"/>
                <a:gridCol w="803106"/>
                <a:gridCol w="755903"/>
                <a:gridCol w="755903"/>
              </a:tblGrid>
              <a:tr h="63491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Capacity→
wts, values⇣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28575">
                      <a:solidFill>
                        <a:srgbClr val="DCDEE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B w="12700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444351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12700">
                      <a:solidFill>
                        <a:srgbClr val="53585F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682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1</a:t>
                      </a:r>
                      <a:r>
                        <a:t>=2 v</a:t>
                      </a:r>
                      <a:r>
                        <a:rPr baseline="-5999"/>
                        <a:t>1</a:t>
                      </a:r>
                      <a:r>
                        <a:t>=12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2</a:t>
                      </a:r>
                      <a:r>
                        <a:t>=1 v</a:t>
                      </a:r>
                      <a:r>
                        <a:rPr baseline="-5999"/>
                        <a:t>2</a:t>
                      </a:r>
                      <a:r>
                        <a:t>=10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3</a:t>
                      </a:r>
                      <a:r>
                        <a:t>=3 v</a:t>
                      </a:r>
                      <a:r>
                        <a:rPr baseline="-5999"/>
                        <a:t>3</a:t>
                      </a:r>
                      <a:r>
                        <a:t>=20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4</a:t>
                      </a:r>
                      <a:r>
                        <a:t>=2 v</a:t>
                      </a:r>
                      <a:r>
                        <a:rPr baseline="-5999"/>
                        <a:t>4</a:t>
                      </a:r>
                      <a:r>
                        <a:t>=15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B w="28575">
                      <a:solidFill>
                        <a:srgbClr val="DCDEE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28575">
                      <a:solidFill>
                        <a:srgbClr val="53585F"/>
                      </a:solidFill>
                      <a:miter lim="400000"/>
                    </a:lnT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5" name="V[1,1]=V[1-1,1] since j=1&lt;w1=2…"/>
          <p:cNvSpPr txBox="1"/>
          <p:nvPr>
            <p:ph type="body" idx="1"/>
          </p:nvPr>
        </p:nvSpPr>
        <p:spPr>
          <a:xfrm>
            <a:off x="552194" y="3294195"/>
            <a:ext cx="9055612" cy="363535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V[1,1]=V[1-1,1]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since </a:t>
            </a:r>
            <a:r>
              <a:t>j=1&lt;w</a:t>
            </a:r>
            <a:r>
              <a:rPr baseline="-5999"/>
              <a:t>1</a:t>
            </a:r>
            <a:r>
              <a:t>=2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=0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V[1,2]=max{V[0,2],12+V[0,2-2]};j=2≥w</a:t>
            </a:r>
            <a:r>
              <a:rPr baseline="-5999"/>
              <a:t>1</a:t>
            </a:r>
            <a:r>
              <a:t>=2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=max{0,12+V[0,0]} = 12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V[1,3]=max{V[0,3],12+V[0,3-2]};j=3≥w</a:t>
            </a:r>
            <a:r>
              <a:rPr baseline="-5999"/>
              <a:t>1</a:t>
            </a:r>
            <a:r>
              <a:t>=2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=max{0,12+V[0,1]}=12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V[1,4]=max{V[0,4],12+V[0,4-2]};j=4≥w</a:t>
            </a:r>
            <a:r>
              <a:rPr baseline="-5999"/>
              <a:t>1</a:t>
            </a:r>
            <a:r>
              <a:t>=2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=max{0,12+V[0,2]}=12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V[1,5]=max{V[0,5],12+V[0,5-2]};j=5≥w</a:t>
            </a:r>
            <a:r>
              <a:rPr baseline="-5999"/>
              <a:t>1</a:t>
            </a:r>
            <a:r>
              <a:t>=2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=max{0, 12+V[0,3]}=12</a:t>
            </a:r>
          </a:p>
        </p:txBody>
      </p:sp>
      <p:grpSp>
        <p:nvGrpSpPr>
          <p:cNvPr id="122" name="Group"/>
          <p:cNvGrpSpPr/>
          <p:nvPr/>
        </p:nvGrpSpPr>
        <p:grpSpPr>
          <a:xfrm>
            <a:off x="4546243" y="875582"/>
            <a:ext cx="4377185" cy="482601"/>
            <a:chOff x="0" y="0"/>
            <a:chExt cx="4377183" cy="482600"/>
          </a:xfrm>
        </p:grpSpPr>
        <p:sp>
          <p:nvSpPr>
            <p:cNvPr id="116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7" name="0"/>
            <p:cNvSpPr txBox="1"/>
            <p:nvPr/>
          </p:nvSpPr>
          <p:spPr>
            <a:xfrm>
              <a:off x="3319875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8" name="0"/>
            <p:cNvSpPr txBox="1"/>
            <p:nvPr/>
          </p:nvSpPr>
          <p:spPr>
            <a:xfrm>
              <a:off x="2489906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9" name="0"/>
            <p:cNvSpPr txBox="1"/>
            <p:nvPr/>
          </p:nvSpPr>
          <p:spPr>
            <a:xfrm>
              <a:off x="1659937" y="0"/>
              <a:ext cx="35309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0" name="0"/>
            <p:cNvSpPr txBox="1"/>
            <p:nvPr/>
          </p:nvSpPr>
          <p:spPr>
            <a:xfrm>
              <a:off x="829968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1" name="0"/>
            <p:cNvSpPr txBox="1"/>
            <p:nvPr/>
          </p:nvSpPr>
          <p:spPr>
            <a:xfrm>
              <a:off x="4024091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127" name="Group"/>
          <p:cNvGrpSpPr/>
          <p:nvPr/>
        </p:nvGrpSpPr>
        <p:grpSpPr>
          <a:xfrm>
            <a:off x="4579500" y="1310157"/>
            <a:ext cx="353093" cy="1889994"/>
            <a:chOff x="0" y="0"/>
            <a:chExt cx="353092" cy="1889992"/>
          </a:xfrm>
        </p:grpSpPr>
        <p:sp>
          <p:nvSpPr>
            <p:cNvPr id="123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4" name="0"/>
            <p:cNvSpPr txBox="1"/>
            <p:nvPr/>
          </p:nvSpPr>
          <p:spPr>
            <a:xfrm>
              <a:off x="0" y="1407392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5" name="0"/>
            <p:cNvSpPr txBox="1"/>
            <p:nvPr/>
          </p:nvSpPr>
          <p:spPr>
            <a:xfrm>
              <a:off x="0" y="945511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6" name="0"/>
            <p:cNvSpPr txBox="1"/>
            <p:nvPr/>
          </p:nvSpPr>
          <p:spPr>
            <a:xfrm>
              <a:off x="0" y="471625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128" name="0"/>
          <p:cNvSpPr txBox="1"/>
          <p:nvPr/>
        </p:nvSpPr>
        <p:spPr>
          <a:xfrm>
            <a:off x="5376212" y="1290598"/>
            <a:ext cx="3530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9" name="12"/>
          <p:cNvSpPr txBox="1"/>
          <p:nvPr/>
        </p:nvSpPr>
        <p:spPr>
          <a:xfrm>
            <a:off x="6172924" y="12905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30" name="12"/>
          <p:cNvSpPr txBox="1"/>
          <p:nvPr/>
        </p:nvSpPr>
        <p:spPr>
          <a:xfrm>
            <a:off x="6890098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31" name="12"/>
          <p:cNvSpPr txBox="1"/>
          <p:nvPr/>
        </p:nvSpPr>
        <p:spPr>
          <a:xfrm>
            <a:off x="7701292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32" name="12"/>
          <p:cNvSpPr txBox="1"/>
          <p:nvPr/>
        </p:nvSpPr>
        <p:spPr>
          <a:xfrm>
            <a:off x="8512486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2"/>
      <p:bldP build="whole" bldLvl="1" animBg="1" rev="0" advAuto="0" spid="129" grpId="3"/>
      <p:bldP build="whole" bldLvl="1" animBg="1" rev="0" advAuto="0" spid="131" grpId="5"/>
      <p:bldP build="whole" bldLvl="1" animBg="1" rev="0" advAuto="0" spid="130" grpId="4"/>
      <p:bldP build="whole" bldLvl="1" animBg="1" rev="0" advAuto="0" spid="132" grpId="6"/>
      <p:bldP build="p" bldLvl="5" animBg="1" rev="0" advAuto="0" spid="11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