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47385" y="938113"/>
            <a:ext cx="9265230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python.org/3/library/turtle.html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9148730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algn="l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 algn="l">
              <a:lnSpc>
                <a:spcPct val="95000"/>
              </a:lnSpc>
              <a:defRPr sz="4400"/>
            </a:pPr>
            <a:r>
              <a:t>L02: </a:t>
            </a:r>
            <a:r>
              <a:rPr sz="3800">
                <a:latin typeface="Arial"/>
                <a:ea typeface="Arial"/>
                <a:cs typeface="Arial"/>
                <a:sym typeface="Arial"/>
              </a:rPr>
              <a:t>Algorithm Specifications and Analysis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930291" y="4325797"/>
            <a:ext cx="4788943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esign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Strategies</a:t>
            </a:r>
          </a:p>
        </p:txBody>
      </p:sp>
      <p:sp>
        <p:nvSpPr>
          <p:cNvPr id="97" name="Brute for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Brute force</a:t>
            </a:r>
          </a:p>
          <a:p>
            <a:pPr/>
            <a:r>
              <a:t>Divide and conquer</a:t>
            </a:r>
          </a:p>
          <a:p>
            <a:pPr/>
            <a:r>
              <a:t>Decrease and conquer</a:t>
            </a:r>
          </a:p>
          <a:p>
            <a:pPr/>
            <a:r>
              <a:t>Greedy approach</a:t>
            </a:r>
          </a:p>
          <a:p>
            <a:pPr/>
            <a:r>
              <a:t>Dynamic programming</a:t>
            </a:r>
          </a:p>
          <a:p>
            <a:pPr/>
            <a:r>
              <a:t>Backtracking </a:t>
            </a:r>
          </a:p>
          <a:p>
            <a:pPr/>
            <a:r>
              <a:t>Branch and bound</a:t>
            </a:r>
          </a:p>
          <a:p>
            <a:pPr/>
            <a:r>
              <a:t>Space and time trade offs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0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lgorithm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Specification</a:t>
            </a:r>
          </a:p>
        </p:txBody>
      </p:sp>
      <p:sp>
        <p:nvSpPr>
          <p:cNvPr id="103" name="How should an algorithm be specifi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should an algorithm be specified?</a:t>
            </a:r>
          </a:p>
          <a:p>
            <a:pPr/>
            <a:r>
              <a:t>Can it be described in plain english or any other natural language?</a:t>
            </a:r>
          </a:p>
          <a:p>
            <a:pPr lvl="1"/>
            <a:r>
              <a:t>Will it be unambiguous?</a:t>
            </a:r>
          </a:p>
          <a:p>
            <a:pPr lvl="1"/>
            <a:r>
              <a:t>Does it offer critieria of finiteness, feasibility etc.</a:t>
            </a:r>
          </a:p>
          <a:p>
            <a:pPr/>
            <a:r>
              <a:t>Should it be defined via a flow chart?</a:t>
            </a:r>
          </a:p>
          <a:p>
            <a:pPr lvl="1"/>
            <a:r>
              <a:t>Does graphical representation covers all criteria?</a:t>
            </a:r>
          </a:p>
          <a:p>
            <a:pPr lvl="1"/>
            <a:r>
              <a:t>Works well when it is short and simple/.</a:t>
            </a:r>
          </a:p>
          <a:p>
            <a:pPr/>
            <a:r>
              <a:t>Should we use a programming language? C/C++/Java?</a:t>
            </a:r>
          </a:p>
          <a:p>
            <a:pPr lvl="1"/>
            <a:r>
              <a:t>What would be difference between program and algorithm?</a:t>
            </a:r>
          </a:p>
          <a:p>
            <a:pPr/>
            <a:r>
              <a:t>A mix and match of all of above?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xample: Algorithm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Algorithm Specification</a:t>
            </a:r>
          </a:p>
        </p:txBody>
      </p:sp>
      <p:sp>
        <p:nvSpPr>
          <p:cNvPr id="109" name="Selection sor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</a:p>
          <a:p>
            <a:pPr lvl="1"/>
            <a:r>
              <a:t>Description in english:</a:t>
            </a:r>
          </a:p>
          <a:p>
            <a:pPr lvl="2"/>
            <a:r>
              <a:t>To sort collection of n unsorted elements, find the shortest element and place it ahead of sorted list.</a:t>
            </a:r>
          </a:p>
          <a:p>
            <a:pPr lvl="1"/>
            <a:r>
              <a:t>Issues with this description</a:t>
            </a:r>
          </a:p>
          <a:p>
            <a:pPr lvl="2"/>
            <a:r>
              <a:t>How are the elements initially stored in a collection?</a:t>
            </a:r>
          </a:p>
          <a:p>
            <a:pPr lvl="3"/>
            <a:r>
              <a:t>In an array, linked list or something else?</a:t>
            </a:r>
          </a:p>
          <a:p>
            <a:pPr lvl="2"/>
            <a:r>
              <a:t>How is sorted list maintained?</a:t>
            </a:r>
          </a:p>
          <a:p>
            <a:pPr lvl="3"/>
            <a:r>
              <a:t>Meaning of ahead of sorted list?</a:t>
            </a:r>
          </a:p>
          <a:p>
            <a:pPr lvl="2"/>
            <a:r>
              <a:t>How the result is placed?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election Sort: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Specification</a:t>
            </a:r>
          </a:p>
        </p:txBody>
      </p:sp>
      <p:sp>
        <p:nvSpPr>
          <p:cNvPr id="115" name="Assump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Assumption:</a:t>
            </a:r>
          </a:p>
          <a:p>
            <a:pPr lvl="1"/>
            <a:r>
              <a:t>Input: All unsorted elements are stored in an array</a:t>
            </a:r>
          </a:p>
          <a:p>
            <a:pPr lvl="2"/>
            <a:r>
              <a:t>i</a:t>
            </a:r>
            <a:r>
              <a:rPr baseline="31999"/>
              <a:t>th</a:t>
            </a:r>
            <a:r>
              <a:t> element is stored in i</a:t>
            </a:r>
            <a:r>
              <a:rPr baseline="31999"/>
              <a:t>th</a:t>
            </a:r>
            <a:r>
              <a:t> position i.e. a[i]</a:t>
            </a:r>
          </a:p>
          <a:p>
            <a:pPr lvl="1"/>
            <a:r>
              <a:t>Output: Sorted elements will be in the same array</a:t>
            </a:r>
          </a:p>
          <a:p>
            <a:pPr/>
            <a:r>
              <a:t>Specification</a:t>
            </a:r>
          </a:p>
          <a:p>
            <a:pPr lvl="2" marL="0" indent="457200">
              <a:spcBef>
                <a:spcPts val="6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  <a:ea typeface="+mn-ea"/>
                <a:cs typeface="+mn-cs"/>
                <a:sym typeface="Gill Sans"/>
              </a:rPr>
              <a:t>for</a:t>
            </a:r>
            <a:r>
              <a:t> i=1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to</a:t>
            </a:r>
            <a:r>
              <a:t> n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do</a:t>
            </a:r>
          </a:p>
          <a:p>
            <a:pPr lvl="3" marL="0" indent="685800">
              <a:spcBef>
                <a:spcPts val="6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  <a:ea typeface="+mn-ea"/>
                <a:cs typeface="+mn-cs"/>
                <a:sym typeface="Gill Sans"/>
              </a:rPr>
              <a:t>examine</a:t>
            </a:r>
            <a:r>
              <a:t> a[i]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to</a:t>
            </a:r>
            <a:r>
              <a:t> a[n],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and</a:t>
            </a:r>
          </a:p>
          <a:p>
            <a:pPr lvl="3" marL="0" indent="685800">
              <a:spcBef>
                <a:spcPts val="6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  <a:ea typeface="+mn-ea"/>
                <a:cs typeface="+mn-cs"/>
                <a:sym typeface="Gill Sans"/>
              </a:rPr>
              <a:t>find the smallest element</a:t>
            </a:r>
            <a:r>
              <a:t> a[j]</a:t>
            </a:r>
          </a:p>
          <a:p>
            <a:pPr lvl="3" marL="0" indent="685800">
              <a:spcBef>
                <a:spcPts val="6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+mn-lt"/>
                <a:ea typeface="+mn-ea"/>
                <a:cs typeface="+mn-cs"/>
                <a:sym typeface="Gill Sans"/>
              </a:rPr>
              <a:t>Interchange</a:t>
            </a:r>
            <a:r>
              <a:t> a[i] </a:t>
            </a:r>
            <a:r>
              <a:rPr>
                <a:latin typeface="+mn-lt"/>
                <a:ea typeface="+mn-ea"/>
                <a:cs typeface="+mn-cs"/>
                <a:sym typeface="Gill Sans"/>
              </a:rPr>
              <a:t>and</a:t>
            </a:r>
            <a:r>
              <a:t> a[j]</a:t>
            </a:r>
          </a:p>
          <a:p>
            <a:pPr marL="322075" indent="-282388"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it meet all criteria?</a:t>
            </a:r>
          </a:p>
          <a:p>
            <a:pPr lvl="1" marL="645318" indent="-250031"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Input, output, unambiguity, feasibility, finiteness, 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election Sort: Java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Java Code</a:t>
            </a:r>
          </a:p>
        </p:txBody>
      </p:sp>
      <p:sp>
        <p:nvSpPr>
          <p:cNvPr id="121" name="// I/p: array a[1:n] of n elements contains n integ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// I/p: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a[1:n]</a:t>
            </a:r>
            <a:r>
              <a:t> of n elements contains n integers.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(int i=1; i&lt;=n; i++) {</a:t>
            </a:r>
          </a:p>
          <a:p>
            <a:pPr lvl="1" marL="0" indent="2286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int j=i;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for (int k=i+1; k&lt;10; k++) {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(a[k] &lt; a[j])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j = k;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int x = a[i];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a[i] = a[j];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a[j] = x;</a:t>
            </a:r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342246" indent="-302558"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it work correctly?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election Sort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Example</a:t>
            </a:r>
          </a:p>
        </p:txBody>
      </p:sp>
      <p:sp>
        <p:nvSpPr>
          <p:cNvPr id="127" name="python turtle graph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t>Module: sorting_animate.py</a:t>
            </a:r>
          </a:p>
          <a:p>
            <a:pPr lvl="1"/>
            <a:r>
              <a:t>Modified to define number of items to sort</a:t>
            </a:r>
          </a:p>
          <a:p>
            <a:pPr lvl="1"/>
            <a:r>
              <a:t>Invocation:</a:t>
            </a:r>
          </a:p>
          <a:p>
            <a:pPr lvl="2"/>
            <a:r>
              <a:t>python selectionsort.py &lt;n&gt;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ursive Algorithms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Recursive Algorithms Specification</a:t>
            </a:r>
          </a:p>
        </p:txBody>
      </p:sp>
      <p:sp>
        <p:nvSpPr>
          <p:cNvPr id="133" name="Recursion:…"/>
          <p:cNvSpPr txBox="1"/>
          <p:nvPr>
            <p:ph type="body" idx="1"/>
          </p:nvPr>
        </p:nvSpPr>
        <p:spPr>
          <a:xfrm>
            <a:off x="447385" y="950813"/>
            <a:ext cx="9265230" cy="5891610"/>
          </a:xfrm>
          <a:prstGeom prst="rect">
            <a:avLst/>
          </a:prstGeom>
        </p:spPr>
        <p:txBody>
          <a:bodyPr/>
          <a:lstStyle/>
          <a:p>
            <a:pPr/>
            <a:r>
              <a:t>Recursion: </a:t>
            </a:r>
          </a:p>
          <a:p>
            <a:pPr lvl="1"/>
            <a:r>
              <a:t>Efficient mechanism to specify a good number of problems</a:t>
            </a:r>
          </a:p>
          <a:p>
            <a:pPr lvl="2"/>
            <a:r>
              <a:t>Factorial: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n! = n * (n-1)!</a:t>
            </a:r>
          </a:p>
          <a:p>
            <a:pPr lvl="2"/>
            <a:r>
              <a:t>Binomial coefficient: </a:t>
            </a:r>
          </a:p>
          <a:p>
            <a:pPr lvl="3"/>
            <a:r>
              <a:t>write 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-5999"/>
              <a:t> </a:t>
            </a:r>
            <a:r>
              <a:t>recursively (Use pascal triangle)</a:t>
            </a:r>
          </a:p>
          <a:p>
            <a:pPr lvl="4" marL="0" indent="9144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31999"/>
              <a:t>n</a:t>
            </a:r>
            <a:r>
              <a:t>C</a:t>
            </a:r>
            <a:r>
              <a:rPr baseline="-5999"/>
              <a:t>k </a:t>
            </a:r>
            <a:r>
              <a:t>= n!/(k!(n-k)!) = </a:t>
            </a:r>
            <a:r>
              <a:rPr baseline="31999"/>
              <a:t>n-1</a:t>
            </a:r>
            <a:r>
              <a:t>C</a:t>
            </a:r>
            <a:r>
              <a:rPr baseline="-5999"/>
              <a:t>k</a:t>
            </a:r>
            <a:r>
              <a:t> + </a:t>
            </a:r>
            <a:r>
              <a:rPr baseline="31999"/>
              <a:t>n-1</a:t>
            </a:r>
            <a:r>
              <a:t>C</a:t>
            </a:r>
            <a:r>
              <a:rPr baseline="-5999"/>
              <a:t>k-1</a:t>
            </a:r>
          </a:p>
          <a:p>
            <a:pPr/>
            <a:r>
              <a:t>Recursion invocation</a:t>
            </a:r>
          </a:p>
          <a:p>
            <a:pPr lvl="1"/>
            <a:r>
              <a:t>Direct recursion: by a function itself e.g. factorial</a:t>
            </a:r>
          </a:p>
          <a:p>
            <a:pPr lvl="1"/>
            <a:r>
              <a:t>Indirect recursion: a function calls another function which in turn calls the calling function.</a:t>
            </a:r>
          </a:p>
          <a:p>
            <a:pPr marL="382587" indent="-342899">
              <a:defRPr sz="2700"/>
            </a:pPr>
            <a:r>
              <a:t>Works well where problem can be described using recursion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anoi Tow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Hanoi Towers</a:t>
            </a:r>
          </a:p>
        </p:txBody>
      </p:sp>
      <p:sp>
        <p:nvSpPr>
          <p:cNvPr id="139" name="python turtle graphics…"/>
          <p:cNvSpPr txBox="1"/>
          <p:nvPr>
            <p:ph type="body" sz="half" idx="1"/>
          </p:nvPr>
        </p:nvSpPr>
        <p:spPr>
          <a:xfrm>
            <a:off x="447385" y="938113"/>
            <a:ext cx="9265230" cy="2999714"/>
          </a:xfrm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t>Module: minimal_hanoi.py</a:t>
            </a:r>
          </a:p>
          <a:p>
            <a:pPr lvl="1"/>
            <a:r>
              <a:t>Modified to define number of disks to sort as command line argument</a:t>
            </a:r>
          </a:p>
          <a:p>
            <a:pPr lvl="1"/>
            <a:r>
              <a:t>Invocation:</a:t>
            </a:r>
          </a:p>
          <a:p>
            <a:pPr lvl="2"/>
            <a:r>
              <a:t>python hanoi.py &lt;n&gt;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923415" y="4192275"/>
            <a:ext cx="8512600" cy="2498509"/>
            <a:chOff x="0" y="0"/>
            <a:chExt cx="8512599" cy="2498507"/>
          </a:xfrm>
        </p:grpSpPr>
        <p:sp>
          <p:nvSpPr>
            <p:cNvPr id="143" name="Rectangle"/>
            <p:cNvSpPr/>
            <p:nvPr/>
          </p:nvSpPr>
          <p:spPr>
            <a:xfrm>
              <a:off x="270384" y="1587928"/>
              <a:ext cx="1740364" cy="373386"/>
            </a:xfrm>
            <a:prstGeom prst="rect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0" y="-1"/>
              <a:ext cx="2281133" cy="1979926"/>
              <a:chOff x="0" y="0"/>
              <a:chExt cx="2281132" cy="1979924"/>
            </a:xfrm>
          </p:grpSpPr>
          <p:sp>
            <p:nvSpPr>
              <p:cNvPr id="144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49" name="Group"/>
            <p:cNvGrpSpPr/>
            <p:nvPr/>
          </p:nvGrpSpPr>
          <p:grpSpPr>
            <a:xfrm>
              <a:off x="3115733" y="-1"/>
              <a:ext cx="2281133" cy="1979926"/>
              <a:chOff x="0" y="0"/>
              <a:chExt cx="2281132" cy="1979924"/>
            </a:xfrm>
          </p:grpSpPr>
          <p:sp>
            <p:nvSpPr>
              <p:cNvPr id="147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2" name="Group"/>
            <p:cNvGrpSpPr/>
            <p:nvPr/>
          </p:nvGrpSpPr>
          <p:grpSpPr>
            <a:xfrm>
              <a:off x="6231466" y="-1"/>
              <a:ext cx="2281134" cy="1979926"/>
              <a:chOff x="0" y="0"/>
              <a:chExt cx="2281132" cy="1979924"/>
            </a:xfrm>
          </p:grpSpPr>
          <p:sp>
            <p:nvSpPr>
              <p:cNvPr id="150" name="Line"/>
              <p:cNvSpPr/>
              <p:nvPr/>
            </p:nvSpPr>
            <p:spPr>
              <a:xfrm>
                <a:off x="0" y="1979924"/>
                <a:ext cx="228113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1140566" y="-1"/>
                <a:ext cx="1" cy="19714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53" name="Tower A"/>
            <p:cNvSpPr txBox="1"/>
            <p:nvPr/>
          </p:nvSpPr>
          <p:spPr>
            <a:xfrm>
              <a:off x="412531" y="1952407"/>
              <a:ext cx="145607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A</a:t>
              </a:r>
            </a:p>
          </p:txBody>
        </p:sp>
        <p:sp>
          <p:nvSpPr>
            <p:cNvPr id="154" name="Tower B"/>
            <p:cNvSpPr txBox="1"/>
            <p:nvPr/>
          </p:nvSpPr>
          <p:spPr>
            <a:xfrm>
              <a:off x="3528264" y="1952407"/>
              <a:ext cx="14545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B</a:t>
              </a:r>
            </a:p>
          </p:txBody>
        </p:sp>
        <p:sp>
          <p:nvSpPr>
            <p:cNvPr id="155" name="Tower C"/>
            <p:cNvSpPr txBox="1"/>
            <p:nvPr/>
          </p:nvSpPr>
          <p:spPr>
            <a:xfrm>
              <a:off x="6639765" y="1901607"/>
              <a:ext cx="150983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Tower C</a:t>
              </a:r>
            </a:p>
          </p:txBody>
        </p:sp>
        <p:sp>
          <p:nvSpPr>
            <p:cNvPr id="156" name="Rectangle"/>
            <p:cNvSpPr/>
            <p:nvPr/>
          </p:nvSpPr>
          <p:spPr>
            <a:xfrm>
              <a:off x="564202" y="1199558"/>
              <a:ext cx="1152728" cy="37338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7" name="Rectangle"/>
            <p:cNvSpPr/>
            <p:nvPr/>
          </p:nvSpPr>
          <p:spPr>
            <a:xfrm>
              <a:off x="945599" y="158158"/>
              <a:ext cx="391191" cy="373386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8" name="Line"/>
            <p:cNvSpPr/>
            <p:nvPr/>
          </p:nvSpPr>
          <p:spPr>
            <a:xfrm flipV="1">
              <a:off x="1337184" y="633203"/>
              <a:ext cx="1" cy="4315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ower of Hano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Tower of Hanoi</a:t>
            </a:r>
          </a:p>
        </p:txBody>
      </p:sp>
      <p:sp>
        <p:nvSpPr>
          <p:cNvPr id="162" name="Task: move N discs from A to B using C…"/>
          <p:cNvSpPr txBox="1"/>
          <p:nvPr>
            <p:ph type="body" sz="half" idx="1"/>
          </p:nvPr>
        </p:nvSpPr>
        <p:spPr>
          <a:xfrm>
            <a:off x="447385" y="864195"/>
            <a:ext cx="9265230" cy="288280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Task: move N discs from A to B using C</a:t>
            </a:r>
          </a:p>
          <a:p>
            <a:pPr>
              <a:spcBef>
                <a:spcPts val="300"/>
              </a:spcBef>
              <a:defRPr sz="3000"/>
            </a:pPr>
            <a:r>
              <a:t>Input: N disks on Tower A, o/p:: N discs on Tower B</a:t>
            </a:r>
          </a:p>
          <a:p>
            <a:pPr>
              <a:spcBef>
                <a:spcPts val="300"/>
              </a:spcBef>
              <a:defRPr sz="3000"/>
            </a:pPr>
            <a:r>
              <a:t>Algo specification</a:t>
            </a: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t>: Move top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discs from A to C using B</a:t>
            </a: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t>: Move largest disc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to tower B</a:t>
            </a: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S3</a:t>
            </a:r>
            <a:r>
              <a:t>: Move top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discs from C to B using A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66" name="Rectangle"/>
          <p:cNvSpPr/>
          <p:nvPr/>
        </p:nvSpPr>
        <p:spPr>
          <a:xfrm>
            <a:off x="1094085" y="6085004"/>
            <a:ext cx="1740364" cy="373386"/>
          </a:xfrm>
          <a:prstGeom prst="rect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9" name="Group"/>
          <p:cNvGrpSpPr/>
          <p:nvPr/>
        </p:nvGrpSpPr>
        <p:grpSpPr>
          <a:xfrm>
            <a:off x="823700" y="4497075"/>
            <a:ext cx="2281134" cy="1979925"/>
            <a:chOff x="0" y="0"/>
            <a:chExt cx="2281132" cy="1979924"/>
          </a:xfrm>
        </p:grpSpPr>
        <p:sp>
          <p:nvSpPr>
            <p:cNvPr id="167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3939434" y="4497075"/>
            <a:ext cx="2281133" cy="1979925"/>
            <a:chOff x="0" y="0"/>
            <a:chExt cx="2281132" cy="1979924"/>
          </a:xfrm>
        </p:grpSpPr>
        <p:sp>
          <p:nvSpPr>
            <p:cNvPr id="170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1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5" name="Group"/>
          <p:cNvGrpSpPr/>
          <p:nvPr/>
        </p:nvGrpSpPr>
        <p:grpSpPr>
          <a:xfrm>
            <a:off x="7055167" y="4497075"/>
            <a:ext cx="2281133" cy="1979925"/>
            <a:chOff x="0" y="0"/>
            <a:chExt cx="2281132" cy="1979924"/>
          </a:xfrm>
        </p:grpSpPr>
        <p:sp>
          <p:nvSpPr>
            <p:cNvPr id="173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4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76" name="Tower A"/>
          <p:cNvSpPr txBox="1"/>
          <p:nvPr/>
        </p:nvSpPr>
        <p:spPr>
          <a:xfrm>
            <a:off x="1236231" y="6449483"/>
            <a:ext cx="145607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A</a:t>
            </a:r>
          </a:p>
        </p:txBody>
      </p:sp>
      <p:sp>
        <p:nvSpPr>
          <p:cNvPr id="177" name="Tower B"/>
          <p:cNvSpPr txBox="1"/>
          <p:nvPr/>
        </p:nvSpPr>
        <p:spPr>
          <a:xfrm>
            <a:off x="4351965" y="6449483"/>
            <a:ext cx="14545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B</a:t>
            </a:r>
          </a:p>
        </p:txBody>
      </p:sp>
      <p:sp>
        <p:nvSpPr>
          <p:cNvPr id="178" name="Tower C"/>
          <p:cNvSpPr txBox="1"/>
          <p:nvPr/>
        </p:nvSpPr>
        <p:spPr>
          <a:xfrm>
            <a:off x="7463465" y="6398683"/>
            <a:ext cx="150983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C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1387903" y="4648051"/>
            <a:ext cx="1152728" cy="1414786"/>
            <a:chOff x="0" y="0"/>
            <a:chExt cx="1152726" cy="1414784"/>
          </a:xfrm>
        </p:grpSpPr>
        <p:sp>
          <p:nvSpPr>
            <p:cNvPr id="179" name="Rectangle"/>
            <p:cNvSpPr/>
            <p:nvPr/>
          </p:nvSpPr>
          <p:spPr>
            <a:xfrm>
              <a:off x="0" y="1041400"/>
              <a:ext cx="1152727" cy="373385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0" name="Rectangle"/>
            <p:cNvSpPr/>
            <p:nvPr/>
          </p:nvSpPr>
          <p:spPr>
            <a:xfrm>
              <a:off x="381395" y="0"/>
              <a:ext cx="391191" cy="373385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1" name="Line"/>
            <p:cNvSpPr/>
            <p:nvPr/>
          </p:nvSpPr>
          <p:spPr>
            <a:xfrm flipV="1">
              <a:off x="772980" y="475045"/>
              <a:ext cx="1" cy="43155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3" name="Step 1: Move N-1 discs from A to C using B"/>
          <p:cNvSpPr txBox="1"/>
          <p:nvPr/>
        </p:nvSpPr>
        <p:spPr>
          <a:xfrm>
            <a:off x="753412" y="3715305"/>
            <a:ext cx="687006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Step 1: Move N-1 discs from A to C using 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13333 0.053333" origin="layout" pathEditMode="relative">
                                      <p:cBhvr>
                                        <p:cTn id="3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  <p:bldP build="p" bldLvl="5" animBg="1" rev="0" advAuto="0" spid="183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ower of Hanoi: Algo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Tower of Hanoi: Algo Specification</a:t>
            </a:r>
          </a:p>
        </p:txBody>
      </p:sp>
      <p:sp>
        <p:nvSpPr>
          <p:cNvPr id="186" name="Step 2: Move disc-N from A to B"/>
          <p:cNvSpPr txBox="1"/>
          <p:nvPr>
            <p:ph type="body" sz="quarter" idx="1"/>
          </p:nvPr>
        </p:nvSpPr>
        <p:spPr>
          <a:xfrm>
            <a:off x="447385" y="938113"/>
            <a:ext cx="9265230" cy="546035"/>
          </a:xfrm>
          <a:prstGeom prst="rect">
            <a:avLst/>
          </a:prstGeom>
        </p:spPr>
        <p:txBody>
          <a:bodyPr/>
          <a:lstStyle/>
          <a:p>
            <a:pPr/>
            <a:r>
              <a:t>Step 2: Move disc-</a:t>
            </a:r>
            <a:r>
              <a:rPr>
                <a:latin typeface="Arial"/>
                <a:ea typeface="Arial"/>
                <a:cs typeface="Arial"/>
                <a:sym typeface="Arial"/>
              </a:rPr>
              <a:t>N</a:t>
            </a:r>
            <a:r>
              <a:t> from A to B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1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0" name="Rectangle"/>
          <p:cNvSpPr/>
          <p:nvPr/>
        </p:nvSpPr>
        <p:spPr>
          <a:xfrm>
            <a:off x="1094085" y="2966789"/>
            <a:ext cx="1740364" cy="373386"/>
          </a:xfrm>
          <a:prstGeom prst="rect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3" name="Group"/>
          <p:cNvGrpSpPr/>
          <p:nvPr/>
        </p:nvGrpSpPr>
        <p:grpSpPr>
          <a:xfrm>
            <a:off x="823700" y="1364408"/>
            <a:ext cx="2281134" cy="1979926"/>
            <a:chOff x="0" y="0"/>
            <a:chExt cx="2281132" cy="1979924"/>
          </a:xfrm>
        </p:grpSpPr>
        <p:sp>
          <p:nvSpPr>
            <p:cNvPr id="191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2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3939434" y="1364408"/>
            <a:ext cx="2281133" cy="1979926"/>
            <a:chOff x="0" y="0"/>
            <a:chExt cx="2281132" cy="1979924"/>
          </a:xfrm>
        </p:grpSpPr>
        <p:sp>
          <p:nvSpPr>
            <p:cNvPr id="194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5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7055167" y="1364408"/>
            <a:ext cx="2281133" cy="1979926"/>
            <a:chOff x="0" y="0"/>
            <a:chExt cx="2281132" cy="1979924"/>
          </a:xfrm>
        </p:grpSpPr>
        <p:sp>
          <p:nvSpPr>
            <p:cNvPr id="197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8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00" name="Tower A"/>
          <p:cNvSpPr txBox="1"/>
          <p:nvPr/>
        </p:nvSpPr>
        <p:spPr>
          <a:xfrm>
            <a:off x="1236231" y="3316816"/>
            <a:ext cx="145607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A</a:t>
            </a:r>
          </a:p>
        </p:txBody>
      </p:sp>
      <p:sp>
        <p:nvSpPr>
          <p:cNvPr id="201" name="Tower B"/>
          <p:cNvSpPr txBox="1"/>
          <p:nvPr/>
        </p:nvSpPr>
        <p:spPr>
          <a:xfrm>
            <a:off x="4351965" y="3316816"/>
            <a:ext cx="14545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B</a:t>
            </a:r>
          </a:p>
        </p:txBody>
      </p:sp>
      <p:sp>
        <p:nvSpPr>
          <p:cNvPr id="202" name="Tower C"/>
          <p:cNvSpPr txBox="1"/>
          <p:nvPr/>
        </p:nvSpPr>
        <p:spPr>
          <a:xfrm>
            <a:off x="7463465" y="3266016"/>
            <a:ext cx="150983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C</a:t>
            </a:r>
          </a:p>
        </p:txBody>
      </p:sp>
      <p:sp>
        <p:nvSpPr>
          <p:cNvPr id="203" name="Rectangle"/>
          <p:cNvSpPr/>
          <p:nvPr/>
        </p:nvSpPr>
        <p:spPr>
          <a:xfrm>
            <a:off x="7619370" y="2987300"/>
            <a:ext cx="1152728" cy="373386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Rectangle"/>
          <p:cNvSpPr/>
          <p:nvPr/>
        </p:nvSpPr>
        <p:spPr>
          <a:xfrm>
            <a:off x="8000766" y="1945900"/>
            <a:ext cx="391191" cy="373386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 flipV="1">
            <a:off x="8392352" y="2420945"/>
            <a:ext cx="1" cy="43155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Step 3: N-1 discs from C to B using A"/>
          <p:cNvSpPr txBox="1"/>
          <p:nvPr/>
        </p:nvSpPr>
        <p:spPr>
          <a:xfrm>
            <a:off x="218785" y="3695917"/>
            <a:ext cx="9265230" cy="54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Step 3: </a:t>
            </a:r>
            <a:r>
              <a:rPr>
                <a:latin typeface="Arial"/>
                <a:ea typeface="Arial"/>
                <a:cs typeface="Arial"/>
                <a:sym typeface="Arial"/>
              </a:rPr>
              <a:t>N-1</a:t>
            </a:r>
            <a:r>
              <a:t> discs from C to B using A</a:t>
            </a:r>
          </a:p>
        </p:txBody>
      </p:sp>
      <p:sp>
        <p:nvSpPr>
          <p:cNvPr id="207" name="Rectangle"/>
          <p:cNvSpPr/>
          <p:nvPr/>
        </p:nvSpPr>
        <p:spPr>
          <a:xfrm>
            <a:off x="4209818" y="5988716"/>
            <a:ext cx="1740364" cy="373386"/>
          </a:xfrm>
          <a:prstGeom prst="rect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0" name="Group"/>
          <p:cNvGrpSpPr/>
          <p:nvPr/>
        </p:nvGrpSpPr>
        <p:grpSpPr>
          <a:xfrm>
            <a:off x="823700" y="4365824"/>
            <a:ext cx="2281134" cy="1979926"/>
            <a:chOff x="0" y="0"/>
            <a:chExt cx="2281132" cy="1979924"/>
          </a:xfrm>
        </p:grpSpPr>
        <p:sp>
          <p:nvSpPr>
            <p:cNvPr id="208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3939434" y="4365824"/>
            <a:ext cx="2281133" cy="1979926"/>
            <a:chOff x="0" y="0"/>
            <a:chExt cx="2281132" cy="1979924"/>
          </a:xfrm>
        </p:grpSpPr>
        <p:sp>
          <p:nvSpPr>
            <p:cNvPr id="211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2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7055167" y="4365824"/>
            <a:ext cx="2281133" cy="1979926"/>
            <a:chOff x="0" y="0"/>
            <a:chExt cx="2281132" cy="1979924"/>
          </a:xfrm>
        </p:grpSpPr>
        <p:sp>
          <p:nvSpPr>
            <p:cNvPr id="214" name="Line"/>
            <p:cNvSpPr/>
            <p:nvPr/>
          </p:nvSpPr>
          <p:spPr>
            <a:xfrm>
              <a:off x="0" y="1979924"/>
              <a:ext cx="22811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1140566" y="-1"/>
              <a:ext cx="1" cy="19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17" name="Tower A"/>
          <p:cNvSpPr txBox="1"/>
          <p:nvPr/>
        </p:nvSpPr>
        <p:spPr>
          <a:xfrm>
            <a:off x="1236231" y="6318232"/>
            <a:ext cx="145607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A</a:t>
            </a:r>
          </a:p>
        </p:txBody>
      </p:sp>
      <p:sp>
        <p:nvSpPr>
          <p:cNvPr id="218" name="Tower B"/>
          <p:cNvSpPr txBox="1"/>
          <p:nvPr/>
        </p:nvSpPr>
        <p:spPr>
          <a:xfrm>
            <a:off x="4351965" y="6318232"/>
            <a:ext cx="14545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B</a:t>
            </a:r>
          </a:p>
        </p:txBody>
      </p:sp>
      <p:sp>
        <p:nvSpPr>
          <p:cNvPr id="219" name="Tower C"/>
          <p:cNvSpPr txBox="1"/>
          <p:nvPr/>
        </p:nvSpPr>
        <p:spPr>
          <a:xfrm>
            <a:off x="7463465" y="6267432"/>
            <a:ext cx="150983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Tower C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7619369" y="4907686"/>
            <a:ext cx="1152728" cy="1414786"/>
            <a:chOff x="0" y="0"/>
            <a:chExt cx="1152726" cy="1414784"/>
          </a:xfrm>
        </p:grpSpPr>
        <p:sp>
          <p:nvSpPr>
            <p:cNvPr id="220" name="Rectangle"/>
            <p:cNvSpPr/>
            <p:nvPr/>
          </p:nvSpPr>
          <p:spPr>
            <a:xfrm>
              <a:off x="0" y="1041400"/>
              <a:ext cx="1152727" cy="373385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1" name="Rectangle"/>
            <p:cNvSpPr/>
            <p:nvPr/>
          </p:nvSpPr>
          <p:spPr>
            <a:xfrm>
              <a:off x="381396" y="0"/>
              <a:ext cx="391190" cy="373385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2" name="Line"/>
            <p:cNvSpPr/>
            <p:nvPr/>
          </p:nvSpPr>
          <p:spPr>
            <a:xfrm flipV="1">
              <a:off x="772981" y="475045"/>
              <a:ext cx="1" cy="43155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06667 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06667 -0.041227" origin="layout" pathEditMode="relative">
                                      <p:cBhvr>
                                        <p:cTn id="1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3"/>
      <p:bldP build="whole" bldLvl="1" animBg="1" rev="0" advAuto="0" spid="18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Python turtle graph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turtle graphics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https://docs.python.org/3/library/turtle.html</a:t>
            </a:r>
          </a:p>
          <a:p>
            <a:pPr/>
            <a:r>
              <a:t>Textbook : </a:t>
            </a:r>
          </a:p>
          <a:p>
            <a:pPr lvl="1"/>
            <a:r>
              <a:t>T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(Levitin)</a:t>
            </a:r>
          </a:p>
          <a:p>
            <a:pPr lvl="1"/>
            <a:r>
              <a:t>T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 (Horowitz, Sahani)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ermutation of N num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Permutation of N number</a:t>
            </a:r>
          </a:p>
        </p:txBody>
      </p:sp>
      <p:sp>
        <p:nvSpPr>
          <p:cNvPr id="226" name="Tasks: Given N items, print all of its permu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Tasks: Given N items, print all of its permutations</a:t>
            </a:r>
          </a:p>
          <a:p>
            <a:pPr/>
            <a:r>
              <a:t>Example: given S = {a,b,c}</a:t>
            </a:r>
          </a:p>
          <a:p>
            <a:pPr/>
            <a:r>
              <a:t>Output:  {a,b,c}, {a,c,b},{b,a,c},{b,c,a},{c,a,b},{c,b,a}</a:t>
            </a:r>
          </a:p>
          <a:p>
            <a:pPr>
              <a:defRPr sz="3000"/>
            </a:pPr>
            <a:r>
              <a:t>Algo specification for </a:t>
            </a:r>
            <a:r>
              <a:rPr>
                <a:latin typeface="Arial"/>
                <a:ea typeface="Arial"/>
                <a:cs typeface="Arial"/>
                <a:sym typeface="Arial"/>
              </a:rPr>
              <a:t>n</a:t>
            </a:r>
            <a:r>
              <a:t> items in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a[1]…a[n]</a:t>
            </a:r>
            <a:r>
              <a:t> 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 = 1 to n</a:t>
            </a:r>
          </a:p>
          <a:p>
            <a:pPr lvl="4" marL="0" indent="9144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a[i]</a:t>
            </a:r>
          </a:p>
          <a:p>
            <a:pPr lvl="4" marL="0" indent="914400">
              <a:buSzTx/>
              <a:buNone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b[1..n-1] = a[1..i-1] + a[i+1..n]</a:t>
            </a:r>
            <a:r>
              <a:t> i.e. excluding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</a:t>
            </a:r>
          </a:p>
          <a:p>
            <a:pPr lvl="4" marL="0" indent="914400">
              <a:buSzTx/>
              <a:buNone/>
            </a:pPr>
            <a:r>
              <a:t>print all permulations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b[1..n-1]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# recursion part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Exercises Using Recu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 Using Recursion</a:t>
            </a:r>
          </a:p>
        </p:txBody>
      </p:sp>
      <p:sp>
        <p:nvSpPr>
          <p:cNvPr id="232" name="Generate n sequences for Fibonacci series, giv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n sequences for Fibonacci series, given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1</a:t>
            </a:r>
            <a:r>
              <a:t>=1, a</a:t>
            </a:r>
            <a:r>
              <a:rPr baseline="-5999"/>
              <a:t>2</a:t>
            </a:r>
            <a:r>
              <a:t>=1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F(n) = F(n-1) + F(n-2)</a:t>
            </a:r>
          </a:p>
          <a:p>
            <a:pPr/>
            <a:r>
              <a:t>Specify Horner’s rule in recursive way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A(x) = a</a:t>
            </a:r>
            <a:r>
              <a:rPr baseline="-5999"/>
              <a:t>n</a:t>
            </a:r>
            <a:r>
              <a:t>x</a:t>
            </a:r>
            <a:r>
              <a:rPr baseline="31999"/>
              <a:t>n</a:t>
            </a:r>
            <a:r>
              <a:rPr baseline="-5999"/>
              <a:t> </a:t>
            </a:r>
            <a:r>
              <a:t>+ a</a:t>
            </a:r>
            <a:r>
              <a:rPr baseline="-5999"/>
              <a:t>n-1</a:t>
            </a:r>
            <a:r>
              <a:t>x</a:t>
            </a:r>
            <a:r>
              <a:rPr baseline="31999"/>
              <a:t>n-1</a:t>
            </a:r>
            <a:r>
              <a:rPr baseline="-5999"/>
              <a:t> </a:t>
            </a:r>
            <a:r>
              <a:t>+ … + a</a:t>
            </a:r>
            <a:r>
              <a:rPr baseline="-5999"/>
              <a:t>1</a:t>
            </a:r>
            <a:r>
              <a:rPr baseline="31999"/>
              <a:t>x</a:t>
            </a:r>
            <a:r>
              <a:t> + a</a:t>
            </a:r>
            <a:r>
              <a:rPr baseline="-5999"/>
              <a:t>0</a:t>
            </a:r>
          </a:p>
          <a:p>
            <a:pPr/>
            <a:r>
              <a:t>Given N boolean variables, print all possible combinations of possible truth values </a:t>
            </a:r>
          </a:p>
          <a:p>
            <a:pPr lvl="1"/>
            <a:r>
              <a:t>e.g. for 3 boolean variables, the possible values are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TTT, TTF, TFT, TFF, FTT, FTF, FFT, FFF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Generate Power set of S</a:t>
            </a:r>
          </a:p>
          <a:p>
            <a:pPr lvl="1" marL="677675" indent="-282388">
              <a:spcBef>
                <a:spcPts val="500"/>
              </a:spcBef>
              <a:buChar char="•"/>
              <a:defRPr sz="2800"/>
            </a:pPr>
            <a:r>
              <a:t>e.g. if S ={a,b,c}, then the power set is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{},{a},{b},{c},{a,b},{a,c},{b,c},{a,b,c}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38" name="Algorithm critier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critiera</a:t>
            </a:r>
          </a:p>
          <a:p>
            <a:pPr/>
            <a:r>
              <a:t>Design strategies</a:t>
            </a:r>
          </a:p>
          <a:p>
            <a:pPr/>
            <a:r>
              <a:t>Algorithm specification</a:t>
            </a:r>
          </a:p>
          <a:p>
            <a:pPr/>
            <a:r>
              <a:t>Sample algorithms (with recursion)</a:t>
            </a:r>
          </a:p>
          <a:p>
            <a:pPr lvl="1"/>
            <a:r>
              <a:t>Hanoi’s tower</a:t>
            </a:r>
          </a:p>
          <a:p>
            <a:pPr lvl="1"/>
            <a:r>
              <a:t>Permuation of N numbers</a:t>
            </a:r>
          </a:p>
          <a:p>
            <a:pPr lvl="1"/>
            <a:r>
              <a:t>Fibonacci series</a:t>
            </a:r>
          </a:p>
          <a:p>
            <a:pPr lvl="1"/>
            <a:r>
              <a:t>Horner’s rule</a:t>
            </a:r>
          </a:p>
          <a:p>
            <a:pPr lvl="1"/>
            <a:r>
              <a:t>All possible truth values for N variabes</a:t>
            </a:r>
          </a:p>
          <a:p>
            <a:pPr lvl="1"/>
            <a:r>
              <a:t>Power set of S.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24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servation about Pr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 about Programs</a:t>
            </a:r>
          </a:p>
        </p:txBody>
      </p:sp>
      <p:sp>
        <p:nvSpPr>
          <p:cNvPr id="45" name="Consider following programming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following programming problems</a:t>
            </a:r>
          </a:p>
          <a:p>
            <a:pPr lvl="1"/>
            <a:r>
              <a:t>Count number of digits</a:t>
            </a:r>
          </a:p>
          <a:p>
            <a:pPr lvl="1"/>
            <a:r>
              <a:t>Reverse the digits</a:t>
            </a:r>
          </a:p>
          <a:p>
            <a:pPr lvl="1"/>
            <a:r>
              <a:t>Binary representation of a number N</a:t>
            </a:r>
          </a:p>
          <a:p>
            <a:pPr lvl="1"/>
            <a:r>
              <a:t>Prime factors</a:t>
            </a:r>
          </a:p>
          <a:p>
            <a:pPr lvl="1"/>
            <a:r>
              <a:t>Generate haromonic series</a:t>
            </a:r>
          </a:p>
          <a:p>
            <a:pPr lvl="1"/>
            <a:r>
              <a:t>Integer display in binary</a:t>
            </a:r>
          </a:p>
          <a:p>
            <a:pPr lvl="1"/>
            <a:r>
              <a:t>Fibonacci series generation</a:t>
            </a:r>
          </a:p>
          <a:p>
            <a:pPr lvl="1"/>
            <a:r>
              <a:t>Ramaujan number computation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servation about Pr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 about Programs</a:t>
            </a:r>
          </a:p>
        </p:txBody>
      </p:sp>
      <p:sp>
        <p:nvSpPr>
          <p:cNvPr id="51" name="All programs require a computer to run…"/>
          <p:cNvSpPr txBox="1"/>
          <p:nvPr>
            <p:ph type="body" idx="1"/>
          </p:nvPr>
        </p:nvSpPr>
        <p:spPr>
          <a:xfrm>
            <a:off x="887784" y="938113"/>
            <a:ext cx="9020160" cy="6048111"/>
          </a:xfrm>
          <a:prstGeom prst="rect">
            <a:avLst/>
          </a:prstGeom>
        </p:spPr>
        <p:txBody>
          <a:bodyPr/>
          <a:lstStyle/>
          <a:p>
            <a:pPr/>
            <a:r>
              <a:t>All programs require a computer to run</a:t>
            </a:r>
          </a:p>
          <a:p>
            <a:pPr lvl="1"/>
            <a:r>
              <a:t>Can we run these with pen and paper</a:t>
            </a:r>
          </a:p>
          <a:p>
            <a:pPr/>
            <a:r>
              <a:t>Input : hard coded or specified as argument</a:t>
            </a:r>
          </a:p>
          <a:p>
            <a:pPr/>
            <a:r>
              <a:t>Each program produces some output</a:t>
            </a:r>
          </a:p>
          <a:p>
            <a:pPr/>
            <a:r>
              <a:t>Program </a:t>
            </a:r>
            <a:r>
              <a:rPr u="sng"/>
              <a:t>terminates</a:t>
            </a:r>
            <a:r>
              <a:t> after some time.</a:t>
            </a:r>
          </a:p>
          <a:p>
            <a:pPr lvl="1"/>
            <a:r>
              <a:t>Does not run for ever.</a:t>
            </a:r>
          </a:p>
          <a:p>
            <a:pPr lvl="2"/>
            <a:r>
              <a:t>Can we write a program to print all integers?</a:t>
            </a:r>
          </a:p>
          <a:p>
            <a:pPr/>
            <a:r>
              <a:t>Each instruction is </a:t>
            </a:r>
            <a:r>
              <a:rPr u="sng"/>
              <a:t>unambiguous</a:t>
            </a:r>
            <a:r>
              <a:t>.</a:t>
            </a:r>
          </a:p>
          <a:p>
            <a:pPr lvl="1"/>
            <a:r>
              <a:t>There is no confusion on how it should be executed</a:t>
            </a:r>
          </a:p>
          <a:p>
            <a:pPr/>
            <a:r>
              <a:t>Each step is executable. It is </a:t>
            </a:r>
            <a:r>
              <a:rPr u="sng"/>
              <a:t>feasible</a:t>
            </a:r>
            <a:r>
              <a:t>.</a:t>
            </a:r>
          </a:p>
          <a:p>
            <a:pPr/>
            <a:r>
              <a:t>These are </a:t>
            </a:r>
            <a:r>
              <a:rPr b="1"/>
              <a:t>attributes</a:t>
            </a:r>
            <a:r>
              <a:t> of algorithm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57" name="Defn: A finite set of instructions that when executed (followed) accomplishes a particular task…"/>
          <p:cNvSpPr txBox="1"/>
          <p:nvPr>
            <p:ph type="body" idx="1"/>
          </p:nvPr>
        </p:nvSpPr>
        <p:spPr>
          <a:xfrm>
            <a:off x="887784" y="938113"/>
            <a:ext cx="8875763" cy="5891610"/>
          </a:xfrm>
          <a:prstGeom prst="rect">
            <a:avLst/>
          </a:prstGeom>
        </p:spPr>
        <p:txBody>
          <a:bodyPr/>
          <a:lstStyle/>
          <a:p>
            <a:pPr/>
            <a:r>
              <a:t>Defn: A finite set of instructions that when executed (followed) accomplishes a particular task</a:t>
            </a:r>
          </a:p>
          <a:p>
            <a:pPr lvl="1">
              <a:defRPr i="1" u="sng"/>
            </a:pPr>
            <a:r>
              <a:t>An algorithm is a sequence of unambiguous instructions for solving a problem, i.e. for obtaining a required output for any legitimate input in a finite amount of time.</a:t>
            </a:r>
          </a:p>
          <a:p>
            <a:pPr/>
            <a:r>
              <a:t>Algorithm must satisfy following criteria</a:t>
            </a:r>
          </a:p>
          <a:p>
            <a:pPr lvl="1"/>
            <a:r>
              <a:rPr b="1"/>
              <a:t>Input</a:t>
            </a:r>
            <a:r>
              <a:t> : zero or more input</a:t>
            </a:r>
          </a:p>
          <a:p>
            <a:pPr lvl="1"/>
            <a:r>
              <a:rPr b="1"/>
              <a:t>Outout</a:t>
            </a:r>
            <a:r>
              <a:t>: At least one output is produced</a:t>
            </a:r>
          </a:p>
          <a:p>
            <a:pPr lvl="1"/>
            <a:r>
              <a:rPr b="1"/>
              <a:t>Definite</a:t>
            </a:r>
            <a:r>
              <a:t> : unambiguity</a:t>
            </a:r>
          </a:p>
          <a:p>
            <a:pPr lvl="1"/>
            <a:r>
              <a:rPr b="1"/>
              <a:t>Finite</a:t>
            </a:r>
            <a:r>
              <a:t>: termination</a:t>
            </a:r>
          </a:p>
          <a:p>
            <a:pPr lvl="1"/>
            <a:r>
              <a:rPr b="1"/>
              <a:t>Effectiveness</a:t>
            </a:r>
            <a:r>
              <a:t>: Feasible to execute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68" name="Group"/>
          <p:cNvGrpSpPr/>
          <p:nvPr/>
        </p:nvGrpSpPr>
        <p:grpSpPr>
          <a:xfrm>
            <a:off x="3319991" y="3640666"/>
            <a:ext cx="2743201" cy="762001"/>
            <a:chOff x="0" y="0"/>
            <a:chExt cx="2743200" cy="762000"/>
          </a:xfrm>
        </p:grpSpPr>
        <p:sp>
          <p:nvSpPr>
            <p:cNvPr id="66" name="Rectangle"/>
            <p:cNvSpPr/>
            <p:nvPr/>
          </p:nvSpPr>
          <p:spPr>
            <a:xfrm>
              <a:off x="0" y="0"/>
              <a:ext cx="2743200" cy="762000"/>
            </a:xfrm>
            <a:prstGeom prst="rect">
              <a:avLst/>
            </a:prstGeom>
            <a:solidFill>
              <a:srgbClr val="99FFCC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7" name="“computer”"/>
            <p:cNvSpPr txBox="1"/>
            <p:nvPr/>
          </p:nvSpPr>
          <p:spPr>
            <a:xfrm>
              <a:off x="320992" y="108962"/>
              <a:ext cx="2101216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 algn="ctr">
                <a:defRPr sz="32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“computer” </a:t>
              </a:r>
            </a:p>
          </p:txBody>
        </p:sp>
      </p:grpSp>
      <p:sp>
        <p:nvSpPr>
          <p:cNvPr id="69" name="Line"/>
          <p:cNvSpPr/>
          <p:nvPr/>
        </p:nvSpPr>
        <p:spPr>
          <a:xfrm>
            <a:off x="4615391" y="1964266"/>
            <a:ext cx="1" cy="6096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0" name="Line"/>
          <p:cNvSpPr/>
          <p:nvPr/>
        </p:nvSpPr>
        <p:spPr>
          <a:xfrm>
            <a:off x="4615391" y="3183466"/>
            <a:ext cx="1" cy="4572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1" name="problem"/>
          <p:cNvSpPr txBox="1"/>
          <p:nvPr/>
        </p:nvSpPr>
        <p:spPr>
          <a:xfrm>
            <a:off x="4007379" y="1430866"/>
            <a:ext cx="1740562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32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72" name="algorithm"/>
          <p:cNvSpPr txBox="1"/>
          <p:nvPr/>
        </p:nvSpPr>
        <p:spPr>
          <a:xfrm>
            <a:off x="3999441" y="2573866"/>
            <a:ext cx="1684299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32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algorithm</a:t>
            </a:r>
          </a:p>
        </p:txBody>
      </p:sp>
      <p:sp>
        <p:nvSpPr>
          <p:cNvPr id="73" name="input"/>
          <p:cNvSpPr txBox="1"/>
          <p:nvPr/>
        </p:nvSpPr>
        <p:spPr>
          <a:xfrm>
            <a:off x="948266" y="3793066"/>
            <a:ext cx="1198564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32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74" name="output"/>
          <p:cNvSpPr txBox="1"/>
          <p:nvPr/>
        </p:nvSpPr>
        <p:spPr>
          <a:xfrm>
            <a:off x="7288733" y="3881090"/>
            <a:ext cx="1198563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32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75" name="Line"/>
          <p:cNvSpPr/>
          <p:nvPr/>
        </p:nvSpPr>
        <p:spPr>
          <a:xfrm>
            <a:off x="2091266" y="4097866"/>
            <a:ext cx="1219201" cy="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6" name="Line"/>
          <p:cNvSpPr/>
          <p:nvPr/>
        </p:nvSpPr>
        <p:spPr>
          <a:xfrm>
            <a:off x="6053666" y="4097866"/>
            <a:ext cx="1143001" cy="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3"/>
      <p:bldP build="whole" bldLvl="1" animBg="1" rev="0" advAuto="0" spid="75" grpId="6"/>
      <p:bldP build="whole" bldLvl="1" animBg="1" rev="0" advAuto="0" spid="71" grpId="1"/>
      <p:bldP build="whole" bldLvl="1" animBg="1" rev="0" advAuto="0" spid="70" grpId="4"/>
      <p:bldP build="whole" bldLvl="1" animBg="1" rev="0" advAuto="0" spid="69" grpId="2"/>
      <p:bldP build="whole" bldLvl="1" animBg="1" rev="0" advAuto="0" spid="73" grpId="5"/>
      <p:bldP build="whole" bldLvl="1" animBg="1" rev="0" advAuto="0" spid="74" grpId="8"/>
      <p:bldP build="whole" bldLvl="1" animBg="1" rev="0" advAuto="0" spid="76" grpId="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lgorithm Criteria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Criteria: Examples</a:t>
            </a:r>
          </a:p>
        </p:txBody>
      </p:sp>
      <p:sp>
        <p:nvSpPr>
          <p:cNvPr id="79" name="Example for illustrating criteria importance…"/>
          <p:cNvSpPr txBox="1"/>
          <p:nvPr>
            <p:ph type="body" idx="1"/>
          </p:nvPr>
        </p:nvSpPr>
        <p:spPr>
          <a:xfrm>
            <a:off x="887784" y="938113"/>
            <a:ext cx="8933905" cy="5891610"/>
          </a:xfrm>
          <a:prstGeom prst="rect">
            <a:avLst/>
          </a:prstGeom>
        </p:spPr>
        <p:txBody>
          <a:bodyPr/>
          <a:lstStyle/>
          <a:p>
            <a:pPr/>
            <a:r>
              <a:t>Example for illustrating criteria importance</a:t>
            </a:r>
          </a:p>
          <a:p>
            <a:pPr lvl="1"/>
            <a:r>
              <a:t>Ambiguity:</a:t>
            </a:r>
          </a:p>
          <a:p>
            <a:pPr lvl="2"/>
            <a:r>
              <a:t>Go to college (KSIT) or movie theatre</a:t>
            </a:r>
          </a:p>
          <a:p>
            <a:pPr lvl="2"/>
            <a:r>
              <a:t>Withdraw </a:t>
            </a:r>
            <a:r>
              <a:rPr>
                <a:latin typeface="Arial"/>
                <a:ea typeface="Arial"/>
                <a:cs typeface="Arial"/>
                <a:sym typeface="Arial"/>
              </a:rPr>
              <a:t>some money</a:t>
            </a:r>
            <a:r>
              <a:t> from ATM/Bank</a:t>
            </a:r>
          </a:p>
          <a:p>
            <a:pPr lvl="1"/>
            <a:r>
              <a:t>Infeasible</a:t>
            </a:r>
          </a:p>
          <a:p>
            <a:pPr lvl="2"/>
            <a:r>
              <a:t>Divide by zero</a:t>
            </a:r>
          </a:p>
          <a:p>
            <a:pPr lvl="2"/>
            <a:r>
              <a:t>Represent </a:t>
            </a:r>
            <a:r>
              <a:rPr>
                <a:latin typeface="Arial"/>
                <a:ea typeface="Arial"/>
                <a:cs typeface="Arial"/>
                <a:sym typeface="Arial"/>
              </a:rPr>
              <a:t>1/3</a:t>
            </a:r>
            <a:r>
              <a:t> in decimals without loss of precision</a:t>
            </a:r>
          </a:p>
          <a:p>
            <a:pPr lvl="1"/>
            <a:r>
              <a:t>Infinite:</a:t>
            </a:r>
          </a:p>
          <a:p>
            <a:pPr lvl="2"/>
            <a:r>
              <a:t>Print all integers</a:t>
            </a:r>
          </a:p>
          <a:p>
            <a:pPr lvl="2"/>
            <a:r>
              <a:t>What about “Count number of hairs on your head”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Computational procedures: Algorithms that are definite and feasible.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Program: expression of an algorithm in a prog. lang.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ifferences with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Differences with Data Structures</a:t>
            </a:r>
          </a:p>
        </p:txBody>
      </p:sp>
      <p:sp>
        <p:nvSpPr>
          <p:cNvPr id="85" name="All program work with (manipulate) data and requires some form of representation of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program work with (manipulate) data and requires some form of representation of data</a:t>
            </a:r>
          </a:p>
          <a:p>
            <a:pPr/>
            <a:r>
              <a:t>Data structure is concerned with following for data</a:t>
            </a:r>
          </a:p>
          <a:p>
            <a:pPr lvl="1"/>
            <a:r>
              <a:t>Representation </a:t>
            </a:r>
          </a:p>
          <a:p>
            <a:pPr lvl="1"/>
            <a:r>
              <a:t>Organization</a:t>
            </a:r>
          </a:p>
          <a:p>
            <a:pPr lvl="1"/>
            <a:r>
              <a:t>Manipulation</a:t>
            </a:r>
          </a:p>
          <a:p>
            <a:pPr/>
            <a:r>
              <a:t>Data manipulation requires an algorithm</a:t>
            </a:r>
          </a:p>
          <a:p>
            <a:pPr/>
            <a:r>
              <a:t>Study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Data Structures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t> is fundamental to Computer Science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lgorithms: Areas of Stu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Algorithms: Areas of Study</a:t>
            </a:r>
          </a:p>
        </p:txBody>
      </p:sp>
      <p:sp>
        <p:nvSpPr>
          <p:cNvPr id="91" name="How to design algorithms…"/>
          <p:cNvSpPr txBox="1"/>
          <p:nvPr>
            <p:ph type="body" idx="1"/>
          </p:nvPr>
        </p:nvSpPr>
        <p:spPr>
          <a:xfrm>
            <a:off x="887784" y="938113"/>
            <a:ext cx="8739635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How to </a:t>
            </a:r>
            <a:r>
              <a:rPr b="1"/>
              <a:t>design</a:t>
            </a:r>
            <a:r>
              <a:t> algorithms</a:t>
            </a:r>
          </a:p>
          <a:p>
            <a:pPr lvl="1">
              <a:spcBef>
                <a:spcPts val="200"/>
              </a:spcBef>
            </a:pPr>
            <a:r>
              <a:t>The key focus of this course</a:t>
            </a:r>
          </a:p>
          <a:p>
            <a:pPr lvl="1">
              <a:spcBef>
                <a:spcPts val="200"/>
              </a:spcBef>
            </a:pPr>
            <a:r>
              <a:t>What approaches to take: e.g. divide and conquer</a:t>
            </a:r>
          </a:p>
          <a:p>
            <a:pPr>
              <a:spcBef>
                <a:spcPts val="200"/>
              </a:spcBef>
            </a:pPr>
            <a:r>
              <a:t>Algorithm validation</a:t>
            </a:r>
          </a:p>
          <a:p>
            <a:pPr lvl="1">
              <a:spcBef>
                <a:spcPts val="200"/>
              </a:spcBef>
            </a:pPr>
            <a:r>
              <a:t>Program validation</a:t>
            </a:r>
          </a:p>
          <a:p>
            <a:pPr lvl="1">
              <a:spcBef>
                <a:spcPts val="200"/>
              </a:spcBef>
            </a:pPr>
            <a:r>
              <a:t>How to ensure it outputs correct value</a:t>
            </a:r>
          </a:p>
          <a:p>
            <a:pPr>
              <a:spcBef>
                <a:spcPts val="200"/>
              </a:spcBef>
            </a:pPr>
            <a:r>
              <a:rPr b="1"/>
              <a:t>Performance analysis</a:t>
            </a:r>
            <a:r>
              <a:t>:</a:t>
            </a:r>
          </a:p>
          <a:p>
            <a:pPr lvl="1">
              <a:spcBef>
                <a:spcPts val="200"/>
              </a:spcBef>
            </a:pPr>
            <a:r>
              <a:t>How much time it takes, how effective it is.</a:t>
            </a:r>
          </a:p>
          <a:p>
            <a:pPr lvl="2">
              <a:spcBef>
                <a:spcPts val="200"/>
              </a:spcBef>
            </a:pPr>
            <a:r>
              <a:t>Best case, worst case, average case</a:t>
            </a:r>
          </a:p>
          <a:p>
            <a:pPr lvl="2">
              <a:spcBef>
                <a:spcPts val="200"/>
              </a:spcBef>
            </a:pPr>
            <a:r>
              <a:t>Example: finding a seat for new student who enters the classroom</a:t>
            </a:r>
          </a:p>
          <a:p>
            <a:pPr>
              <a:spcBef>
                <a:spcPts val="200"/>
              </a:spcBef>
            </a:pPr>
            <a:r>
              <a:t>How to test the programs</a:t>
            </a:r>
          </a:p>
          <a:p>
            <a:pPr>
              <a:spcBef>
                <a:spcPts val="200"/>
              </a:spcBef>
            </a:pPr>
            <a:r>
              <a:t>Optimality: Is the solution optimal?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DAA/Algorithm Specifications"/>
          <p:cNvSpPr txBox="1"/>
          <p:nvPr/>
        </p:nvSpPr>
        <p:spPr>
          <a:xfrm>
            <a:off x="423212" y="6963885"/>
            <a:ext cx="397282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Specifications</a:t>
            </a:r>
          </a:p>
        </p:txBody>
      </p:sp>
      <p:sp>
        <p:nvSpPr>
          <p:cNvPr id="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