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esign and Analysis of Algorithms…"/>
          <p:cNvSpPr txBox="1"/>
          <p:nvPr>
            <p:ph type="title"/>
          </p:nvPr>
        </p:nvSpPr>
        <p:spPr>
          <a:xfrm>
            <a:off x="487858" y="963612"/>
            <a:ext cx="9184284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4400"/>
            </a:pPr>
          </a:p>
          <a:p>
            <a:pPr marL="0" marR="0">
              <a:lnSpc>
                <a:spcPct val="95000"/>
              </a:lnSpc>
              <a:defRPr sz="4400"/>
            </a:pPr>
            <a:r>
              <a:t>L03: </a:t>
            </a:r>
            <a:r>
              <a:rPr>
                <a:latin typeface="Arial"/>
                <a:ea typeface="Arial"/>
                <a:cs typeface="Arial"/>
                <a:sym typeface="Arial"/>
              </a:rPr>
              <a:t>Analysis Framework</a:t>
            </a:r>
          </a:p>
        </p:txBody>
      </p:sp>
      <p:sp>
        <p:nvSpPr>
          <p:cNvPr id="34" name="Dr. Ram P Rustagi…"/>
          <p:cNvSpPr txBox="1"/>
          <p:nvPr>
            <p:ph type="body" sz="quarter" idx="1"/>
          </p:nvPr>
        </p:nvSpPr>
        <p:spPr>
          <a:xfrm>
            <a:off x="3453358" y="4304605"/>
            <a:ext cx="4788942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35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me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Efficiency</a:t>
            </a:r>
          </a:p>
        </p:txBody>
      </p:sp>
      <p:sp>
        <p:nvSpPr>
          <p:cNvPr id="87" name="Consider sum of n numbers…"/>
          <p:cNvSpPr txBox="1"/>
          <p:nvPr>
            <p:ph type="body" idx="1"/>
          </p:nvPr>
        </p:nvSpPr>
        <p:spPr>
          <a:xfrm>
            <a:off x="887784" y="938113"/>
            <a:ext cx="8636001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Consider sum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numbers</a:t>
            </a:r>
          </a:p>
          <a:p>
            <a:pPr lvl="1">
              <a:spcBef>
                <a:spcPts val="200"/>
              </a:spcBef>
            </a:pPr>
            <a:r>
              <a:t>Total sum operations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C(n)= n-1 ≈ n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T(n)= c</a:t>
            </a:r>
            <a:r>
              <a:rPr baseline="-26266"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C(n) = c</a:t>
            </a:r>
            <a:r>
              <a:rPr baseline="-26266"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T(2n)= c</a:t>
            </a:r>
            <a:r>
              <a:rPr baseline="-26266"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C(2n)=c</a:t>
            </a:r>
            <a:r>
              <a:rPr baseline="-26266"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(2n)=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26266"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baseline="-20266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T(2n)/T(n) =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T(10n)/T(n) =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Summary: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26266"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t>does not play a role when comparing the performance on two inputs.</a:t>
            </a:r>
          </a:p>
          <a:p>
            <a:pPr lvl="1" marL="700087" indent="-304800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/>
              <a:t>Order of growth</a:t>
            </a:r>
            <a:r>
              <a:t> is more important.</a:t>
            </a:r>
          </a:p>
          <a:p>
            <a:pPr lvl="2" marL="1113744" indent="-261257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Lower order terms and constants multiple are not important</a:t>
            </a:r>
          </a:p>
          <a:p>
            <a:pPr lvl="2" marL="1113744" indent="-261257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These are subsumed in </a:t>
            </a:r>
            <a:r>
              <a:rPr b="1"/>
              <a:t>order of growth.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est, Worst and Average 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Best, Worst and Average case </a:t>
            </a:r>
          </a:p>
        </p:txBody>
      </p:sp>
      <p:sp>
        <p:nvSpPr>
          <p:cNvPr id="93" name="For some algorithms, efficiency depends on form of input:…"/>
          <p:cNvSpPr txBox="1"/>
          <p:nvPr>
            <p:ph type="body" idx="1"/>
          </p:nvPr>
        </p:nvSpPr>
        <p:spPr>
          <a:xfrm>
            <a:off x="887784" y="938113"/>
            <a:ext cx="9041591" cy="5891610"/>
          </a:xfrm>
          <a:prstGeom prst="rect">
            <a:avLst/>
          </a:prstGeom>
        </p:spPr>
        <p:txBody>
          <a:bodyPr/>
          <a:lstStyle/>
          <a:p>
            <a:pPr/>
            <a:r>
              <a:t>For some algorithms, efficiency depends on form of input:</a:t>
            </a:r>
            <a:endParaRPr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</a:endParaRPr>
          </a:p>
          <a:p>
            <a:pPr/>
            <a:r>
              <a:t>Worst case:  C</a:t>
            </a:r>
            <a:r>
              <a:rPr baseline="-20250"/>
              <a:t>worst</a:t>
            </a:r>
            <a:r>
              <a:t>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t>) – max over inputs size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i="1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/>
            <a:r>
              <a:t>Best case:     C</a:t>
            </a:r>
            <a:r>
              <a:rPr baseline="-20250"/>
              <a:t>best</a:t>
            </a:r>
            <a:r>
              <a:t>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t>) –  min over inputs of size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i="1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/>
            <a:r>
              <a:t>Avg case: C</a:t>
            </a:r>
            <a:r>
              <a:rPr baseline="-20250"/>
              <a:t>avg</a:t>
            </a:r>
            <a:r>
              <a:t>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t>) – “average” over inputs of size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i="1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/>
            <a:r>
              <a:t>Number of times the basic operation will be executed on typical  input</a:t>
            </a:r>
            <a:endParaRPr sz="2000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</a:endParaRPr>
          </a:p>
          <a:p>
            <a:pPr lvl="1"/>
            <a:r>
              <a:t>NOT the average of worst and best case</a:t>
            </a:r>
            <a:endParaRPr sz="2000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</a:endParaRPr>
          </a:p>
          <a:p>
            <a:pPr lvl="1"/>
            <a:r>
              <a:t>Expected number of basic operations considered as a random variable under some assumption about the probability distribution of all possible inputs. </a:t>
            </a:r>
          </a:p>
          <a:p>
            <a:pPr lvl="1"/>
            <a:r>
              <a:t>So, avg = expected under uniform distribution.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xample: Sequential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Sequential Search</a:t>
            </a:r>
          </a:p>
        </p:txBody>
      </p:sp>
      <p:sp>
        <p:nvSpPr>
          <p:cNvPr id="99" name="Algorithm: SequentialSearch(A[0..n-1],K)…"/>
          <p:cNvSpPr txBox="1"/>
          <p:nvPr>
            <p:ph type="body" idx="1"/>
          </p:nvPr>
        </p:nvSpPr>
        <p:spPr>
          <a:xfrm>
            <a:off x="887784" y="938113"/>
            <a:ext cx="8925902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Algorithm: SequentialSearch(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A[0..n-1],K</a:t>
            </a:r>
            <a:r>
              <a:t>)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600"/>
            </a:pPr>
            <a:r>
              <a:t>// searches for a value K in a given array by sequential searching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600"/>
            </a:pPr>
            <a:r>
              <a:t>// Input:  an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A[0..n-1]</a:t>
            </a:r>
            <a:r>
              <a:t>, and key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600"/>
            </a:pPr>
            <a:r>
              <a:t>// Output: Index of the element that matches K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600"/>
            </a:pPr>
            <a:r>
              <a:t>//      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-1</a:t>
            </a:r>
            <a:r>
              <a:t>, if element is not found</a:t>
            </a:r>
          </a:p>
          <a:p>
            <a:pPr lvl="1" marL="0" indent="228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i←0</a:t>
            </a:r>
          </a:p>
          <a:p>
            <a:pPr lvl="1" marL="0" indent="228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while</a:t>
            </a:r>
            <a:r>
              <a:t> i &lt; n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</a:t>
            </a:r>
            <a:r>
              <a:t> A[i] ≠ K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3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 ← i+1</a:t>
            </a:r>
          </a:p>
          <a:p>
            <a:pPr lvl="1" marL="0" indent="228600">
              <a:spcBef>
                <a:spcPts val="3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 &lt; n </a:t>
            </a:r>
            <a:r>
              <a:t>then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lvl="1" marL="0" indent="228600">
              <a:spcBef>
                <a:spcPts val="3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246" indent="-302558">
              <a:spcBef>
                <a:spcPts val="300"/>
              </a:spcBef>
              <a:defRPr sz="30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What is Worst, Best and Average case analysis?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equential Search: Avg Case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Sequential Search: Avg Case Analysis</a:t>
            </a:r>
          </a:p>
        </p:txBody>
      </p:sp>
      <p:sp>
        <p:nvSpPr>
          <p:cNvPr id="105" name="Let p be the probability of finding key K…"/>
          <p:cNvSpPr txBox="1"/>
          <p:nvPr>
            <p:ph type="body" idx="1"/>
          </p:nvPr>
        </p:nvSpPr>
        <p:spPr>
          <a:xfrm>
            <a:off x="887784" y="938113"/>
            <a:ext cx="8862600" cy="5891610"/>
          </a:xfrm>
          <a:prstGeom prst="rect">
            <a:avLst/>
          </a:prstGeom>
        </p:spPr>
        <p:txBody>
          <a:bodyPr/>
          <a:lstStyle/>
          <a:p>
            <a:pPr/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t> be the probability of finding key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  <a:p>
            <a:pPr lvl="1"/>
            <a:r>
              <a:t>Thus, probability of not finding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(1-p)</a:t>
            </a:r>
          </a:p>
          <a:p>
            <a:pPr marL="332161" indent="-292473">
              <a:spcBef>
                <a:spcPts val="600"/>
              </a:spcBef>
              <a:defRPr sz="2900"/>
            </a:pPr>
            <a:r>
              <a:t>Probability of finding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at position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same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p/n</a:t>
            </a:r>
          </a:p>
          <a:p>
            <a:pPr marL="332161" indent="-292473">
              <a:spcBef>
                <a:spcPts val="6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exepected number of searches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21724"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is given by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1*p/n+2*p/n+…+n*p/n+(1-p)*n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(p/n)(1+2+…+n) + (1-p)*n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(p/n)*n(n+1)/2 + (1-p)*n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p*(n+1)/2 + (1-p)*n</a:t>
            </a:r>
          </a:p>
          <a:p>
            <a:pPr marL="332161" indent="-292473">
              <a:spcBef>
                <a:spcPts val="600"/>
              </a:spcBef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When </a:t>
            </a:r>
            <a:r>
              <a:t>p=1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i.e. search is always successful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21724"/>
              <a:t>avg</a:t>
            </a:r>
            <a:r>
              <a:t>(</a:t>
            </a:r>
            <a:r>
              <a:rPr i="1"/>
              <a:t>n</a:t>
            </a:r>
            <a:r>
              <a:t>) = (n+1)/2 ≈ n/2</a:t>
            </a:r>
          </a:p>
          <a:p>
            <a:pPr marL="332161" indent="-292473">
              <a:spcBef>
                <a:spcPts val="600"/>
              </a:spcBef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When </a:t>
            </a:r>
            <a:r>
              <a:t>p=0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i.e. search is failure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21724"/>
              <a:t>avg</a:t>
            </a:r>
            <a:r>
              <a:t>(</a:t>
            </a:r>
            <a:r>
              <a:rPr i="1"/>
              <a:t>n</a:t>
            </a:r>
            <a:r>
              <a:t>) = n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equential Search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Sequential Search Analysis</a:t>
            </a:r>
          </a:p>
        </p:txBody>
      </p:sp>
      <p:sp>
        <p:nvSpPr>
          <p:cNvPr id="111" name="Computation of average case analysis is lot more complex than best case and worst case.…"/>
          <p:cNvSpPr txBox="1"/>
          <p:nvPr>
            <p:ph type="body" idx="1"/>
          </p:nvPr>
        </p:nvSpPr>
        <p:spPr>
          <a:xfrm>
            <a:off x="887784" y="938113"/>
            <a:ext cx="8862600" cy="5891610"/>
          </a:xfrm>
          <a:prstGeom prst="rect">
            <a:avLst/>
          </a:prstGeom>
        </p:spPr>
        <p:txBody>
          <a:bodyPr/>
          <a:lstStyle/>
          <a:p>
            <a:pPr/>
            <a:r>
              <a:t>Computation of average case analysis is lot more complex than best case and worst case.</a:t>
            </a:r>
          </a:p>
          <a:p>
            <a:pPr/>
            <a:r>
              <a:t>For this specific problem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21724"/>
              <a:t>avg</a:t>
            </a:r>
            <a:r>
              <a:t>(</a:t>
            </a:r>
            <a:r>
              <a:rPr i="1"/>
              <a:t>n</a:t>
            </a:r>
            <a:r>
              <a:t>)= (C</a:t>
            </a:r>
            <a:r>
              <a:rPr baseline="-21724"/>
              <a:t>worst</a:t>
            </a:r>
            <a:r>
              <a:t>(</a:t>
            </a:r>
            <a:r>
              <a:rPr i="1"/>
              <a:t>n</a:t>
            </a:r>
            <a:r>
              <a:t>) + C</a:t>
            </a:r>
            <a:r>
              <a:rPr baseline="-21724"/>
              <a:t>best</a:t>
            </a:r>
            <a:r>
              <a:t>(</a:t>
            </a:r>
            <a:r>
              <a:rPr i="1"/>
              <a:t>n</a:t>
            </a:r>
            <a:r>
              <a:t>))/2</a:t>
            </a:r>
          </a:p>
          <a:p>
            <a:pPr lvl="1" marL="654248" indent="-258960"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is not true in general and can’t be simplified this way. Not a legitimate way.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1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rder of Grow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Order of Growth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8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1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20" name="Table"/>
          <p:cNvGraphicFramePr/>
          <p:nvPr/>
        </p:nvGraphicFramePr>
        <p:xfrm>
          <a:off x="990600" y="990600"/>
          <a:ext cx="8909646" cy="56388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661797"/>
                <a:gridCol w="1062376"/>
                <a:gridCol w="869327"/>
                <a:gridCol w="774093"/>
                <a:gridCol w="1150004"/>
                <a:gridCol w="842291"/>
                <a:gridCol w="819537"/>
                <a:gridCol w="1252131"/>
                <a:gridCol w="1449510"/>
              </a:tblGrid>
              <a:tr h="89304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n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800"/>
                      </a:pPr>
                      <a:r>
                        <a:t>log</a:t>
                      </a:r>
                      <a:r>
                        <a:rPr baseline="-5999"/>
                        <a:t>2</a:t>
                      </a:r>
                      <a:r>
                        <a:t>n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lvl="1" indent="0" defTabSz="457200">
                        <a:defRPr b="1" sz="3300">
                          <a:solidFill>
                            <a:srgbClr val="222222"/>
                          </a:solidFill>
                          <a:uFillTx/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√n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n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800"/>
                      </a:pPr>
                      <a:r>
                        <a:t>nlog</a:t>
                      </a:r>
                      <a:r>
                        <a:rPr baseline="-5999"/>
                        <a:t>2</a:t>
                      </a:r>
                      <a:r>
                        <a:t>n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800"/>
                      </a:pPr>
                      <a:r>
                        <a:t>n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800"/>
                      </a:pPr>
                      <a:r>
                        <a:t>n</a:t>
                      </a:r>
                      <a:r>
                        <a:rPr baseline="31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800"/>
                      </a:pPr>
                      <a:r>
                        <a:t>2</a:t>
                      </a:r>
                      <a:r>
                        <a:rPr baseline="31999"/>
                        <a:t>n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n!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9877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3.3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3.16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33.2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  <a:r>
                        <a:t>3.6*10</a:t>
                      </a:r>
                      <a:r>
                        <a:rPr baseline="31999"/>
                        <a:t>6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01460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6.6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664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  <a:r>
                        <a:t>1.3*10</a:t>
                      </a:r>
                      <a:r>
                        <a:rPr baseline="31999"/>
                        <a:t>30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  <a:r>
                        <a:t>9.3*10</a:t>
                      </a:r>
                      <a:r>
                        <a:rPr baseline="31999"/>
                        <a:t>157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01460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31.6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9965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9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01460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13.2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  <a:r>
                        <a:t>1.3*10</a:t>
                      </a:r>
                      <a:r>
                        <a:rPr baseline="31999"/>
                        <a:t>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8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12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01460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16.5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316.2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  <a:r>
                        <a:t>1.6*10</a:t>
                      </a:r>
                      <a:r>
                        <a:rPr baseline="31999"/>
                        <a:t>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10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15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01460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20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1000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6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  <a:r>
                        <a:t>2.0*10</a:t>
                      </a:r>
                      <a:r>
                        <a:rPr baseline="31999"/>
                        <a:t>7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12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18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mortised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Amortised Efficiency</a:t>
            </a:r>
          </a:p>
        </p:txBody>
      </p:sp>
      <p:sp>
        <p:nvSpPr>
          <p:cNvPr id="123" name="So far, efficiency is related to a single run of algorithm.…"/>
          <p:cNvSpPr txBox="1"/>
          <p:nvPr>
            <p:ph type="body" idx="1"/>
          </p:nvPr>
        </p:nvSpPr>
        <p:spPr>
          <a:xfrm>
            <a:off x="887784" y="938113"/>
            <a:ext cx="8915318" cy="5891610"/>
          </a:xfrm>
          <a:prstGeom prst="rect">
            <a:avLst/>
          </a:prstGeom>
        </p:spPr>
        <p:txBody>
          <a:bodyPr/>
          <a:lstStyle/>
          <a:p>
            <a:pPr/>
            <a:r>
              <a:t>So far, efficiency is related to a single run of algorithm.</a:t>
            </a:r>
          </a:p>
          <a:p>
            <a:pPr/>
            <a:r>
              <a:t>In some cases, single run can be very expensive, but subsequent run can be much cheaper</a:t>
            </a:r>
          </a:p>
          <a:p>
            <a:pPr lvl="1"/>
            <a:r>
              <a:t>Real life example: </a:t>
            </a:r>
          </a:p>
          <a:p>
            <a:pPr lvl="2"/>
            <a:r>
              <a:t>To drink water, dig a well.</a:t>
            </a:r>
          </a:p>
          <a:p>
            <a:pPr lvl="3"/>
            <a:r>
              <a:t>First time very costly, subsequently minimal cost</a:t>
            </a:r>
          </a:p>
          <a:p>
            <a:pPr lvl="2"/>
            <a:r>
              <a:t>Giving a lecture first time on new topic</a:t>
            </a:r>
          </a:p>
          <a:p>
            <a:pPr lvl="3"/>
            <a:r>
              <a:t>Subsequent lectures on same topic much easier</a:t>
            </a:r>
          </a:p>
          <a:p>
            <a:pPr/>
            <a:r>
              <a:t>Thus, amortise the cost over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operations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xercises - 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 - A</a:t>
            </a:r>
          </a:p>
        </p:txBody>
      </p:sp>
      <p:sp>
        <p:nvSpPr>
          <p:cNvPr id="129" name="For the following algorithms (problems), identify…"/>
          <p:cNvSpPr txBox="1"/>
          <p:nvPr>
            <p:ph type="body" idx="1"/>
          </p:nvPr>
        </p:nvSpPr>
        <p:spPr>
          <a:xfrm>
            <a:off x="887784" y="864195"/>
            <a:ext cx="8773700" cy="5891610"/>
          </a:xfrm>
          <a:prstGeom prst="rect">
            <a:avLst/>
          </a:prstGeom>
        </p:spPr>
        <p:txBody>
          <a:bodyPr/>
          <a:lstStyle/>
          <a:p>
            <a:pPr/>
            <a:r>
              <a:t>For the following algorithms (problems), identify</a:t>
            </a:r>
          </a:p>
          <a:p>
            <a:pPr lvl="1"/>
            <a:r>
              <a:t>Natural input size metric</a:t>
            </a:r>
          </a:p>
          <a:p>
            <a:pPr lvl="1"/>
            <a:r>
              <a:t>Basic operation</a:t>
            </a:r>
          </a:p>
          <a:p>
            <a:pPr lvl="1"/>
            <a:r>
              <a:t>Count of basic operation (average case)</a:t>
            </a:r>
          </a:p>
          <a:p>
            <a:pPr lvl="1"/>
          </a:p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P01</a:t>
            </a:r>
            <a:r>
              <a:t>: Computing sum of n numbers</a:t>
            </a:r>
          </a:p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P02</a:t>
            </a:r>
            <a:r>
              <a:t>: Computing factorial(n)</a:t>
            </a:r>
          </a:p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P03</a:t>
            </a:r>
            <a:r>
              <a:t>: Finding largest element of n numbers</a:t>
            </a:r>
          </a:p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P04</a:t>
            </a:r>
            <a:r>
              <a:t>: </a:t>
            </a:r>
            <a:r>
              <a:rPr sz="3000"/>
              <a:t>List all prime numbers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&lt;n</a:t>
            </a:r>
            <a:r>
              <a:rPr sz="3000"/>
              <a:t> using Sieve method</a:t>
            </a:r>
            <a:endParaRPr sz="3000"/>
          </a:p>
          <a:p>
            <a:pPr marL="361156" indent="-321468"/>
            <a:r>
              <a:rPr sz="3000">
                <a:latin typeface="Arial"/>
                <a:ea typeface="Arial"/>
                <a:cs typeface="Arial"/>
                <a:sym typeface="Arial"/>
              </a:rPr>
              <a:t>P05</a:t>
            </a:r>
            <a:r>
              <a:rPr sz="3000"/>
              <a:t>: Multiplying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3000"/>
              <a:t> numbers each of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z="3000"/>
              <a:t> digits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3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xercises-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Exercises-B</a:t>
            </a:r>
          </a:p>
        </p:txBody>
      </p:sp>
      <p:sp>
        <p:nvSpPr>
          <p:cNvPr id="135" name="Glove selection: There are 24 gloves in a drawer: 5 pairs of red gloves, 4 pairs of yellow, and 3pairs of green.…"/>
          <p:cNvSpPr txBox="1"/>
          <p:nvPr>
            <p:ph type="body" idx="1"/>
          </p:nvPr>
        </p:nvSpPr>
        <p:spPr>
          <a:xfrm>
            <a:off x="568035" y="938113"/>
            <a:ext cx="9134328" cy="604030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3000"/>
            </a:pPr>
            <a:r>
              <a:t>Glove selection: There are 24 gloves in a drawer: 5 pairs of red gloves, 4 pairs of yellow, and 3pairs of green. </a:t>
            </a:r>
          </a:p>
          <a:p>
            <a:pPr>
              <a:spcBef>
                <a:spcPts val="500"/>
              </a:spcBef>
              <a:defRPr sz="3000"/>
            </a:pPr>
            <a:r>
              <a:t>You select two gloves in the dark and can check them only after a selection has been made. What is the smallest number of gloves you need to select to have (guarantee) the following: </a:t>
            </a:r>
          </a:p>
          <a:p>
            <a:pPr lvl="5" marL="0" indent="1143000">
              <a:spcBef>
                <a:spcPts val="500"/>
              </a:spcBef>
              <a:buSzTx/>
              <a:buNone/>
              <a:defRPr sz="3000"/>
            </a:pPr>
            <a:r>
              <a:t>(Hint: Gloves are left and right side)</a:t>
            </a:r>
          </a:p>
          <a:p>
            <a:pPr lvl="1" marL="738187" indent="-342900">
              <a:spcBef>
                <a:spcPts val="500"/>
              </a:spcBef>
              <a:buChar char="•"/>
            </a:pPr>
            <a:r>
              <a:t>At least one matching pair? (worst case)</a:t>
            </a:r>
          </a:p>
          <a:p>
            <a:pPr lvl="1" marL="738187" indent="-342900">
              <a:spcBef>
                <a:spcPts val="500"/>
              </a:spcBef>
              <a:buChar char="•"/>
            </a:pPr>
            <a:r>
              <a:t>At least one matching pair in the best case? </a:t>
            </a:r>
          </a:p>
          <a:p>
            <a:pPr lvl="1" marL="738187" indent="-342900">
              <a:spcBef>
                <a:spcPts val="500"/>
              </a:spcBef>
              <a:buChar char="•"/>
              <a:defRPr sz="2800"/>
            </a:pPr>
            <a:r>
              <a:t>At least one matching pair of each color? (worse case)</a:t>
            </a:r>
          </a:p>
          <a:p>
            <a:pPr marL="382587" indent="-342899">
              <a:spcBef>
                <a:spcPts val="500"/>
              </a:spcBef>
              <a:defRPr sz="2800"/>
            </a:pPr>
            <a:r>
              <a:t>Ans:</a:t>
            </a:r>
          </a:p>
          <a:p>
            <a:pPr lvl="1" marL="738187" indent="-342900">
              <a:spcBef>
                <a:spcPts val="500"/>
              </a:spcBef>
              <a:buChar char="•"/>
              <a:defRPr sz="2800"/>
            </a:pPr>
            <a:r>
              <a:t>one matching pair: worst case: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t>, best case: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1" marL="738187" indent="-342900">
              <a:spcBef>
                <a:spcPts val="500"/>
              </a:spcBef>
              <a:buChar char="•"/>
              <a:defRPr sz="2800"/>
            </a:pPr>
            <a:r>
              <a:t>one matching pair of each color: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22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3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xercises-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Exercises-C</a:t>
            </a:r>
          </a:p>
        </p:txBody>
      </p:sp>
      <p:sp>
        <p:nvSpPr>
          <p:cNvPr id="141" name="Missing socks: Imagine that after washing 5 distinct pairs of socks, you discover that two socks are missing. Of course, you would like to have the largest number of complete pairs remaining. Thus, you are left with 4 complete pairs in the best-case scenario and with 3 complete pairs in the worst case.  Assuming that the probability of disappearance for each of the 10 socks is the same, find the probability of…"/>
          <p:cNvSpPr txBox="1"/>
          <p:nvPr>
            <p:ph type="body" idx="1"/>
          </p:nvPr>
        </p:nvSpPr>
        <p:spPr>
          <a:xfrm>
            <a:off x="672711" y="864195"/>
            <a:ext cx="9010172" cy="6066830"/>
          </a:xfrm>
          <a:prstGeom prst="rect">
            <a:avLst/>
          </a:prstGeom>
        </p:spPr>
        <p:txBody>
          <a:bodyPr/>
          <a:lstStyle/>
          <a:p>
            <a:pPr lvl="1" marL="0" indent="228600">
              <a:spcBef>
                <a:spcPts val="700"/>
              </a:spcBef>
              <a:buSzTx/>
              <a:buNone/>
              <a:defRPr sz="2800"/>
            </a:pPr>
            <a:r>
              <a:t>Missing socks: Imagine that after washing 5 distinct pairs of socks, you discover that two socks are missing. Of course, you would like to have the largest number of complete pairs remaining. Thus, you are left with 4 complete pairs in the best-case scenario and with 3 complete pairs in the worst case.  Assuming that the probability of disappearance for each of the 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  <a:r>
              <a:t> socks is the same, find the probability of </a:t>
            </a:r>
          </a:p>
          <a:p>
            <a:pPr lvl="1" marL="663178" indent="-267890">
              <a:spcBef>
                <a:spcPts val="700"/>
              </a:spcBef>
              <a:buChar char="•"/>
              <a:defRPr sz="2800"/>
            </a:pPr>
            <a:r>
              <a:t>Q C</a:t>
            </a:r>
            <a:r>
              <a:rPr baseline="-5999"/>
              <a:t>1</a:t>
            </a:r>
            <a:r>
              <a:t>: The best-case scenario; </a:t>
            </a:r>
          </a:p>
          <a:p>
            <a:pPr lvl="1" marL="663178" indent="-267890">
              <a:spcBef>
                <a:spcPts val="700"/>
              </a:spcBef>
              <a:buChar char="•"/>
              <a:defRPr sz="2800"/>
            </a:pPr>
            <a:r>
              <a:t>Q C</a:t>
            </a:r>
            <a:r>
              <a:rPr baseline="-5999"/>
              <a:t>2</a:t>
            </a:r>
            <a:r>
              <a:t>: The worst-case scenario; </a:t>
            </a:r>
          </a:p>
          <a:p>
            <a:pPr lvl="1" marL="663178" indent="-267890">
              <a:spcBef>
                <a:spcPts val="700"/>
              </a:spcBef>
              <a:buChar char="•"/>
              <a:defRPr sz="2800"/>
            </a:pPr>
            <a:r>
              <a:t>Q C</a:t>
            </a:r>
            <a:r>
              <a:rPr baseline="-5999"/>
              <a:t>3:</a:t>
            </a:r>
            <a:r>
              <a:t> The number of pairs you should expect in the average case. </a:t>
            </a:r>
          </a:p>
          <a:p>
            <a:pPr marL="322075" indent="-282388">
              <a:spcBef>
                <a:spcPts val="300"/>
              </a:spcBef>
              <a:defRPr sz="2600"/>
            </a:pPr>
            <a:r>
              <a:t>Answers:</a:t>
            </a:r>
          </a:p>
          <a:p>
            <a:pPr lvl="1" marL="663178" indent="-267890">
              <a:spcBef>
                <a:spcPts val="300"/>
              </a:spcBef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5999"/>
              <a:t>1</a:t>
            </a:r>
            <a:r>
              <a:t>:  5/45 = 1/9</a:t>
            </a:r>
          </a:p>
          <a:p>
            <a:pPr lvl="1" marL="663178" indent="-267890">
              <a:spcBef>
                <a:spcPts val="300"/>
              </a:spcBef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5999"/>
              <a:t>2</a:t>
            </a:r>
            <a:r>
              <a:t>:  40/45 = 8/9</a:t>
            </a:r>
          </a:p>
          <a:p>
            <a:pPr lvl="1" marL="663178" indent="-267890">
              <a:spcBef>
                <a:spcPts val="300"/>
              </a:spcBef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5999"/>
              <a:t>3</a:t>
            </a:r>
            <a:r>
              <a:t>:  4*1/9 + 3*8/9 = 28/9 = 3</a:t>
            </a:r>
            <a:r>
              <a:rPr baseline="31999"/>
              <a:t>1</a:t>
            </a:r>
            <a:r>
              <a:t>/</a:t>
            </a:r>
            <a:r>
              <a:rPr baseline="-5999"/>
              <a:t>9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9" name="Text book 1: Levit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/>
            <a:r>
              <a:t>https://brainly.com/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ummary : Analysis Frame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: Analysis Framework</a:t>
            </a:r>
          </a:p>
        </p:txBody>
      </p:sp>
      <p:sp>
        <p:nvSpPr>
          <p:cNvPr id="147" name="Both time and space efficiencies are measured as functions of the algorithm’s input size…"/>
          <p:cNvSpPr txBox="1"/>
          <p:nvPr>
            <p:ph type="body" idx="1"/>
          </p:nvPr>
        </p:nvSpPr>
        <p:spPr>
          <a:xfrm>
            <a:off x="887784" y="938113"/>
            <a:ext cx="8760735" cy="5891610"/>
          </a:xfrm>
          <a:prstGeom prst="rect">
            <a:avLst/>
          </a:prstGeom>
        </p:spPr>
        <p:txBody>
          <a:bodyPr/>
          <a:lstStyle/>
          <a:p>
            <a:pPr/>
            <a:r>
              <a:t>Both time and space efficiencies are measured as functions of the algorithm’s input size</a:t>
            </a:r>
          </a:p>
          <a:p>
            <a:pPr/>
            <a:r>
              <a:t>Time efficiency is measured by counting the number of times the base operation of algorithm is executed.</a:t>
            </a:r>
          </a:p>
          <a:p>
            <a:pPr/>
            <a:r>
              <a:t>Space efficiency is measured by counting the number of extra memory units consumed by algo.</a:t>
            </a:r>
          </a:p>
          <a:p>
            <a:pPr/>
            <a:r>
              <a:t>Efficiency for same algorithm may vary significantly for inputs of same size. </a:t>
            </a:r>
          </a:p>
          <a:p>
            <a:pPr lvl="1"/>
            <a:r>
              <a:t>Worst case, Best case, and Average case</a:t>
            </a:r>
          </a:p>
          <a:p>
            <a:pPr/>
            <a:r>
              <a:t>Framework primary interest in order of growth</a:t>
            </a:r>
          </a:p>
          <a:p>
            <a:pPr lvl="1"/>
            <a:r>
              <a:t>Running time of algorithm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lgorithm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Analysis</a:t>
            </a:r>
          </a:p>
        </p:txBody>
      </p:sp>
      <p:sp>
        <p:nvSpPr>
          <p:cNvPr id="45" name="Analysis…"/>
          <p:cNvSpPr txBox="1"/>
          <p:nvPr>
            <p:ph type="body" idx="1"/>
          </p:nvPr>
        </p:nvSpPr>
        <p:spPr>
          <a:xfrm>
            <a:off x="887784" y="938113"/>
            <a:ext cx="9079162" cy="5891610"/>
          </a:xfrm>
          <a:prstGeom prst="rect">
            <a:avLst/>
          </a:prstGeom>
        </p:spPr>
        <p:txBody>
          <a:bodyPr/>
          <a:lstStyle/>
          <a:p>
            <a:pPr/>
            <a:r>
              <a:t>Analysis</a:t>
            </a:r>
          </a:p>
          <a:p>
            <a:pPr lvl="1"/>
            <a:r>
              <a:t>Detailed examination of the elements or structure of something, typically as a basis for discussion or interpretation. </a:t>
            </a:r>
          </a:p>
          <a:p>
            <a:pPr lvl="1"/>
            <a:r>
              <a:rPr i="1"/>
              <a:t>Mathematics: </a:t>
            </a:r>
            <a:r>
              <a:t>the part of mathematics concerned with the theory of functions and the use of limits, continuity, and the operations of calculus. </a:t>
            </a:r>
          </a:p>
          <a:p>
            <a:pPr/>
            <a:r>
              <a:t>Analysis of algorithms:</a:t>
            </a:r>
          </a:p>
          <a:p>
            <a:pPr lvl="1"/>
            <a:r>
              <a:t>Investigation of an algorithm’s efficiency w.r.t. running time and memory space.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lgorithm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Analysis</a:t>
            </a:r>
          </a:p>
        </p:txBody>
      </p:sp>
      <p:sp>
        <p:nvSpPr>
          <p:cNvPr id="51" name="Issu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46" marR="0" indent="-302558">
              <a:lnSpc>
                <a:spcPct val="100000"/>
              </a:lnSpc>
              <a:spcBef>
                <a:spcPts val="6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Issues: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Correctness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Time efficiency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Space efficiency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Optimality</a:t>
            </a:r>
          </a:p>
          <a:p>
            <a:pPr marL="342246" marR="0" indent="-302558">
              <a:lnSpc>
                <a:spcPct val="100000"/>
              </a:lnSpc>
              <a:spcBef>
                <a:spcPts val="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Approaches:</a:t>
            </a:r>
            <a:r>
              <a:rPr sz="2400"/>
              <a:t> </a:t>
            </a:r>
            <a:endParaRPr sz="2400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</a:endParaRP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Theoretical analysis</a:t>
            </a:r>
            <a:endParaRPr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</a:endParaRP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Empirical analysis</a:t>
            </a:r>
          </a:p>
          <a:p>
            <a:pPr marL="342246" marR="0" indent="-302558">
              <a:lnSpc>
                <a:spcPct val="100000"/>
              </a:lnSpc>
              <a:spcBef>
                <a:spcPts val="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From practical point of view: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Efficiency concerns are primary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Space (memory) is no more an issue today</a:t>
            </a:r>
          </a:p>
          <a:p>
            <a:pPr lvl="2" marR="0">
              <a:lnSpc>
                <a:spcPct val="100000"/>
              </a:lnSpc>
              <a:spcBef>
                <a:spcPts val="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Difference: secondary, primary, cache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We will mostly study time efficiency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me v/s Space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v/s Space Efficiency</a:t>
            </a:r>
          </a:p>
        </p:txBody>
      </p:sp>
      <p:sp>
        <p:nvSpPr>
          <p:cNvPr id="57" name="Consider multiplication of any two digit numbers…"/>
          <p:cNvSpPr txBox="1"/>
          <p:nvPr>
            <p:ph type="body" idx="1"/>
          </p:nvPr>
        </p:nvSpPr>
        <p:spPr>
          <a:xfrm>
            <a:off x="887784" y="1065113"/>
            <a:ext cx="8817423" cy="5891610"/>
          </a:xfrm>
          <a:prstGeom prst="rect">
            <a:avLst/>
          </a:prstGeom>
        </p:spPr>
        <p:txBody>
          <a:bodyPr/>
          <a:lstStyle/>
          <a:p>
            <a:pPr/>
            <a:r>
              <a:t>Consider multiplication of any two digit numbers</a:t>
            </a:r>
          </a:p>
          <a:p>
            <a:pPr lvl="1"/>
            <a:r>
              <a:t>Example: Multiply 79 * 67 </a:t>
            </a:r>
          </a:p>
          <a:p>
            <a:pPr/>
            <a:r>
              <a:t>Time efficiency requires computation</a:t>
            </a:r>
          </a:p>
          <a:p>
            <a:pPr lvl="1"/>
            <a:r>
              <a:t>Number of multiplications (single digit): 4</a:t>
            </a:r>
          </a:p>
          <a:p>
            <a:pPr lvl="1"/>
            <a:r>
              <a:t>Number of additions (single digit): 5 (or 4)</a:t>
            </a:r>
          </a:p>
          <a:p>
            <a:pPr lvl="1"/>
            <a:r>
              <a:t>Total mathematical operations: 9</a:t>
            </a:r>
          </a:p>
          <a:p>
            <a:pPr lvl="1"/>
            <a:r>
              <a:t>Total space requirement: </a:t>
            </a:r>
            <a:r>
              <a:rPr>
                <a:latin typeface="Arial"/>
                <a:ea typeface="Arial"/>
                <a:cs typeface="Arial"/>
                <a:sym typeface="Arial"/>
              </a:rPr>
              <a:t>14</a:t>
            </a:r>
            <a:r>
              <a:t> digits</a:t>
            </a:r>
          </a:p>
          <a:p>
            <a:pPr/>
            <a:r>
              <a:t>Space (memory) efficiency</a:t>
            </a:r>
          </a:p>
          <a:p>
            <a:pPr lvl="1"/>
            <a:r>
              <a:t>Store all multiplication values in an </a:t>
            </a:r>
            <a:r>
              <a:rPr>
                <a:latin typeface="Arial"/>
                <a:ea typeface="Arial"/>
                <a:cs typeface="Arial"/>
                <a:sym typeface="Arial"/>
              </a:rPr>
              <a:t>100x100</a:t>
            </a:r>
            <a:r>
              <a:t> array.</a:t>
            </a:r>
          </a:p>
          <a:p>
            <a:pPr lvl="1"/>
            <a:r>
              <a:t>Then do a lookup.</a:t>
            </a:r>
          </a:p>
          <a:p>
            <a:pPr lvl="1"/>
            <a:r>
              <a:t>Time requirement: 2 lookup</a:t>
            </a:r>
          </a:p>
          <a:p>
            <a:pPr lvl="1"/>
            <a:r>
              <a:t>Space requirement: </a:t>
            </a:r>
            <a:r>
              <a:rPr>
                <a:latin typeface="Arial"/>
                <a:ea typeface="Arial"/>
                <a:cs typeface="Arial"/>
                <a:sym typeface="Arial"/>
              </a:rPr>
              <a:t>10000</a:t>
            </a:r>
            <a:r>
              <a:t> memory locations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Measuring Input Si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Measuring Input Size</a:t>
            </a:r>
          </a:p>
        </p:txBody>
      </p:sp>
      <p:sp>
        <p:nvSpPr>
          <p:cNvPr id="63" name="Representing a polynomial:…"/>
          <p:cNvSpPr txBox="1"/>
          <p:nvPr>
            <p:ph type="body" idx="1"/>
          </p:nvPr>
        </p:nvSpPr>
        <p:spPr>
          <a:xfrm>
            <a:off x="887784" y="938113"/>
            <a:ext cx="9020557" cy="5891610"/>
          </a:xfrm>
          <a:prstGeom prst="rect">
            <a:avLst/>
          </a:prstGeom>
        </p:spPr>
        <p:txBody>
          <a:bodyPr/>
          <a:lstStyle/>
          <a:p>
            <a:pPr/>
            <a:r>
              <a:t>Representing a polynomial: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</a:t>
            </a:r>
            <a:r>
              <a:rPr baseline="-5999"/>
              <a:t>n</a:t>
            </a:r>
            <a:r>
              <a:t>(x)=a</a:t>
            </a:r>
            <a:r>
              <a:rPr baseline="-5999"/>
              <a:t>n</a:t>
            </a:r>
            <a:r>
              <a:t>x</a:t>
            </a:r>
            <a:r>
              <a:rPr baseline="31999"/>
              <a:t>n</a:t>
            </a:r>
            <a:r>
              <a:t> + a</a:t>
            </a:r>
            <a:r>
              <a:rPr baseline="-5999"/>
              <a:t>n-1</a:t>
            </a:r>
            <a:r>
              <a:t>x</a:t>
            </a:r>
            <a:r>
              <a:rPr baseline="31999"/>
              <a:t>n-1</a:t>
            </a:r>
            <a:r>
              <a:t>+…+a</a:t>
            </a:r>
            <a:r>
              <a:rPr baseline="-5999"/>
              <a:t>1</a:t>
            </a:r>
            <a:r>
              <a:t>x+a</a:t>
            </a:r>
            <a:r>
              <a:rPr baseline="-5999"/>
              <a:t>0</a:t>
            </a:r>
          </a:p>
          <a:p>
            <a:pPr lvl="1"/>
            <a:r>
              <a:t>I/p size: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n+1</a:t>
            </a:r>
          </a:p>
          <a:p>
            <a:pPr lvl="2"/>
            <a:r>
              <a:t>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+1</a:t>
            </a:r>
            <a:r>
              <a:t> is fixed and ignored, inconsequential)</a:t>
            </a:r>
          </a:p>
          <a:p>
            <a:pPr/>
            <a:r>
              <a:t>At times choice of parameter specifying the input size is important</a:t>
            </a:r>
          </a:p>
          <a:p>
            <a:pPr lvl="1"/>
            <a:r>
              <a:t>Consider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nxn</a:t>
            </a:r>
            <a:r>
              <a:t> matrix multiplication</a:t>
            </a:r>
          </a:p>
          <a:p>
            <a:pPr lvl="1"/>
            <a:r>
              <a:t>Is input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?</a:t>
            </a:r>
          </a:p>
          <a:p>
            <a:pPr lvl="1"/>
            <a:r>
              <a:t>If considering matrix order: size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lvl="1"/>
            <a:r>
              <a:t>If consider number of elements: size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t>Latter is preferred as it works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nxm</a:t>
            </a:r>
            <a:r>
              <a:t> matrix too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Input Size and Operation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Input Size and Operation Examples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7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72" name="Table"/>
          <p:cNvGraphicFramePr/>
          <p:nvPr/>
        </p:nvGraphicFramePr>
        <p:xfrm>
          <a:off x="825500" y="1050243"/>
          <a:ext cx="9074150" cy="553688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987529"/>
                <a:gridCol w="3068189"/>
                <a:gridCol w="2989856"/>
              </a:tblGrid>
              <a:tr h="480377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6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Problem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6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Input size measure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6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Basic operation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1198562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Searching for key in a list of n items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Number of list’s items,  i.e. n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Key comparison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1401855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Multiplication of two matrices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Matrix dimensions or total number of elements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Multiplication of two numbers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1390874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Checking primality of a given integer n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number of digits (in binary representation)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Division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950912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Typical graph problem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number of vertices and/or edges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Visiting a vertex or traversing an edge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Empirical Analysis of Time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Empirical Analysis of Time Efficiency</a:t>
            </a:r>
          </a:p>
        </p:txBody>
      </p:sp>
      <p:sp>
        <p:nvSpPr>
          <p:cNvPr id="75" name="Select a specific (typical) sample of inputs…"/>
          <p:cNvSpPr txBox="1"/>
          <p:nvPr>
            <p:ph type="body" idx="1"/>
          </p:nvPr>
        </p:nvSpPr>
        <p:spPr>
          <a:xfrm>
            <a:off x="887784" y="938113"/>
            <a:ext cx="9002366" cy="5891610"/>
          </a:xfrm>
          <a:prstGeom prst="rect">
            <a:avLst/>
          </a:prstGeom>
        </p:spPr>
        <p:txBody>
          <a:bodyPr/>
          <a:lstStyle/>
          <a:p>
            <a:pPr marL="362416" marR="0" indent="-322729">
              <a:lnSpc>
                <a:spcPct val="100000"/>
              </a:lnSpc>
              <a:spcBef>
                <a:spcPts val="500"/>
              </a:spcBef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Select a specific (typical) sample of inputs</a:t>
            </a:r>
          </a:p>
          <a:p>
            <a:pPr marL="362416" marR="0" indent="-322729">
              <a:lnSpc>
                <a:spcPct val="100000"/>
              </a:lnSpc>
              <a:spcBef>
                <a:spcPts val="500"/>
              </a:spcBef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Choices:</a:t>
            </a:r>
          </a:p>
          <a:p>
            <a:pPr lvl="1" marR="0">
              <a:lnSpc>
                <a:spcPct val="100000"/>
              </a:lnSpc>
              <a:spcBef>
                <a:spcPts val="500"/>
              </a:spcBef>
              <a:buChar char="•"/>
              <a:defRPr sz="32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Physical unit of time (e.g.,  milliseconds), or</a:t>
            </a:r>
          </a:p>
          <a:p>
            <a:pPr lvl="1" marR="0">
              <a:lnSpc>
                <a:spcPct val="100000"/>
              </a:lnSpc>
              <a:spcBef>
                <a:spcPts val="500"/>
              </a:spcBef>
              <a:buChar char="•"/>
              <a:defRPr sz="32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Count actual number of basic operation’s executions</a:t>
            </a:r>
          </a:p>
          <a:p>
            <a:pPr marL="362416" marR="0" indent="-322729">
              <a:lnSpc>
                <a:spcPct val="100000"/>
              </a:lnSpc>
              <a:spcBef>
                <a:spcPts val="500"/>
              </a:spcBef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Physical unit of time varies depending upon computer being used, operations available</a:t>
            </a:r>
          </a:p>
          <a:p>
            <a:pPr lvl="1" marR="0">
              <a:lnSpc>
                <a:spcPct val="100000"/>
              </a:lnSpc>
              <a:spcBef>
                <a:spcPts val="500"/>
              </a:spcBef>
              <a:buChar char="•"/>
              <a:defRPr sz="32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Count of basic operations is considered.</a:t>
            </a:r>
          </a:p>
          <a:p>
            <a:pPr lvl="2" marL="1096327" marR="0" indent="-243839">
              <a:lnSpc>
                <a:spcPct val="100000"/>
              </a:lnSpc>
              <a:defRPr sz="32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is further approximated, need not be actual value</a:t>
            </a:r>
          </a:p>
          <a:p>
            <a:pPr marL="362416" marR="0" indent="-322729">
              <a:lnSpc>
                <a:spcPct val="100000"/>
              </a:lnSpc>
              <a:spcBef>
                <a:spcPts val="500"/>
              </a:spcBef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Analyze the empirical data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heoretical Analysis: Time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Theoretical Analysis: Time Efficiency</a:t>
            </a:r>
          </a:p>
        </p:txBody>
      </p:sp>
      <p:sp>
        <p:nvSpPr>
          <p:cNvPr id="81" name="Time efficiency is analyzed by determining the count of number of the basic operation as a function of input siz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efficiency is analyzed by determining the count of number of the </a:t>
            </a:r>
            <a:r>
              <a:rPr i="1" u="sng">
                <a:latin typeface="Times New Roman"/>
                <a:ea typeface="Times New Roman"/>
                <a:cs typeface="Times New Roman"/>
                <a:sym typeface="Times New Roman"/>
              </a:rPr>
              <a:t>basic operation</a:t>
            </a:r>
            <a:r>
              <a:t> as a function of </a:t>
            </a:r>
            <a:r>
              <a:rPr i="1" u="sng">
                <a:latin typeface="Times New Roman"/>
                <a:ea typeface="Times New Roman"/>
                <a:cs typeface="Times New Roman"/>
                <a:sym typeface="Times New Roman"/>
              </a:rPr>
              <a:t>input size</a:t>
            </a:r>
            <a:endParaRPr i="1" u="sng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/>
            <a:r>
              <a:t>Basic operation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: the operation that contributes the most towards the running time of the algorithm</a:t>
            </a:r>
            <a:endParaRPr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marL="1113744" indent="-261257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200"/>
              <a:t>T(n) ≈ c</a:t>
            </a:r>
            <a:r>
              <a:rPr baseline="-25000" sz="3200"/>
              <a:t>op</a:t>
            </a:r>
            <a:r>
              <a:rPr sz="3200"/>
              <a:t>C(n)</a:t>
            </a:r>
            <a:endParaRPr sz="3200"/>
          </a:p>
          <a:p>
            <a:pPr lvl="3" marL="1570944" indent="-261257"/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25000" sz="3200"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baseline="-25000" sz="3200"/>
              <a:t> </a:t>
            </a:r>
            <a:r>
              <a:rPr sz="3200">
                <a:latin typeface="Gill Sans MT"/>
                <a:ea typeface="Gill Sans MT"/>
                <a:cs typeface="Gill Sans MT"/>
                <a:sym typeface="Gill Sans MT"/>
              </a:rPr>
              <a:t>is cost of operation</a:t>
            </a:r>
            <a:endParaRPr sz="3200"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1570944" indent="-261257"/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C(n)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latin typeface="Gill Sans MT"/>
                <a:ea typeface="Gill Sans MT"/>
                <a:cs typeface="Gill Sans MT"/>
                <a:sym typeface="Gill Sans MT"/>
              </a:rPr>
              <a:t>represents number of operations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